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4" r:id="rId1"/>
  </p:sldMasterIdLst>
  <p:notesMasterIdLst>
    <p:notesMasterId r:id="rId173"/>
  </p:notesMasterIdLst>
  <p:sldIdLst>
    <p:sldId id="256" r:id="rId2"/>
    <p:sldId id="496" r:id="rId3"/>
    <p:sldId id="499" r:id="rId4"/>
    <p:sldId id="500" r:id="rId5"/>
    <p:sldId id="501" r:id="rId6"/>
    <p:sldId id="502" r:id="rId7"/>
    <p:sldId id="503" r:id="rId8"/>
    <p:sldId id="504" r:id="rId9"/>
    <p:sldId id="505" r:id="rId10"/>
    <p:sldId id="506" r:id="rId11"/>
    <p:sldId id="507" r:id="rId12"/>
    <p:sldId id="508" r:id="rId13"/>
    <p:sldId id="509" r:id="rId14"/>
    <p:sldId id="510" r:id="rId15"/>
    <p:sldId id="511" r:id="rId16"/>
    <p:sldId id="512" r:id="rId17"/>
    <p:sldId id="513" r:id="rId18"/>
    <p:sldId id="514" r:id="rId19"/>
    <p:sldId id="515" r:id="rId20"/>
    <p:sldId id="516" r:id="rId21"/>
    <p:sldId id="517" r:id="rId22"/>
    <p:sldId id="518" r:id="rId23"/>
    <p:sldId id="519" r:id="rId24"/>
    <p:sldId id="520" r:id="rId25"/>
    <p:sldId id="525" r:id="rId26"/>
    <p:sldId id="526" r:id="rId27"/>
    <p:sldId id="527" r:id="rId28"/>
    <p:sldId id="528" r:id="rId29"/>
    <p:sldId id="529" r:id="rId30"/>
    <p:sldId id="531" r:id="rId31"/>
    <p:sldId id="475" r:id="rId32"/>
    <p:sldId id="495" r:id="rId33"/>
    <p:sldId id="476" r:id="rId34"/>
    <p:sldId id="477" r:id="rId35"/>
    <p:sldId id="478" r:id="rId36"/>
    <p:sldId id="479" r:id="rId37"/>
    <p:sldId id="480" r:id="rId38"/>
    <p:sldId id="481" r:id="rId39"/>
    <p:sldId id="482" r:id="rId40"/>
    <p:sldId id="483" r:id="rId41"/>
    <p:sldId id="484" r:id="rId42"/>
    <p:sldId id="485" r:id="rId43"/>
    <p:sldId id="486" r:id="rId44"/>
    <p:sldId id="487" r:id="rId45"/>
    <p:sldId id="488" r:id="rId46"/>
    <p:sldId id="489" r:id="rId47"/>
    <p:sldId id="490" r:id="rId48"/>
    <p:sldId id="491" r:id="rId49"/>
    <p:sldId id="492" r:id="rId50"/>
    <p:sldId id="493" r:id="rId51"/>
    <p:sldId id="494" r:id="rId52"/>
    <p:sldId id="497" r:id="rId53"/>
    <p:sldId id="474" r:id="rId54"/>
    <p:sldId id="282" r:id="rId55"/>
    <p:sldId id="272" r:id="rId56"/>
    <p:sldId id="273" r:id="rId57"/>
    <p:sldId id="355" r:id="rId58"/>
    <p:sldId id="356" r:id="rId59"/>
    <p:sldId id="357" r:id="rId60"/>
    <p:sldId id="358" r:id="rId61"/>
    <p:sldId id="274" r:id="rId62"/>
    <p:sldId id="275" r:id="rId63"/>
    <p:sldId id="359" r:id="rId64"/>
    <p:sldId id="361" r:id="rId65"/>
    <p:sldId id="276" r:id="rId66"/>
    <p:sldId id="277" r:id="rId67"/>
    <p:sldId id="278" r:id="rId68"/>
    <p:sldId id="279" r:id="rId69"/>
    <p:sldId id="378" r:id="rId70"/>
    <p:sldId id="498" r:id="rId71"/>
    <p:sldId id="285" r:id="rId72"/>
    <p:sldId id="333" r:id="rId73"/>
    <p:sldId id="334" r:id="rId74"/>
    <p:sldId id="335" r:id="rId75"/>
    <p:sldId id="336" r:id="rId76"/>
    <p:sldId id="337" r:id="rId77"/>
    <p:sldId id="291" r:id="rId78"/>
    <p:sldId id="292" r:id="rId79"/>
    <p:sldId id="293" r:id="rId80"/>
    <p:sldId id="294" r:id="rId81"/>
    <p:sldId id="295" r:id="rId82"/>
    <p:sldId id="296" r:id="rId83"/>
    <p:sldId id="298" r:id="rId84"/>
    <p:sldId id="299" r:id="rId85"/>
    <p:sldId id="307" r:id="rId86"/>
    <p:sldId id="308" r:id="rId87"/>
    <p:sldId id="309" r:id="rId88"/>
    <p:sldId id="310" r:id="rId89"/>
    <p:sldId id="311" r:id="rId90"/>
    <p:sldId id="319" r:id="rId91"/>
    <p:sldId id="320" r:id="rId92"/>
    <p:sldId id="321" r:id="rId93"/>
    <p:sldId id="322" r:id="rId94"/>
    <p:sldId id="323" r:id="rId95"/>
    <p:sldId id="325" r:id="rId96"/>
    <p:sldId id="326" r:id="rId97"/>
    <p:sldId id="327" r:id="rId98"/>
    <p:sldId id="328" r:id="rId99"/>
    <p:sldId id="329" r:id="rId100"/>
    <p:sldId id="330" r:id="rId101"/>
    <p:sldId id="331" r:id="rId102"/>
    <p:sldId id="332" r:id="rId103"/>
    <p:sldId id="473" r:id="rId104"/>
    <p:sldId id="470" r:id="rId105"/>
    <p:sldId id="381" r:id="rId106"/>
    <p:sldId id="382" r:id="rId107"/>
    <p:sldId id="383" r:id="rId108"/>
    <p:sldId id="384" r:id="rId109"/>
    <p:sldId id="386" r:id="rId110"/>
    <p:sldId id="387" r:id="rId111"/>
    <p:sldId id="388" r:id="rId112"/>
    <p:sldId id="389" r:id="rId113"/>
    <p:sldId id="390" r:id="rId114"/>
    <p:sldId id="391" r:id="rId115"/>
    <p:sldId id="392" r:id="rId116"/>
    <p:sldId id="393" r:id="rId117"/>
    <p:sldId id="394" r:id="rId118"/>
    <p:sldId id="395" r:id="rId119"/>
    <p:sldId id="396" r:id="rId120"/>
    <p:sldId id="397" r:id="rId121"/>
    <p:sldId id="398" r:id="rId122"/>
    <p:sldId id="399" r:id="rId123"/>
    <p:sldId id="400" r:id="rId124"/>
    <p:sldId id="402" r:id="rId125"/>
    <p:sldId id="415" r:id="rId126"/>
    <p:sldId id="416" r:id="rId127"/>
    <p:sldId id="530" r:id="rId128"/>
    <p:sldId id="418" r:id="rId129"/>
    <p:sldId id="419" r:id="rId130"/>
    <p:sldId id="420" r:id="rId131"/>
    <p:sldId id="421" r:id="rId132"/>
    <p:sldId id="422" r:id="rId133"/>
    <p:sldId id="423" r:id="rId134"/>
    <p:sldId id="425" r:id="rId135"/>
    <p:sldId id="426" r:id="rId136"/>
    <p:sldId id="427" r:id="rId137"/>
    <p:sldId id="428" r:id="rId138"/>
    <p:sldId id="429" r:id="rId139"/>
    <p:sldId id="430" r:id="rId140"/>
    <p:sldId id="431" r:id="rId141"/>
    <p:sldId id="432" r:id="rId142"/>
    <p:sldId id="433" r:id="rId143"/>
    <p:sldId id="434" r:id="rId144"/>
    <p:sldId id="435" r:id="rId145"/>
    <p:sldId id="436" r:id="rId146"/>
    <p:sldId id="443" r:id="rId147"/>
    <p:sldId id="444" r:id="rId148"/>
    <p:sldId id="445" r:id="rId149"/>
    <p:sldId id="446" r:id="rId150"/>
    <p:sldId id="447" r:id="rId151"/>
    <p:sldId id="448" r:id="rId152"/>
    <p:sldId id="449" r:id="rId153"/>
    <p:sldId id="450" r:id="rId154"/>
    <p:sldId id="451" r:id="rId155"/>
    <p:sldId id="452" r:id="rId156"/>
    <p:sldId id="453" r:id="rId157"/>
    <p:sldId id="454" r:id="rId158"/>
    <p:sldId id="455" r:id="rId159"/>
    <p:sldId id="457" r:id="rId160"/>
    <p:sldId id="458" r:id="rId161"/>
    <p:sldId id="459" r:id="rId162"/>
    <p:sldId id="460" r:id="rId163"/>
    <p:sldId id="461" r:id="rId164"/>
    <p:sldId id="462" r:id="rId165"/>
    <p:sldId id="463" r:id="rId166"/>
    <p:sldId id="464" r:id="rId167"/>
    <p:sldId id="465" r:id="rId168"/>
    <p:sldId id="466" r:id="rId169"/>
    <p:sldId id="467" r:id="rId170"/>
    <p:sldId id="468" r:id="rId171"/>
    <p:sldId id="469" r:id="rId17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ülay" initials="T" lastIdx="1" clrIdx="0">
    <p:extLst>
      <p:ext uri="{19B8F6BF-5375-455C-9EA6-DF929625EA0E}">
        <p15:presenceInfo xmlns:p15="http://schemas.microsoft.com/office/powerpoint/2012/main" userId="Tülay"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Tema Uygulanmış Stil 2 - Vurgu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C2FFA5D-87B4-456A-9821-1D502468CF0F}" styleName="Tema Uygulanmış Stil 1 - Vurgu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28" autoAdjust="0"/>
    <p:restoredTop sz="94660"/>
  </p:normalViewPr>
  <p:slideViewPr>
    <p:cSldViewPr snapToGrid="0">
      <p:cViewPr varScale="1">
        <p:scale>
          <a:sx n="74" d="100"/>
          <a:sy n="74" d="100"/>
        </p:scale>
        <p:origin x="376"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7" Type="http://schemas.openxmlformats.org/officeDocument/2006/relationships/theme" Target="theme/theme1.xml"/><Relationship Id="rId172" Type="http://schemas.openxmlformats.org/officeDocument/2006/relationships/slide" Target="slides/slide171.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commentAuthors" Target="commentAuthors.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presProps" Target="presProps.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viewProps" Target="viewProps.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2C90D32-EA8A-4B09-9FE7-65FA0C6775F9}" type="datetimeFigureOut">
              <a:rPr lang="en-GB" smtClean="0"/>
              <a:t>14/02/2026</a:t>
            </a:fld>
            <a:endParaRPr lang="en-GB"/>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756935-A440-4D0F-9D02-58FABE5A244D}" type="slidenum">
              <a:rPr lang="en-GB" smtClean="0"/>
              <a:t>‹#›</a:t>
            </a:fld>
            <a:endParaRPr lang="en-GB"/>
          </a:p>
        </p:txBody>
      </p:sp>
    </p:spTree>
    <p:extLst>
      <p:ext uri="{BB962C8B-B14F-4D97-AF65-F5344CB8AC3E}">
        <p14:creationId xmlns:p14="http://schemas.microsoft.com/office/powerpoint/2010/main" val="8207244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E5F0275-821C-4FA1-8541-31D33AE10817}" type="datetimeFigureOut">
              <a:rPr lang="tr-TR" smtClean="0"/>
              <a:t>14.02.2026</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723587C-827F-46C0-9D3C-20A51D8EC471}" type="slidenum">
              <a:rPr lang="tr-TR" smtClean="0"/>
              <a:t>‹#›</a:t>
            </a:fld>
            <a:endParaRPr lang="tr-TR"/>
          </a:p>
        </p:txBody>
      </p:sp>
    </p:spTree>
    <p:extLst>
      <p:ext uri="{BB962C8B-B14F-4D97-AF65-F5344CB8AC3E}">
        <p14:creationId xmlns:p14="http://schemas.microsoft.com/office/powerpoint/2010/main" val="1793296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8ABFF87-2D05-46F0-B8BA-0F718AF9513A}" type="datetimeFigureOut">
              <a:rPr kumimoji="0" lang="en-GB" sz="1000" b="1" i="0" u="none" strike="noStrike" kern="1200" cap="none" spc="0" normalizeH="0" baseline="0" noProof="0" smtClean="0">
                <a:ln>
                  <a:noFill/>
                </a:ln>
                <a:solidFill>
                  <a:srgbClr val="A5300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14/02/2026</a:t>
            </a:fld>
            <a:endParaRPr kumimoji="0" lang="en-GB" sz="1000" b="1" i="0" u="none" strike="noStrike" kern="1200" cap="none" spc="0" normalizeH="0" baseline="0" noProof="0">
              <a:ln>
                <a:noFill/>
              </a:ln>
              <a:solidFill>
                <a:srgbClr val="A5300F"/>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000" b="1" i="0" u="none" strike="noStrike" kern="1200" cap="none" spc="0" normalizeH="0" baseline="0" noProof="0">
              <a:ln>
                <a:noFill/>
              </a:ln>
              <a:solidFill>
                <a:srgbClr val="A5300F"/>
              </a:solidFill>
              <a:effectLst/>
              <a:uLnTx/>
              <a:uFillTx/>
              <a:latin typeface="Century Gothic" panose="020B0502020202020204"/>
              <a:ea typeface="+mn-ea"/>
              <a:cs typeface="+mn-cs"/>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C876FB44-9DA6-4A37-87F0-E4226F63DA2F}" type="slidenum">
              <a:rPr kumimoji="0" lang="en-GB" sz="2800" b="0" i="0" u="none" strike="noStrike" kern="1200" cap="none" spc="0" normalizeH="0" baseline="0" noProof="0" smtClean="0">
                <a:ln>
                  <a:noFill/>
                </a:ln>
                <a:solidFill>
                  <a:prstClr val="white"/>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GB" sz="2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985443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8ABFF87-2D05-46F0-B8BA-0F718AF9513A}" type="datetimeFigureOut">
              <a:rPr kumimoji="0" lang="en-GB" sz="1000" b="1" i="0" u="none" strike="noStrike" kern="1200" cap="none" spc="0" normalizeH="0" baseline="0" noProof="0" smtClean="0">
                <a:ln>
                  <a:noFill/>
                </a:ln>
                <a:solidFill>
                  <a:srgbClr val="A5300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14/02/2026</a:t>
            </a:fld>
            <a:endParaRPr kumimoji="0" lang="en-GB" sz="1000" b="1" i="0" u="none" strike="noStrike" kern="1200" cap="none" spc="0" normalizeH="0" baseline="0" noProof="0">
              <a:ln>
                <a:noFill/>
              </a:ln>
              <a:solidFill>
                <a:srgbClr val="A5300F"/>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000" b="1" i="0" u="none" strike="noStrike" kern="1200" cap="none" spc="0" normalizeH="0" baseline="0" noProof="0">
              <a:ln>
                <a:noFill/>
              </a:ln>
              <a:solidFill>
                <a:srgbClr val="A5300F"/>
              </a:solidFill>
              <a:effectLst/>
              <a:uLnTx/>
              <a:uFillTx/>
              <a:latin typeface="Century Gothic" panose="020B0502020202020204"/>
              <a:ea typeface="+mn-ea"/>
              <a:cs typeface="+mn-cs"/>
            </a:endParaRP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C876FB44-9DA6-4A37-87F0-E4226F63DA2F}" type="slidenum">
              <a:rPr kumimoji="0" lang="en-GB" sz="2800" b="0" i="0" u="none" strike="noStrike" kern="1200" cap="none" spc="0" normalizeH="0" baseline="0" noProof="0" smtClean="0">
                <a:ln>
                  <a:noFill/>
                </a:ln>
                <a:solidFill>
                  <a:prstClr val="white"/>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GB" sz="2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901397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8ABFF87-2D05-46F0-B8BA-0F718AF9513A}" type="datetimeFigureOut">
              <a:rPr kumimoji="0" lang="en-GB" sz="1000" b="1" i="0" u="none" strike="noStrike" kern="1200" cap="none" spc="0" normalizeH="0" baseline="0" noProof="0" smtClean="0">
                <a:ln>
                  <a:noFill/>
                </a:ln>
                <a:solidFill>
                  <a:srgbClr val="A5300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14/02/2026</a:t>
            </a:fld>
            <a:endParaRPr kumimoji="0" lang="en-GB" sz="1000" b="1" i="0" u="none" strike="noStrike" kern="1200" cap="none" spc="0" normalizeH="0" baseline="0" noProof="0">
              <a:ln>
                <a:noFill/>
              </a:ln>
              <a:solidFill>
                <a:srgbClr val="A5300F"/>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000" b="1" i="0" u="none" strike="noStrike" kern="1200" cap="none" spc="0" normalizeH="0" baseline="0" noProof="0">
              <a:ln>
                <a:noFill/>
              </a:ln>
              <a:solidFill>
                <a:srgbClr val="A5300F"/>
              </a:solidFill>
              <a:effectLst/>
              <a:uLnTx/>
              <a:uFillTx/>
              <a:latin typeface="Century Gothic" panose="020B0502020202020204"/>
              <a:ea typeface="+mn-ea"/>
              <a:cs typeface="+mn-cs"/>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C876FB44-9DA6-4A37-87F0-E4226F63DA2F}" type="slidenum">
              <a:rPr kumimoji="0" lang="en-GB" sz="2800" b="0" i="0" u="none" strike="noStrike" kern="1200" cap="none" spc="0" normalizeH="0" baseline="0" noProof="0" smtClean="0">
                <a:ln>
                  <a:noFill/>
                </a:ln>
                <a:solidFill>
                  <a:prstClr val="white"/>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GB" sz="2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2571112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E5F0275-821C-4FA1-8541-31D33AE10817}" type="datetimeFigureOut">
              <a:rPr lang="tr-TR" smtClean="0"/>
              <a:t>14.02.2026</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723587C-827F-46C0-9D3C-20A51D8EC471}"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652961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E5F0275-821C-4FA1-8541-31D33AE10817}" type="datetimeFigureOut">
              <a:rPr lang="tr-TR" smtClean="0"/>
              <a:t>14.02.2026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723587C-827F-46C0-9D3C-20A51D8EC471}" type="slidenum">
              <a:rPr lang="tr-TR" smtClean="0"/>
              <a:t>‹#›</a:t>
            </a:fld>
            <a:endParaRPr lang="tr-TR"/>
          </a:p>
        </p:txBody>
      </p:sp>
    </p:spTree>
    <p:extLst>
      <p:ext uri="{BB962C8B-B14F-4D97-AF65-F5344CB8AC3E}">
        <p14:creationId xmlns:p14="http://schemas.microsoft.com/office/powerpoint/2010/main" val="11067695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E5F0275-821C-4FA1-8541-31D33AE10817}" type="datetimeFigureOut">
              <a:rPr lang="tr-TR" smtClean="0"/>
              <a:t>14.02.2026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723587C-827F-46C0-9D3C-20A51D8EC471}" type="slidenum">
              <a:rPr lang="tr-TR" smtClean="0"/>
              <a:t>‹#›</a:t>
            </a:fld>
            <a:endParaRPr lang="tr-TR"/>
          </a:p>
        </p:txBody>
      </p:sp>
    </p:spTree>
    <p:extLst>
      <p:ext uri="{BB962C8B-B14F-4D97-AF65-F5344CB8AC3E}">
        <p14:creationId xmlns:p14="http://schemas.microsoft.com/office/powerpoint/2010/main" val="3859043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E5F0275-821C-4FA1-8541-31D33AE10817}" type="datetimeFigureOut">
              <a:rPr lang="tr-TR" smtClean="0"/>
              <a:t>14.02.2026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723587C-827F-46C0-9D3C-20A51D8EC471}" type="slidenum">
              <a:rPr lang="tr-TR" smtClean="0"/>
              <a:t>‹#›</a:t>
            </a:fld>
            <a:endParaRPr lang="tr-TR"/>
          </a:p>
        </p:txBody>
      </p:sp>
    </p:spTree>
    <p:extLst>
      <p:ext uri="{BB962C8B-B14F-4D97-AF65-F5344CB8AC3E}">
        <p14:creationId xmlns:p14="http://schemas.microsoft.com/office/powerpoint/2010/main" val="534139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E5F0275-821C-4FA1-8541-31D33AE10817}" type="datetimeFigureOut">
              <a:rPr lang="tr-TR" smtClean="0"/>
              <a:t>14.02.2026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723587C-827F-46C0-9D3C-20A51D8EC471}" type="slidenum">
              <a:rPr lang="tr-TR" smtClean="0"/>
              <a:t>‹#›</a:t>
            </a:fld>
            <a:endParaRPr lang="tr-TR"/>
          </a:p>
        </p:txBody>
      </p:sp>
    </p:spTree>
    <p:extLst>
      <p:ext uri="{BB962C8B-B14F-4D97-AF65-F5344CB8AC3E}">
        <p14:creationId xmlns:p14="http://schemas.microsoft.com/office/powerpoint/2010/main" val="41635628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E5F0275-821C-4FA1-8541-31D33AE10817}" type="datetimeFigureOut">
              <a:rPr lang="tr-TR" smtClean="0"/>
              <a:t>14.02.2026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723587C-827F-46C0-9D3C-20A51D8EC471}" type="slidenum">
              <a:rPr lang="tr-TR" smtClean="0"/>
              <a:t>‹#›</a:t>
            </a:fld>
            <a:endParaRPr lang="tr-TR"/>
          </a:p>
        </p:txBody>
      </p:sp>
    </p:spTree>
    <p:extLst>
      <p:ext uri="{BB962C8B-B14F-4D97-AF65-F5344CB8AC3E}">
        <p14:creationId xmlns:p14="http://schemas.microsoft.com/office/powerpoint/2010/main" val="3732540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E5F0275-821C-4FA1-8541-31D33AE10817}" type="datetimeFigureOut">
              <a:rPr lang="tr-TR" smtClean="0"/>
              <a:t>14.02.2026</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F723587C-827F-46C0-9D3C-20A51D8EC471}" type="slidenum">
              <a:rPr lang="tr-TR" smtClean="0"/>
              <a:t>‹#›</a:t>
            </a:fld>
            <a:endParaRPr lang="tr-TR"/>
          </a:p>
        </p:txBody>
      </p:sp>
    </p:spTree>
    <p:extLst>
      <p:ext uri="{BB962C8B-B14F-4D97-AF65-F5344CB8AC3E}">
        <p14:creationId xmlns:p14="http://schemas.microsoft.com/office/powerpoint/2010/main" val="3031408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E5F0275-821C-4FA1-8541-31D33AE10817}" type="datetimeFigureOut">
              <a:rPr lang="tr-TR" smtClean="0"/>
              <a:t>14.02.2026</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723587C-827F-46C0-9D3C-20A51D8EC471}" type="slidenum">
              <a:rPr lang="tr-TR" smtClean="0"/>
              <a:t>‹#›</a:t>
            </a:fld>
            <a:endParaRPr lang="tr-TR"/>
          </a:p>
        </p:txBody>
      </p:sp>
    </p:spTree>
    <p:extLst>
      <p:ext uri="{BB962C8B-B14F-4D97-AF65-F5344CB8AC3E}">
        <p14:creationId xmlns:p14="http://schemas.microsoft.com/office/powerpoint/2010/main" val="4999327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E5F0275-821C-4FA1-8541-31D33AE10817}" type="datetimeFigureOut">
              <a:rPr lang="tr-TR" smtClean="0"/>
              <a:t>14.02.2026</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723587C-827F-46C0-9D3C-20A51D8EC471}" type="slidenum">
              <a:rPr lang="tr-TR" smtClean="0"/>
              <a:t>‹#›</a:t>
            </a:fld>
            <a:endParaRPr lang="tr-TR"/>
          </a:p>
        </p:txBody>
      </p:sp>
    </p:spTree>
    <p:extLst>
      <p:ext uri="{BB962C8B-B14F-4D97-AF65-F5344CB8AC3E}">
        <p14:creationId xmlns:p14="http://schemas.microsoft.com/office/powerpoint/2010/main" val="16932268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5F0275-821C-4FA1-8541-31D33AE10817}" type="datetimeFigureOut">
              <a:rPr lang="tr-TR" smtClean="0"/>
              <a:t>14.02.2026</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723587C-827F-46C0-9D3C-20A51D8EC471}" type="slidenum">
              <a:rPr lang="tr-TR" smtClean="0"/>
              <a:t>‹#›</a:t>
            </a:fld>
            <a:endParaRPr lang="tr-TR"/>
          </a:p>
        </p:txBody>
      </p:sp>
    </p:spTree>
    <p:extLst>
      <p:ext uri="{BB962C8B-B14F-4D97-AF65-F5344CB8AC3E}">
        <p14:creationId xmlns:p14="http://schemas.microsoft.com/office/powerpoint/2010/main" val="5646239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E5F0275-821C-4FA1-8541-31D33AE10817}" type="datetimeFigureOut">
              <a:rPr lang="tr-TR" smtClean="0"/>
              <a:t>14.02.2026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723587C-827F-46C0-9D3C-20A51D8EC471}" type="slidenum">
              <a:rPr lang="tr-TR" smtClean="0"/>
              <a:t>‹#›</a:t>
            </a:fld>
            <a:endParaRPr lang="tr-TR"/>
          </a:p>
        </p:txBody>
      </p:sp>
    </p:spTree>
    <p:extLst>
      <p:ext uri="{BB962C8B-B14F-4D97-AF65-F5344CB8AC3E}">
        <p14:creationId xmlns:p14="http://schemas.microsoft.com/office/powerpoint/2010/main" val="17094692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E5F0275-821C-4FA1-8541-31D33AE10817}" type="datetimeFigureOut">
              <a:rPr lang="tr-TR" smtClean="0"/>
              <a:t>14.02.2026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723587C-827F-46C0-9D3C-20A51D8EC471}" type="slidenum">
              <a:rPr lang="tr-TR" smtClean="0"/>
              <a:t>‹#›</a:t>
            </a:fld>
            <a:endParaRPr lang="tr-TR"/>
          </a:p>
        </p:txBody>
      </p:sp>
    </p:spTree>
    <p:extLst>
      <p:ext uri="{BB962C8B-B14F-4D97-AF65-F5344CB8AC3E}">
        <p14:creationId xmlns:p14="http://schemas.microsoft.com/office/powerpoint/2010/main" val="16338328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E5F0275-821C-4FA1-8541-31D33AE10817}" type="datetimeFigureOut">
              <a:rPr lang="tr-TR" smtClean="0"/>
              <a:t>14.02.2026</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723587C-827F-46C0-9D3C-20A51D8EC471}" type="slidenum">
              <a:rPr lang="tr-TR" smtClean="0"/>
              <a:t>‹#›</a:t>
            </a:fld>
            <a:endParaRPr lang="tr-TR"/>
          </a:p>
        </p:txBody>
      </p:sp>
    </p:spTree>
    <p:extLst>
      <p:ext uri="{BB962C8B-B14F-4D97-AF65-F5344CB8AC3E}">
        <p14:creationId xmlns:p14="http://schemas.microsoft.com/office/powerpoint/2010/main" val="3958240105"/>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 id="2147483786" r:id="rId12"/>
    <p:sldLayoutId id="2147483787" r:id="rId13"/>
    <p:sldLayoutId id="2147483788" r:id="rId14"/>
    <p:sldLayoutId id="2147483789" r:id="rId15"/>
    <p:sldLayoutId id="2147483790"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3" Type="http://schemas.openxmlformats.org/officeDocument/2006/relationships/hyperlink" Target="https://lib.kazanci.com.tr/kho3/ibb/files/tc4721.htm#557" TargetMode="External"/><Relationship Id="rId2" Type="http://schemas.openxmlformats.org/officeDocument/2006/relationships/hyperlink" Target="https://lib.kazanci.com.tr/kho3/ibb/files/tc4721.htm#532" TargetMode="Externa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3" Type="http://schemas.openxmlformats.org/officeDocument/2006/relationships/hyperlink" Target="https://lib.kazanci.com.tr/kho3/ibb/files/tc6100.htm#373" TargetMode="External"/><Relationship Id="rId2" Type="http://schemas.openxmlformats.org/officeDocument/2006/relationships/hyperlink" Target="https://lib.kazanci.com.tr/kho3/ibb/files/tc4721.htm#535" TargetMode="Externa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hyperlink" Target="https://lib.kazanci.com.tr/kho3/ibb/files/tc4721.htm#535" TargetMode="Externa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3" Type="http://schemas.openxmlformats.org/officeDocument/2006/relationships/hyperlink" Target="https://lib.kazanci.com.tr/kho3/ibb/files/tc4721.htm#540" TargetMode="External"/><Relationship Id="rId2" Type="http://schemas.openxmlformats.org/officeDocument/2006/relationships/hyperlink" Target="https://lib.kazanci.com.tr/kho3/ibb/files/tc4721.htm#539" TargetMode="Externa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2" Type="http://schemas.openxmlformats.org/officeDocument/2006/relationships/hyperlink" Target="https://lib.kazanci.com.tr/kho3/ibb/files/tc4721.htm#575" TargetMode="External"/><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2" Type="http://schemas.openxmlformats.org/officeDocument/2006/relationships/hyperlink" Target="https://lib.kazanci.com.tr/kho3/ibb/files/tc4721.htm#510" TargetMode="External"/><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2" Type="http://schemas.openxmlformats.org/officeDocument/2006/relationships/hyperlink" Target="https://lib.kazanci.com.tr/kho3/ibb/files/tc4721.htm#510" TargetMode="External"/><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2" Type="http://schemas.openxmlformats.org/officeDocument/2006/relationships/hyperlink" Target="https://lib.kazanci.com.tr/kho3/ibb/files/tc4721.htm#512" TargetMode="External"/><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2" Type="http://schemas.openxmlformats.org/officeDocument/2006/relationships/hyperlink" Target="https://lib.kazanci.com.tr/kho3/ibb/files/tc4721.htm#512"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3" Type="http://schemas.openxmlformats.org/officeDocument/2006/relationships/hyperlink" Target="https://lib.kazanci.com.tr/kho3/ibb/files/tc4721.htm#557" TargetMode="External"/><Relationship Id="rId2" Type="http://schemas.openxmlformats.org/officeDocument/2006/relationships/hyperlink" Target="https://lib.kazanci.com.tr/kho3/ibb/files/tc4721.htm#506" TargetMode="External"/><Relationship Id="rId1" Type="http://schemas.openxmlformats.org/officeDocument/2006/relationships/slideLayout" Target="../slideLayouts/slideLayout2.xml"/><Relationship Id="rId5" Type="http://schemas.openxmlformats.org/officeDocument/2006/relationships/hyperlink" Target="https://lib.kazanci.com.tr/kho3/ibb/files/tc4721.htm#563" TargetMode="External"/><Relationship Id="rId4" Type="http://schemas.openxmlformats.org/officeDocument/2006/relationships/hyperlink" Target="https://lib.kazanci.com.tr/kho3/ibb/files/tc4721.htm#558" TargetMode="Externa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hyperlink" Target="https://lib.kazanci.com.tr/kho3/ibb/files/tc4721.htm#669" TargetMode="Externa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hyperlink" Target="https://lib.kazanci.com.tr/kho3/ibb/files/tc4721.htm#669" TargetMode="Externa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basarmevzuat.com/dustur/kanun/3/0743/a/743sk-03.htm#445" TargetMode="Externa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2035834" y="396815"/>
            <a:ext cx="9468779" cy="4149306"/>
          </a:xfrm>
        </p:spPr>
        <p:txBody>
          <a:bodyPr>
            <a:normAutofit fontScale="90000"/>
          </a:bodyPr>
          <a:lstStyle/>
          <a:p>
            <a:pPr algn="ctr"/>
            <a:r>
              <a:rPr lang="tr-TR" sz="6000" dirty="0" smtClean="0">
                <a:solidFill>
                  <a:schemeClr val="tx1"/>
                </a:solidFill>
              </a:rPr>
              <a:t/>
            </a:r>
            <a:br>
              <a:rPr lang="tr-TR" sz="6000" dirty="0" smtClean="0">
                <a:solidFill>
                  <a:schemeClr val="tx1"/>
                </a:solidFill>
              </a:rPr>
            </a:br>
            <a:r>
              <a:rPr lang="tr-TR" sz="6000" dirty="0" smtClean="0">
                <a:solidFill>
                  <a:schemeClr val="tx1"/>
                </a:solidFill>
              </a:rPr>
              <a:t/>
            </a:r>
            <a:br>
              <a:rPr lang="tr-TR" sz="6000" dirty="0" smtClean="0">
                <a:solidFill>
                  <a:schemeClr val="tx1"/>
                </a:solidFill>
              </a:rPr>
            </a:br>
            <a:r>
              <a:rPr lang="tr-TR" sz="3600" dirty="0" smtClean="0">
                <a:solidFill>
                  <a:schemeClr val="tx1"/>
                </a:solidFill>
              </a:rPr>
              <a:t>Yasal Mirasçılar</a:t>
            </a:r>
            <a:br>
              <a:rPr lang="tr-TR" sz="3600" dirty="0" smtClean="0">
                <a:solidFill>
                  <a:schemeClr val="tx1"/>
                </a:solidFill>
              </a:rPr>
            </a:br>
            <a:r>
              <a:rPr lang="tr-TR" sz="3600" dirty="0" smtClean="0">
                <a:solidFill>
                  <a:schemeClr val="tx1"/>
                </a:solidFill>
              </a:rPr>
              <a:t>Muris Muvazaası</a:t>
            </a:r>
            <a:br>
              <a:rPr lang="tr-TR" sz="3600" dirty="0" smtClean="0">
                <a:solidFill>
                  <a:schemeClr val="tx1"/>
                </a:solidFill>
              </a:rPr>
            </a:br>
            <a:r>
              <a:rPr lang="tr-TR" sz="3600" dirty="0">
                <a:solidFill>
                  <a:schemeClr val="tx1"/>
                </a:solidFill>
              </a:rPr>
              <a:t>M</a:t>
            </a:r>
            <a:r>
              <a:rPr lang="tr-TR" sz="3600" dirty="0" smtClean="0">
                <a:solidFill>
                  <a:schemeClr val="tx1"/>
                </a:solidFill>
              </a:rPr>
              <a:t>irasta denkleştirme</a:t>
            </a:r>
            <a:br>
              <a:rPr lang="tr-TR" sz="3600" dirty="0" smtClean="0">
                <a:solidFill>
                  <a:schemeClr val="tx1"/>
                </a:solidFill>
              </a:rPr>
            </a:br>
            <a:r>
              <a:rPr lang="tr-TR" sz="3600" dirty="0" smtClean="0">
                <a:solidFill>
                  <a:schemeClr val="tx1"/>
                </a:solidFill>
              </a:rPr>
              <a:t>Tenkis</a:t>
            </a:r>
            <a:br>
              <a:rPr lang="tr-TR" sz="3600" dirty="0" smtClean="0">
                <a:solidFill>
                  <a:schemeClr val="tx1"/>
                </a:solidFill>
              </a:rPr>
            </a:br>
            <a:r>
              <a:rPr lang="tr-TR" sz="3600" dirty="0" smtClean="0">
                <a:solidFill>
                  <a:schemeClr val="tx1"/>
                </a:solidFill>
              </a:rPr>
              <a:t>Ölüme Bağlı Tasarruflar</a:t>
            </a:r>
            <a:br>
              <a:rPr lang="tr-TR" sz="3600" dirty="0" smtClean="0">
                <a:solidFill>
                  <a:schemeClr val="tx1"/>
                </a:solidFill>
              </a:rPr>
            </a:br>
            <a:r>
              <a:rPr lang="tr-TR" sz="3600" dirty="0" smtClean="0">
                <a:solidFill>
                  <a:schemeClr val="tx1"/>
                </a:solidFill>
              </a:rPr>
              <a:t/>
            </a:r>
            <a:br>
              <a:rPr lang="tr-TR" sz="3600" dirty="0" smtClean="0">
                <a:solidFill>
                  <a:schemeClr val="tx1"/>
                </a:solidFill>
              </a:rPr>
            </a:br>
            <a:endParaRPr lang="tr-TR" sz="3600" dirty="0">
              <a:solidFill>
                <a:schemeClr val="tx1"/>
              </a:solidFill>
            </a:endParaRPr>
          </a:p>
        </p:txBody>
      </p:sp>
      <p:sp>
        <p:nvSpPr>
          <p:cNvPr id="3" name="Alt Başlık 2"/>
          <p:cNvSpPr>
            <a:spLocks noGrp="1"/>
          </p:cNvSpPr>
          <p:nvPr>
            <p:ph type="subTitle" idx="1"/>
          </p:nvPr>
        </p:nvSpPr>
        <p:spPr>
          <a:xfrm>
            <a:off x="679869" y="4206875"/>
            <a:ext cx="10571177" cy="1662145"/>
          </a:xfrm>
        </p:spPr>
        <p:txBody>
          <a:bodyPr>
            <a:noAutofit/>
          </a:bodyPr>
          <a:lstStyle/>
          <a:p>
            <a:pPr algn="r">
              <a:spcBef>
                <a:spcPts val="600"/>
              </a:spcBef>
            </a:pPr>
            <a:r>
              <a:rPr lang="tr-TR" sz="2000" dirty="0" smtClean="0">
                <a:solidFill>
                  <a:schemeClr val="tx1"/>
                </a:solidFill>
              </a:rPr>
              <a:t>Doç. Dr. Tülay AYDIN ÜNVER		</a:t>
            </a:r>
          </a:p>
          <a:p>
            <a:pPr algn="r">
              <a:spcBef>
                <a:spcPts val="600"/>
              </a:spcBef>
            </a:pPr>
            <a:r>
              <a:rPr lang="tr-TR" sz="2000" dirty="0" smtClean="0">
                <a:solidFill>
                  <a:schemeClr val="tx1"/>
                </a:solidFill>
              </a:rPr>
              <a:t>	          İstanbul Üniversitesi Hukuk Fakültesi	</a:t>
            </a:r>
          </a:p>
          <a:p>
            <a:pPr algn="just">
              <a:spcBef>
                <a:spcPts val="600"/>
              </a:spcBef>
            </a:pPr>
            <a:r>
              <a:rPr lang="tr-TR" sz="2000" dirty="0" smtClean="0">
                <a:solidFill>
                  <a:schemeClr val="tx1"/>
                </a:solidFill>
              </a:rPr>
              <a:t>                                                                                           Medeni </a:t>
            </a:r>
            <a:r>
              <a:rPr lang="tr-TR" sz="2000" dirty="0">
                <a:solidFill>
                  <a:schemeClr val="tx1"/>
                </a:solidFill>
              </a:rPr>
              <a:t>Hukuk Anabilim </a:t>
            </a:r>
            <a:r>
              <a:rPr lang="tr-TR" sz="2000" dirty="0" smtClean="0">
                <a:solidFill>
                  <a:schemeClr val="tx1"/>
                </a:solidFill>
              </a:rPr>
              <a:t>Dalı	        </a:t>
            </a:r>
          </a:p>
          <a:p>
            <a:pPr algn="r">
              <a:spcBef>
                <a:spcPts val="600"/>
              </a:spcBef>
            </a:pPr>
            <a:r>
              <a:rPr lang="tr-TR" sz="2000" dirty="0" smtClean="0">
                <a:solidFill>
                  <a:schemeClr val="tx1"/>
                </a:solidFill>
              </a:rPr>
              <a:t>tulaydin@istanbul.edu.tr	</a:t>
            </a:r>
            <a:r>
              <a:rPr lang="tr-TR" sz="2400" dirty="0" smtClean="0">
                <a:solidFill>
                  <a:schemeClr val="tx1"/>
                </a:solidFill>
              </a:rPr>
              <a:t>	</a:t>
            </a:r>
          </a:p>
        </p:txBody>
      </p:sp>
    </p:spTree>
    <p:extLst>
      <p:ext uri="{BB962C8B-B14F-4D97-AF65-F5344CB8AC3E}">
        <p14:creationId xmlns:p14="http://schemas.microsoft.com/office/powerpoint/2010/main" val="4695901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2400" b="1" dirty="0" smtClean="0"/>
              <a:t>Yasal mirasçılar</a:t>
            </a:r>
            <a:endParaRPr lang="en-GB" sz="2400" b="1" dirty="0"/>
          </a:p>
        </p:txBody>
      </p:sp>
      <p:sp>
        <p:nvSpPr>
          <p:cNvPr id="3" name="İçerik Yer Tutucusu 2"/>
          <p:cNvSpPr>
            <a:spLocks noGrp="1"/>
          </p:cNvSpPr>
          <p:nvPr>
            <p:ph idx="1"/>
          </p:nvPr>
        </p:nvSpPr>
        <p:spPr>
          <a:xfrm>
            <a:off x="2924354" y="1561381"/>
            <a:ext cx="8712679" cy="4986067"/>
          </a:xfrm>
        </p:spPr>
        <p:txBody>
          <a:bodyPr>
            <a:normAutofit fontScale="92500" lnSpcReduction="10000"/>
          </a:bodyPr>
          <a:lstStyle/>
          <a:p>
            <a:pPr marL="0" indent="0">
              <a:lnSpc>
                <a:spcPct val="80000"/>
              </a:lnSpc>
              <a:buNone/>
            </a:pPr>
            <a:endParaRPr lang="tr-TR" b="1" dirty="0" smtClean="0">
              <a:solidFill>
                <a:srgbClr val="FF0000"/>
              </a:solidFill>
            </a:endParaRPr>
          </a:p>
          <a:p>
            <a:pPr marL="0" indent="0">
              <a:lnSpc>
                <a:spcPct val="80000"/>
              </a:lnSpc>
              <a:buNone/>
            </a:pPr>
            <a:r>
              <a:rPr lang="tr-TR" b="1" dirty="0" smtClean="0">
                <a:solidFill>
                  <a:srgbClr val="FF0000"/>
                </a:solidFill>
              </a:rPr>
              <a:t>KAN </a:t>
            </a:r>
            <a:r>
              <a:rPr lang="tr-TR" b="1" dirty="0">
                <a:solidFill>
                  <a:srgbClr val="FF0000"/>
                </a:solidFill>
              </a:rPr>
              <a:t>BAĞINA DAYANAN MİRASÇILAR</a:t>
            </a:r>
            <a:r>
              <a:rPr lang="tr-TR" dirty="0">
                <a:solidFill>
                  <a:srgbClr val="FF0000"/>
                </a:solidFill>
              </a:rPr>
              <a:t> (TMK m. </a:t>
            </a:r>
            <a:r>
              <a:rPr lang="tr-TR" dirty="0" smtClean="0">
                <a:solidFill>
                  <a:srgbClr val="FF0000"/>
                </a:solidFill>
              </a:rPr>
              <a:t>495, 496, 497</a:t>
            </a:r>
            <a:r>
              <a:rPr lang="tr-TR" dirty="0">
                <a:solidFill>
                  <a:srgbClr val="FF0000"/>
                </a:solidFill>
              </a:rPr>
              <a:t>)</a:t>
            </a:r>
            <a:endParaRPr lang="tr-TR" dirty="0"/>
          </a:p>
          <a:p>
            <a:pPr marL="0" indent="0" algn="just">
              <a:lnSpc>
                <a:spcPct val="80000"/>
              </a:lnSpc>
              <a:buNone/>
            </a:pPr>
            <a:r>
              <a:rPr lang="tr-TR" dirty="0"/>
              <a:t>Temel prensip kan hısımlarının belirli derecelerde (zümre sistemi) yasal mirasçı olmalarıdır.</a:t>
            </a:r>
          </a:p>
          <a:p>
            <a:pPr>
              <a:lnSpc>
                <a:spcPct val="80000"/>
              </a:lnSpc>
              <a:buFont typeface="Wingdings" panose="05000000000000000000" pitchFamily="2" charset="2"/>
              <a:buChar char="Ø"/>
            </a:pPr>
            <a:r>
              <a:rPr lang="tr-TR" b="1" dirty="0" smtClean="0"/>
              <a:t>ALTSOY </a:t>
            </a:r>
            <a:r>
              <a:rPr lang="tr-TR" dirty="0" smtClean="0"/>
              <a:t>(TMK m.495: </a:t>
            </a:r>
            <a:r>
              <a:rPr lang="tr-TR" dirty="0"/>
              <a:t>evlilik içi  </a:t>
            </a:r>
            <a:r>
              <a:rPr lang="tr-TR" dirty="0" smtClean="0"/>
              <a:t>çocuk ve TMK m.498: </a:t>
            </a:r>
            <a:r>
              <a:rPr lang="tr-TR" dirty="0"/>
              <a:t>evlilik dışı </a:t>
            </a:r>
            <a:r>
              <a:rPr lang="tr-TR" dirty="0" smtClean="0"/>
              <a:t>çocuk-baba </a:t>
            </a:r>
            <a:r>
              <a:rPr lang="tr-TR" dirty="0"/>
              <a:t>yönünden </a:t>
            </a:r>
            <a:r>
              <a:rPr lang="tr-TR" dirty="0" err="1"/>
              <a:t>soybağı</a:t>
            </a:r>
            <a:r>
              <a:rPr lang="tr-TR" dirty="0"/>
              <a:t> kurulanlar)</a:t>
            </a:r>
          </a:p>
          <a:p>
            <a:pPr>
              <a:lnSpc>
                <a:spcPct val="80000"/>
              </a:lnSpc>
              <a:buFont typeface="Wingdings" panose="05000000000000000000" pitchFamily="2" charset="2"/>
              <a:buChar char="Ø"/>
            </a:pPr>
            <a:r>
              <a:rPr lang="tr-TR" b="1" dirty="0"/>
              <a:t>ANA VE BABA </a:t>
            </a:r>
            <a:r>
              <a:rPr lang="tr-TR" dirty="0"/>
              <a:t>(ve onların altsoyu</a:t>
            </a:r>
            <a:r>
              <a:rPr lang="tr-TR" dirty="0" smtClean="0"/>
              <a:t>) </a:t>
            </a:r>
            <a:r>
              <a:rPr lang="tr-TR" dirty="0"/>
              <a:t>TMK m. 496</a:t>
            </a:r>
          </a:p>
          <a:p>
            <a:pPr>
              <a:lnSpc>
                <a:spcPct val="80000"/>
              </a:lnSpc>
              <a:buFont typeface="Wingdings" panose="05000000000000000000" pitchFamily="2" charset="2"/>
              <a:buChar char="Ø"/>
            </a:pPr>
            <a:r>
              <a:rPr lang="es-ES" b="1" dirty="0"/>
              <a:t>BÜYÜK ANA VE BÜYÜK BABA</a:t>
            </a:r>
            <a:r>
              <a:rPr lang="tr-TR" b="1" dirty="0"/>
              <a:t> </a:t>
            </a:r>
            <a:r>
              <a:rPr lang="tr-TR" dirty="0"/>
              <a:t>(ve onların altsoyu) TMK m. 497</a:t>
            </a:r>
          </a:p>
          <a:p>
            <a:pPr>
              <a:lnSpc>
                <a:spcPct val="80000"/>
              </a:lnSpc>
              <a:buFont typeface="Wingdings" panose="05000000000000000000" pitchFamily="2" charset="2"/>
              <a:buChar char="Ø"/>
            </a:pPr>
            <a:endParaRPr lang="tr-TR" dirty="0"/>
          </a:p>
          <a:p>
            <a:pPr marL="0" indent="0">
              <a:lnSpc>
                <a:spcPct val="80000"/>
              </a:lnSpc>
              <a:buNone/>
            </a:pPr>
            <a:r>
              <a:rPr lang="tr-TR" b="1" dirty="0">
                <a:solidFill>
                  <a:srgbClr val="FF0000"/>
                </a:solidFill>
              </a:rPr>
              <a:t>KAN BAĞINA DAYANMAYAN YASAL MİRASÇILAR</a:t>
            </a:r>
          </a:p>
          <a:p>
            <a:pPr>
              <a:lnSpc>
                <a:spcPct val="80000"/>
              </a:lnSpc>
              <a:buFont typeface="Wingdings" panose="05000000000000000000" pitchFamily="2" charset="2"/>
              <a:buChar char="Ø"/>
            </a:pPr>
            <a:r>
              <a:rPr lang="tr-TR" b="1" dirty="0"/>
              <a:t>SAĞ KALAN EŞ </a:t>
            </a:r>
            <a:r>
              <a:rPr lang="tr-TR" dirty="0"/>
              <a:t>-TMK M. 499 </a:t>
            </a:r>
          </a:p>
          <a:p>
            <a:pPr>
              <a:lnSpc>
                <a:spcPct val="80000"/>
              </a:lnSpc>
              <a:buFont typeface="Wingdings" panose="05000000000000000000" pitchFamily="2" charset="2"/>
              <a:buChar char="Ø"/>
            </a:pPr>
            <a:r>
              <a:rPr lang="tr-TR" b="1" dirty="0" smtClean="0"/>
              <a:t>EVLATLIK ve ALTSOYU</a:t>
            </a:r>
            <a:r>
              <a:rPr lang="tr-TR" dirty="0" smtClean="0"/>
              <a:t> -TMK m. </a:t>
            </a:r>
            <a:r>
              <a:rPr lang="tr-TR" dirty="0"/>
              <a:t>500 </a:t>
            </a:r>
          </a:p>
          <a:p>
            <a:pPr>
              <a:lnSpc>
                <a:spcPct val="80000"/>
              </a:lnSpc>
              <a:buFont typeface="Wingdings" panose="05000000000000000000" pitchFamily="2" charset="2"/>
              <a:buChar char="Ø"/>
            </a:pPr>
            <a:r>
              <a:rPr lang="tr-TR" b="1" dirty="0"/>
              <a:t>DEVLET-</a:t>
            </a:r>
            <a:r>
              <a:rPr lang="tr-TR" dirty="0"/>
              <a:t> </a:t>
            </a:r>
            <a:r>
              <a:rPr lang="tr-TR" dirty="0" smtClean="0"/>
              <a:t>TMK m. </a:t>
            </a:r>
            <a:r>
              <a:rPr lang="tr-TR" dirty="0"/>
              <a:t>501</a:t>
            </a:r>
          </a:p>
          <a:p>
            <a:pPr marL="0" indent="0">
              <a:buNone/>
            </a:pPr>
            <a:endParaRPr lang="tr-TR" dirty="0">
              <a:cs typeface="Arial" panose="020B0604020202020204" pitchFamily="34" charset="0"/>
            </a:endParaRPr>
          </a:p>
          <a:p>
            <a:pPr marL="0" indent="0">
              <a:buNone/>
            </a:pPr>
            <a:r>
              <a:rPr lang="tr-TR" dirty="0">
                <a:cs typeface="Arial" panose="020B0604020202020204" pitchFamily="34" charset="0"/>
              </a:rPr>
              <a:t>Zümre Sistemi (Derece Sistemi) </a:t>
            </a:r>
            <a:r>
              <a:rPr lang="tr-TR" dirty="0" smtClean="0">
                <a:cs typeface="Arial" panose="020B0604020202020204" pitchFamily="34" charset="0"/>
              </a:rPr>
              <a:t>ile kan </a:t>
            </a:r>
            <a:r>
              <a:rPr lang="tr-TR" dirty="0">
                <a:cs typeface="Arial" panose="020B0604020202020204" pitchFamily="34" charset="0"/>
              </a:rPr>
              <a:t>hısımlarının mirasçılık dereceleri ve hangi hısımların mirasçı olabilecekleri belirlenmiştir (</a:t>
            </a:r>
            <a:r>
              <a:rPr lang="tr-TR" dirty="0" err="1">
                <a:cs typeface="Arial" panose="020B0604020202020204" pitchFamily="34" charset="0"/>
              </a:rPr>
              <a:t>Parantel</a:t>
            </a:r>
            <a:r>
              <a:rPr lang="tr-TR" dirty="0">
                <a:cs typeface="Arial" panose="020B0604020202020204" pitchFamily="34" charset="0"/>
              </a:rPr>
              <a:t> Usulü). </a:t>
            </a:r>
          </a:p>
          <a:p>
            <a:pPr marL="0" indent="0">
              <a:buNone/>
            </a:pPr>
            <a:endParaRPr lang="en-GB" dirty="0"/>
          </a:p>
        </p:txBody>
      </p:sp>
    </p:spTree>
    <p:extLst>
      <p:ext uri="{BB962C8B-B14F-4D97-AF65-F5344CB8AC3E}">
        <p14:creationId xmlns:p14="http://schemas.microsoft.com/office/powerpoint/2010/main" val="1390088569"/>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solidFill>
                  <a:schemeClr val="tx1"/>
                </a:solidFill>
              </a:rPr>
              <a:t>TENKİS DAVASI</a:t>
            </a:r>
          </a:p>
        </p:txBody>
      </p:sp>
      <p:sp>
        <p:nvSpPr>
          <p:cNvPr id="3" name="İçerik Yer Tutucusu 2"/>
          <p:cNvSpPr>
            <a:spLocks noGrp="1"/>
          </p:cNvSpPr>
          <p:nvPr>
            <p:ph idx="1"/>
          </p:nvPr>
        </p:nvSpPr>
        <p:spPr/>
        <p:txBody>
          <a:bodyPr>
            <a:normAutofit fontScale="85000" lnSpcReduction="10000"/>
          </a:bodyPr>
          <a:lstStyle/>
          <a:p>
            <a:pPr algn="just">
              <a:buFont typeface="Arial" panose="020B0604020202020204" pitchFamily="34" charset="0"/>
              <a:buChar char="•"/>
            </a:pPr>
            <a:endParaRPr lang="tr-TR" dirty="0" smtClean="0">
              <a:solidFill>
                <a:schemeClr val="tx1"/>
              </a:solidFill>
            </a:endParaRPr>
          </a:p>
          <a:p>
            <a:pPr algn="just">
              <a:buFont typeface="Arial" panose="020B0604020202020204" pitchFamily="34" charset="0"/>
              <a:buChar char="•"/>
            </a:pPr>
            <a:r>
              <a:rPr lang="tr-TR" dirty="0" smtClean="0">
                <a:solidFill>
                  <a:schemeClr val="tx1"/>
                </a:solidFill>
              </a:rPr>
              <a:t>Saklı </a:t>
            </a:r>
            <a:r>
              <a:rPr lang="tr-TR" dirty="0">
                <a:solidFill>
                  <a:schemeClr val="tx1"/>
                </a:solidFill>
              </a:rPr>
              <a:t>payları ihlal edilen mirasçılar, tenkis isteme hakkını dava yoluyla kullanabileceği gibi, henüz yerine getirilmemiş tasarrufların ifası talebine karşı def’i yoluyla da kullanabilirler: MK 517 III</a:t>
            </a:r>
          </a:p>
          <a:p>
            <a:pPr algn="just">
              <a:buFont typeface="Arial" panose="020B0604020202020204" pitchFamily="34" charset="0"/>
              <a:buChar char="•"/>
            </a:pPr>
            <a:r>
              <a:rPr lang="tr-TR" dirty="0">
                <a:solidFill>
                  <a:schemeClr val="tx1"/>
                </a:solidFill>
              </a:rPr>
              <a:t>Tenkise konu olan kazandırmanın ifası gerçekleşmişse, saklı paylı mirasçı ihlalin ortadan kaldırılması için tenkis davası açmak zorundadır. Bu durumda, tenkis def’ini kullanması mümkün değildir. Ancak yerine getirilmemiş ve tenkise tâbi olan bir kazandırma varsa bu kazandırmanın ifasının saklı paylı mirasçıdan dava yoluyla talep edilmesi durumunda saklı payı ihlal edilen mirasçı tenkis def’ini kullanarak davacının talebini reddedebilir. </a:t>
            </a:r>
            <a:endParaRPr lang="tr-TR" dirty="0" smtClean="0">
              <a:solidFill>
                <a:schemeClr val="tx1"/>
              </a:solidFill>
            </a:endParaRPr>
          </a:p>
          <a:p>
            <a:pPr algn="just">
              <a:buFont typeface="Arial" panose="020B0604020202020204" pitchFamily="34" charset="0"/>
              <a:buChar char="•"/>
            </a:pPr>
            <a:r>
              <a:rPr lang="tr-TR" dirty="0">
                <a:solidFill>
                  <a:schemeClr val="tx1"/>
                </a:solidFill>
              </a:rPr>
              <a:t>Tenkis def’i, tenkis konusu şeye zilyet durumunda olan saklı paylı mirasçılara karşı açılan davalarda, saklı paylı mirasçılar tarafından kullanılabilir. Saklı paylı mirasçının alacaklılarının veya iflas idaresinin, saklı paylı mirasçı yerine geçerek tenkis def’ini ileri sürmesi mümkün değildir. Zira Kanun, alacaklılara ve iflas idaresine şartların gerçekleşmesi halinde sadece tenkis davası açma hakkı tanımıştır.</a:t>
            </a:r>
          </a:p>
          <a:p>
            <a:pPr algn="just">
              <a:buFont typeface="Arial" panose="020B0604020202020204" pitchFamily="34" charset="0"/>
              <a:buChar char="•"/>
            </a:pPr>
            <a:endParaRPr lang="tr-TR" dirty="0">
              <a:solidFill>
                <a:schemeClr val="tx1"/>
              </a:solidFill>
            </a:endParaRPr>
          </a:p>
          <a:p>
            <a:pPr marL="0" indent="0">
              <a:buNone/>
            </a:pPr>
            <a:endParaRPr lang="tr-TR" dirty="0">
              <a:solidFill>
                <a:schemeClr val="tx1"/>
              </a:solidFill>
            </a:endParaRPr>
          </a:p>
        </p:txBody>
      </p:sp>
    </p:spTree>
    <p:extLst>
      <p:ext uri="{BB962C8B-B14F-4D97-AF65-F5344CB8AC3E}">
        <p14:creationId xmlns:p14="http://schemas.microsoft.com/office/powerpoint/2010/main" val="2806296875"/>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solidFill>
                  <a:schemeClr val="tx1"/>
                </a:solidFill>
              </a:rPr>
              <a:t>TENKİS DAVASI</a:t>
            </a:r>
          </a:p>
        </p:txBody>
      </p:sp>
      <p:sp>
        <p:nvSpPr>
          <p:cNvPr id="3" name="İçerik Yer Tutucusu 2"/>
          <p:cNvSpPr>
            <a:spLocks noGrp="1"/>
          </p:cNvSpPr>
          <p:nvPr>
            <p:ph idx="1"/>
          </p:nvPr>
        </p:nvSpPr>
        <p:spPr/>
        <p:txBody>
          <a:bodyPr>
            <a:normAutofit fontScale="92500" lnSpcReduction="20000"/>
          </a:bodyPr>
          <a:lstStyle/>
          <a:p>
            <a:pPr algn="just">
              <a:buFont typeface="Arial" panose="020B0604020202020204" pitchFamily="34" charset="0"/>
              <a:buChar char="•"/>
            </a:pPr>
            <a:r>
              <a:rPr lang="tr-TR" dirty="0">
                <a:solidFill>
                  <a:schemeClr val="tx1"/>
                </a:solidFill>
              </a:rPr>
              <a:t>MK 571 </a:t>
            </a:r>
            <a:r>
              <a:rPr lang="tr-TR" dirty="0" err="1">
                <a:solidFill>
                  <a:schemeClr val="tx1"/>
                </a:solidFill>
              </a:rPr>
              <a:t>III’e</a:t>
            </a:r>
            <a:r>
              <a:rPr lang="tr-TR" dirty="0">
                <a:solidFill>
                  <a:schemeClr val="tx1"/>
                </a:solidFill>
              </a:rPr>
              <a:t> göre, «Tenkis iddiası, def’i yoluyla her zaman ileri sürülebilir</a:t>
            </a:r>
            <a:r>
              <a:rPr lang="tr-TR" dirty="0" smtClean="0">
                <a:solidFill>
                  <a:schemeClr val="tx1"/>
                </a:solidFill>
              </a:rPr>
              <a:t>.» O halde saklı </a:t>
            </a:r>
            <a:r>
              <a:rPr lang="tr-TR" dirty="0">
                <a:solidFill>
                  <a:schemeClr val="tx1"/>
                </a:solidFill>
              </a:rPr>
              <a:t>payı ihlal eden tenkise konu kazandırma için tenkis davası açma süresini kaçıran mirasçı, kendisinden söz konusu kazandırmanın ifası talep edildiği takdirde, ne kadar süre geçerse geçsin, tenkis def’ini kullanarak bu talebi yerine getirmekten kaçınabilecektir. </a:t>
            </a:r>
            <a:endParaRPr lang="tr-TR" dirty="0" smtClean="0">
              <a:solidFill>
                <a:schemeClr val="tx1"/>
              </a:solidFill>
            </a:endParaRPr>
          </a:p>
          <a:p>
            <a:pPr algn="just">
              <a:buFont typeface="Arial" panose="020B0604020202020204" pitchFamily="34" charset="0"/>
              <a:buChar char="•"/>
            </a:pPr>
            <a:r>
              <a:rPr lang="tr-TR" dirty="0" smtClean="0">
                <a:solidFill>
                  <a:schemeClr val="tx1"/>
                </a:solidFill>
              </a:rPr>
              <a:t>Tenkis </a:t>
            </a:r>
            <a:r>
              <a:rPr lang="tr-TR" dirty="0">
                <a:solidFill>
                  <a:schemeClr val="tx1"/>
                </a:solidFill>
              </a:rPr>
              <a:t>def’inin hâkim tarafından </a:t>
            </a:r>
            <a:r>
              <a:rPr lang="tr-TR" dirty="0" err="1">
                <a:solidFill>
                  <a:schemeClr val="tx1"/>
                </a:solidFill>
              </a:rPr>
              <a:t>re’sen</a:t>
            </a:r>
            <a:r>
              <a:rPr lang="tr-TR" dirty="0">
                <a:solidFill>
                  <a:schemeClr val="tx1"/>
                </a:solidFill>
              </a:rPr>
              <a:t> dikkate alınması mümkün değildir. Tenkis def’inin istenilen sonucu ortaya çıkarabilmesi için yargılama aşamasında saklı paylı mirasçılar tarafından ileri sürülmesi gerekir. </a:t>
            </a:r>
          </a:p>
          <a:p>
            <a:pPr algn="just">
              <a:buFont typeface="Arial" panose="020B0604020202020204" pitchFamily="34" charset="0"/>
              <a:buChar char="•"/>
            </a:pPr>
            <a:r>
              <a:rPr lang="tr-TR" dirty="0" smtClean="0">
                <a:solidFill>
                  <a:schemeClr val="tx1"/>
                </a:solidFill>
              </a:rPr>
              <a:t>Tenkise </a:t>
            </a:r>
            <a:r>
              <a:rPr lang="tr-TR" dirty="0">
                <a:solidFill>
                  <a:schemeClr val="tx1"/>
                </a:solidFill>
              </a:rPr>
              <a:t>konu kazandırmanın ifasına yönelik açılan davada, saklı paylı mirasçıların tenkis def’inin ileri sürülmesi bakımından usul hukuku kurallarına uygun hareket etmeleri gerekir</a:t>
            </a:r>
            <a:r>
              <a:rPr lang="tr-TR" dirty="0" smtClean="0">
                <a:solidFill>
                  <a:schemeClr val="tx1"/>
                </a:solidFill>
              </a:rPr>
              <a:t>. Yargılama </a:t>
            </a:r>
            <a:r>
              <a:rPr lang="tr-TR" dirty="0">
                <a:solidFill>
                  <a:schemeClr val="tx1"/>
                </a:solidFill>
              </a:rPr>
              <a:t>aşamasında tenkis def’inin ileri sürülmesi belirli kurallara uyulmasına bağlıdır. Dolayısıyla davalı sıfatına sahip olan saklı paylı mirasçılar cevap ve ikinci cevap dilekçeleri ile tenkis def’ini ileri sürmelidirler. Aksi takdirde saklı paylı mirasçı, bu aşamada ileri sürmediği tenkis def’ini yargılamanın ilerleyen aşamalarında ileri sürmek istediğinde savunmayı genişletme yasağı ile karşılaşabilecektir.</a:t>
            </a:r>
          </a:p>
          <a:p>
            <a:endParaRPr lang="tr-TR" dirty="0">
              <a:solidFill>
                <a:schemeClr val="tx1"/>
              </a:solidFill>
            </a:endParaRPr>
          </a:p>
        </p:txBody>
      </p:sp>
    </p:spTree>
    <p:extLst>
      <p:ext uri="{BB962C8B-B14F-4D97-AF65-F5344CB8AC3E}">
        <p14:creationId xmlns:p14="http://schemas.microsoft.com/office/powerpoint/2010/main" val="1643381808"/>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solidFill>
                  <a:schemeClr val="tx1"/>
                </a:solidFill>
              </a:rPr>
              <a:t>TENKİS DAVASI</a:t>
            </a:r>
          </a:p>
        </p:txBody>
      </p:sp>
      <p:sp>
        <p:nvSpPr>
          <p:cNvPr id="3" name="İçerik Yer Tutucusu 2"/>
          <p:cNvSpPr>
            <a:spLocks noGrp="1"/>
          </p:cNvSpPr>
          <p:nvPr>
            <p:ph idx="1"/>
          </p:nvPr>
        </p:nvSpPr>
        <p:spPr>
          <a:xfrm>
            <a:off x="2061713" y="1832507"/>
            <a:ext cx="9226566" cy="4921976"/>
          </a:xfrm>
        </p:spPr>
        <p:txBody>
          <a:bodyPr/>
          <a:lstStyle/>
          <a:p>
            <a:pPr marL="0" indent="0" algn="just">
              <a:buNone/>
            </a:pPr>
            <a:r>
              <a:rPr lang="tr-TR" dirty="0" smtClean="0">
                <a:solidFill>
                  <a:schemeClr val="tx1"/>
                </a:solidFill>
              </a:rPr>
              <a:t>TMK </a:t>
            </a:r>
            <a:r>
              <a:rPr lang="tr-TR" dirty="0">
                <a:solidFill>
                  <a:schemeClr val="tx1"/>
                </a:solidFill>
              </a:rPr>
              <a:t>566 I: «Kendisine tenkise tabi bir kazandırma yapılmış olan kimse iyiniyetli ise, sadece mirasın geçmesi anında kazandırmadan elinde kalanı geri vermekle yükümlüdür; iyiniyetli değilse, iyiniyetli olmayan zilyedin geri verme borcuna ilişkin hükümlere göre sorumlu olur.»</a:t>
            </a:r>
          </a:p>
          <a:p>
            <a:pPr>
              <a:buFont typeface="Arial" panose="020B0604020202020204" pitchFamily="34" charset="0"/>
              <a:buChar char="•"/>
            </a:pPr>
            <a:r>
              <a:rPr lang="tr-TR" dirty="0">
                <a:solidFill>
                  <a:schemeClr val="tx1"/>
                </a:solidFill>
              </a:rPr>
              <a:t>Hüküm, sadece sağlararası kazandırmalar bakımından uygulanır.</a:t>
            </a:r>
          </a:p>
          <a:p>
            <a:pPr algn="just">
              <a:buFont typeface="Arial" panose="020B0604020202020204" pitchFamily="34" charset="0"/>
              <a:buChar char="•"/>
            </a:pPr>
            <a:r>
              <a:rPr lang="tr-TR" dirty="0">
                <a:solidFill>
                  <a:schemeClr val="tx1"/>
                </a:solidFill>
              </a:rPr>
              <a:t>Kazandırma </a:t>
            </a:r>
            <a:r>
              <a:rPr lang="tr-TR" dirty="0" err="1">
                <a:solidFill>
                  <a:schemeClr val="tx1"/>
                </a:solidFill>
              </a:rPr>
              <a:t>lehdarı</a:t>
            </a:r>
            <a:r>
              <a:rPr lang="tr-TR" dirty="0">
                <a:solidFill>
                  <a:schemeClr val="tx1"/>
                </a:solidFill>
              </a:rPr>
              <a:t>, kazandırmanın saklı paya tecavüz ettiğini bilmiyor ya da bilebilecek durumda değilse, yani iyiniyetli ise mirasın açıldığı andaki zenginleşmesi ile sınırlı olup, elinde kalanı geri vermekle yükümlüdür.</a:t>
            </a:r>
          </a:p>
          <a:p>
            <a:pPr algn="just">
              <a:buFont typeface="Arial" panose="020B0604020202020204" pitchFamily="34" charset="0"/>
              <a:buChar char="•"/>
            </a:pPr>
            <a:r>
              <a:rPr lang="tr-TR" dirty="0">
                <a:solidFill>
                  <a:schemeClr val="tx1"/>
                </a:solidFill>
              </a:rPr>
              <a:t>Kazandırma </a:t>
            </a:r>
            <a:r>
              <a:rPr lang="tr-TR" dirty="0" err="1">
                <a:solidFill>
                  <a:schemeClr val="tx1"/>
                </a:solidFill>
              </a:rPr>
              <a:t>lehdarı</a:t>
            </a:r>
            <a:r>
              <a:rPr lang="tr-TR" dirty="0">
                <a:solidFill>
                  <a:schemeClr val="tx1"/>
                </a:solidFill>
              </a:rPr>
              <a:t> </a:t>
            </a:r>
            <a:r>
              <a:rPr lang="tr-TR" dirty="0" err="1">
                <a:solidFill>
                  <a:schemeClr val="tx1"/>
                </a:solidFill>
              </a:rPr>
              <a:t>kötüniyetli</a:t>
            </a:r>
            <a:r>
              <a:rPr lang="tr-TR" dirty="0">
                <a:solidFill>
                  <a:schemeClr val="tx1"/>
                </a:solidFill>
              </a:rPr>
              <a:t> ise, haksız zilyedin sorumluluğunu düzenleyen hükümlere göre sorumludur. (MK 995 vd.)</a:t>
            </a:r>
          </a:p>
        </p:txBody>
      </p:sp>
    </p:spTree>
    <p:extLst>
      <p:ext uri="{BB962C8B-B14F-4D97-AF65-F5344CB8AC3E}">
        <p14:creationId xmlns:p14="http://schemas.microsoft.com/office/powerpoint/2010/main" val="1718166673"/>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ctr">
              <a:buNone/>
            </a:pPr>
            <a:endParaRPr lang="tr-TR" sz="4400" dirty="0" smtClean="0"/>
          </a:p>
          <a:p>
            <a:pPr marL="0" indent="0" algn="ctr">
              <a:buNone/>
            </a:pPr>
            <a:r>
              <a:rPr lang="tr-TR" sz="4400" dirty="0" smtClean="0"/>
              <a:t>ÖLÜME BAĞLI TASARRUFLAR</a:t>
            </a:r>
          </a:p>
        </p:txBody>
      </p:sp>
    </p:spTree>
    <p:extLst>
      <p:ext uri="{BB962C8B-B14F-4D97-AF65-F5344CB8AC3E}">
        <p14:creationId xmlns:p14="http://schemas.microsoft.com/office/powerpoint/2010/main" val="237892716"/>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ÖLÜME BAĞLI TASARRUFLAR</a:t>
            </a:r>
            <a:endParaRPr lang="en-GB" dirty="0"/>
          </a:p>
        </p:txBody>
      </p:sp>
      <p:sp>
        <p:nvSpPr>
          <p:cNvPr id="3" name="İçerik Yer Tutucusu 2"/>
          <p:cNvSpPr>
            <a:spLocks noGrp="1"/>
          </p:cNvSpPr>
          <p:nvPr>
            <p:ph sz="half" idx="1"/>
          </p:nvPr>
        </p:nvSpPr>
        <p:spPr/>
        <p:txBody>
          <a:bodyPr>
            <a:normAutofit fontScale="92500" lnSpcReduction="20000"/>
          </a:bodyPr>
          <a:lstStyle/>
          <a:p>
            <a:pPr marL="0" lvl="0" indent="0" algn="ctr" defTabSz="457200">
              <a:lnSpc>
                <a:spcPct val="100000"/>
              </a:lnSpc>
              <a:buClr>
                <a:srgbClr val="A5300F"/>
              </a:buClr>
              <a:buSzPct val="80000"/>
              <a:buNone/>
            </a:pPr>
            <a:r>
              <a:rPr lang="tr-TR" sz="2400" b="1" dirty="0">
                <a:solidFill>
                  <a:srgbClr val="A5300F"/>
                </a:solidFill>
                <a:latin typeface="Century Gothic" panose="020B0502020202020204"/>
              </a:rPr>
              <a:t>Şekli Anlamda </a:t>
            </a:r>
            <a:r>
              <a:rPr lang="tr-TR" sz="2400" b="1" dirty="0" err="1" smtClean="0">
                <a:solidFill>
                  <a:srgbClr val="A5300F"/>
                </a:solidFill>
                <a:latin typeface="Century Gothic" panose="020B0502020202020204"/>
              </a:rPr>
              <a:t>ÖBT’ler</a:t>
            </a:r>
            <a:endParaRPr lang="tr-TR" sz="2400" b="1" dirty="0" smtClean="0">
              <a:solidFill>
                <a:srgbClr val="A5300F"/>
              </a:solidFill>
              <a:latin typeface="Century Gothic" panose="020B0502020202020204"/>
            </a:endParaRPr>
          </a:p>
          <a:p>
            <a:pPr marL="0" lvl="0" indent="0" algn="ctr" defTabSz="457200">
              <a:lnSpc>
                <a:spcPct val="100000"/>
              </a:lnSpc>
              <a:buClr>
                <a:srgbClr val="A5300F"/>
              </a:buClr>
              <a:buSzPct val="80000"/>
              <a:buNone/>
            </a:pPr>
            <a:endParaRPr lang="tr-TR" sz="2400" b="1" dirty="0">
              <a:solidFill>
                <a:srgbClr val="A5300F"/>
              </a:solidFill>
              <a:latin typeface="Century Gothic" panose="020B0502020202020204"/>
            </a:endParaRPr>
          </a:p>
          <a:p>
            <a:pPr marL="0" lvl="0" indent="0" algn="ctr" defTabSz="457200">
              <a:lnSpc>
                <a:spcPct val="100000"/>
              </a:lnSpc>
              <a:buClr>
                <a:srgbClr val="A5300F"/>
              </a:buClr>
              <a:buSzPct val="80000"/>
              <a:buNone/>
            </a:pPr>
            <a:r>
              <a:rPr lang="tr-TR" sz="1800" dirty="0">
                <a:solidFill>
                  <a:prstClr val="black">
                    <a:lumMod val="75000"/>
                    <a:lumOff val="25000"/>
                  </a:prstClr>
                </a:solidFill>
                <a:latin typeface="Century Gothic" panose="020B0502020202020204"/>
              </a:rPr>
              <a:t>Mirasbırakanın ölümünden sonra hüküm ifade etmesini istediği iradesini açıklarken uymak zorunda olduğu şekil </a:t>
            </a:r>
            <a:r>
              <a:rPr lang="tr-TR" sz="1800" dirty="0" smtClean="0">
                <a:solidFill>
                  <a:prstClr val="black">
                    <a:lumMod val="75000"/>
                    <a:lumOff val="25000"/>
                  </a:prstClr>
                </a:solidFill>
                <a:latin typeface="Century Gothic" panose="020B0502020202020204"/>
              </a:rPr>
              <a:t>şartları</a:t>
            </a:r>
          </a:p>
          <a:p>
            <a:pPr marL="0" lvl="0" indent="0" algn="ctr" defTabSz="457200">
              <a:lnSpc>
                <a:spcPct val="100000"/>
              </a:lnSpc>
              <a:buClr>
                <a:srgbClr val="A5300F"/>
              </a:buClr>
              <a:buSzPct val="80000"/>
              <a:buNone/>
            </a:pPr>
            <a:endParaRPr lang="tr-TR" sz="1800" dirty="0">
              <a:solidFill>
                <a:prstClr val="black">
                  <a:lumMod val="75000"/>
                  <a:lumOff val="25000"/>
                </a:prstClr>
              </a:solidFill>
              <a:latin typeface="Century Gothic" panose="020B0502020202020204"/>
            </a:endParaRPr>
          </a:p>
          <a:p>
            <a:pPr marL="342900" lvl="0" indent="-342900" algn="ctr" defTabSz="457200">
              <a:lnSpc>
                <a:spcPct val="100000"/>
              </a:lnSpc>
              <a:buClr>
                <a:srgbClr val="A5300F"/>
              </a:buClr>
              <a:buSzPct val="80000"/>
              <a:buFont typeface="Wingdings 3" charset="2"/>
              <a:buChar char=""/>
            </a:pPr>
            <a:endParaRPr lang="tr-TR" sz="1800" dirty="0" smtClean="0">
              <a:solidFill>
                <a:prstClr val="black">
                  <a:lumMod val="75000"/>
                  <a:lumOff val="25000"/>
                </a:prstClr>
              </a:solidFill>
              <a:latin typeface="Century Gothic" panose="020B0502020202020204"/>
            </a:endParaRPr>
          </a:p>
          <a:p>
            <a:pPr marL="342900" lvl="0" indent="-342900" algn="ctr" defTabSz="457200">
              <a:lnSpc>
                <a:spcPct val="100000"/>
              </a:lnSpc>
              <a:buClr>
                <a:srgbClr val="A5300F"/>
              </a:buClr>
              <a:buSzPct val="80000"/>
              <a:buFont typeface="Wingdings 3" charset="2"/>
              <a:buChar char=""/>
            </a:pPr>
            <a:endParaRPr lang="tr-TR" sz="1800" dirty="0">
              <a:solidFill>
                <a:prstClr val="black">
                  <a:lumMod val="75000"/>
                  <a:lumOff val="25000"/>
                </a:prstClr>
              </a:solidFill>
              <a:latin typeface="Century Gothic" panose="020B0502020202020204"/>
            </a:endParaRPr>
          </a:p>
          <a:p>
            <a:pPr marL="0" lvl="0" indent="0" algn="ctr" defTabSz="457200">
              <a:lnSpc>
                <a:spcPct val="100000"/>
              </a:lnSpc>
              <a:buClr>
                <a:srgbClr val="A5300F"/>
              </a:buClr>
              <a:buSzPct val="80000"/>
              <a:buNone/>
            </a:pPr>
            <a:r>
              <a:rPr lang="tr-TR" sz="1800" dirty="0">
                <a:solidFill>
                  <a:prstClr val="black">
                    <a:lumMod val="75000"/>
                    <a:lumOff val="25000"/>
                  </a:prstClr>
                </a:solidFill>
                <a:latin typeface="Century Gothic" panose="020B0502020202020204"/>
              </a:rPr>
              <a:t>- Vasiyetname (TMK 531 vd.)</a:t>
            </a:r>
          </a:p>
          <a:p>
            <a:pPr marL="0" lvl="0" indent="0" algn="ctr" defTabSz="457200">
              <a:lnSpc>
                <a:spcPct val="100000"/>
              </a:lnSpc>
              <a:buClr>
                <a:srgbClr val="A5300F"/>
              </a:buClr>
              <a:buSzPct val="80000"/>
              <a:buNone/>
            </a:pPr>
            <a:r>
              <a:rPr lang="tr-TR" sz="1800" dirty="0">
                <a:solidFill>
                  <a:prstClr val="black">
                    <a:lumMod val="75000"/>
                    <a:lumOff val="25000"/>
                  </a:prstClr>
                </a:solidFill>
                <a:latin typeface="Century Gothic" panose="020B0502020202020204"/>
              </a:rPr>
              <a:t>- Miras sözleşmesi (TMK 545)</a:t>
            </a:r>
          </a:p>
          <a:p>
            <a:pPr marL="0" indent="0">
              <a:buNone/>
            </a:pPr>
            <a:endParaRPr lang="en-GB" dirty="0"/>
          </a:p>
        </p:txBody>
      </p:sp>
      <p:sp>
        <p:nvSpPr>
          <p:cNvPr id="4" name="İçerik Yer Tutucusu 3"/>
          <p:cNvSpPr>
            <a:spLocks noGrp="1"/>
          </p:cNvSpPr>
          <p:nvPr>
            <p:ph sz="half" idx="2"/>
          </p:nvPr>
        </p:nvSpPr>
        <p:spPr/>
        <p:txBody>
          <a:bodyPr>
            <a:normAutofit fontScale="92500" lnSpcReduction="20000"/>
          </a:bodyPr>
          <a:lstStyle/>
          <a:p>
            <a:pPr marL="0" lvl="0" indent="0" algn="ctr" defTabSz="457200">
              <a:lnSpc>
                <a:spcPct val="100000"/>
              </a:lnSpc>
              <a:buClr>
                <a:srgbClr val="A5300F"/>
              </a:buClr>
              <a:buSzPct val="80000"/>
              <a:buNone/>
            </a:pPr>
            <a:r>
              <a:rPr lang="tr-TR" sz="2400" b="1" dirty="0">
                <a:solidFill>
                  <a:srgbClr val="A5300F"/>
                </a:solidFill>
                <a:latin typeface="Century Gothic" panose="020B0502020202020204"/>
              </a:rPr>
              <a:t>Maddi Anlamda </a:t>
            </a:r>
            <a:r>
              <a:rPr lang="tr-TR" sz="2400" b="1" dirty="0" err="1">
                <a:solidFill>
                  <a:srgbClr val="A5300F"/>
                </a:solidFill>
                <a:latin typeface="Century Gothic" panose="020B0502020202020204"/>
              </a:rPr>
              <a:t>ÖBT’ler</a:t>
            </a:r>
            <a:endParaRPr lang="tr-TR" sz="2400" b="1" dirty="0">
              <a:solidFill>
                <a:srgbClr val="A5300F"/>
              </a:solidFill>
              <a:latin typeface="Century Gothic" panose="020B0502020202020204"/>
            </a:endParaRPr>
          </a:p>
          <a:p>
            <a:pPr marL="0" lvl="0" indent="0" algn="ctr" defTabSz="457200">
              <a:lnSpc>
                <a:spcPct val="100000"/>
              </a:lnSpc>
              <a:buClr>
                <a:srgbClr val="A5300F"/>
              </a:buClr>
              <a:buSzPct val="80000"/>
              <a:buNone/>
            </a:pPr>
            <a:r>
              <a:rPr lang="tr-TR" sz="1400" dirty="0">
                <a:solidFill>
                  <a:prstClr val="black">
                    <a:lumMod val="75000"/>
                    <a:lumOff val="25000"/>
                  </a:prstClr>
                </a:solidFill>
                <a:latin typeface="Century Gothic" panose="020B0502020202020204"/>
              </a:rPr>
              <a:t>Şekli anlamda ölüme bağlı tasarrufların içeriğini, mirasbırakanın ölüme bağlı emirlerini belirler.</a:t>
            </a:r>
          </a:p>
          <a:p>
            <a:pPr marL="0" lvl="0" indent="0" algn="ctr" defTabSz="457200">
              <a:lnSpc>
                <a:spcPct val="100000"/>
              </a:lnSpc>
              <a:buClr>
                <a:srgbClr val="A5300F"/>
              </a:buClr>
              <a:buSzPct val="80000"/>
              <a:buNone/>
            </a:pPr>
            <a:endParaRPr lang="tr-TR" sz="1400" dirty="0" smtClean="0">
              <a:solidFill>
                <a:prstClr val="black">
                  <a:lumMod val="75000"/>
                  <a:lumOff val="25000"/>
                </a:prstClr>
              </a:solidFill>
              <a:latin typeface="Century Gothic" panose="020B0502020202020204"/>
            </a:endParaRPr>
          </a:p>
          <a:p>
            <a:pPr marL="0" lvl="0" indent="0" algn="ctr" defTabSz="457200">
              <a:lnSpc>
                <a:spcPct val="100000"/>
              </a:lnSpc>
              <a:buClr>
                <a:srgbClr val="A5300F"/>
              </a:buClr>
              <a:buSzPct val="80000"/>
              <a:buNone/>
            </a:pPr>
            <a:endParaRPr lang="tr-TR" sz="1400" dirty="0" smtClean="0">
              <a:solidFill>
                <a:prstClr val="black">
                  <a:lumMod val="75000"/>
                  <a:lumOff val="25000"/>
                </a:prstClr>
              </a:solidFill>
              <a:latin typeface="Century Gothic" panose="020B0502020202020204"/>
            </a:endParaRPr>
          </a:p>
          <a:p>
            <a:pPr marL="0" lvl="0" indent="0" algn="ctr" defTabSz="457200">
              <a:lnSpc>
                <a:spcPct val="100000"/>
              </a:lnSpc>
              <a:buClr>
                <a:srgbClr val="A5300F"/>
              </a:buClr>
              <a:buSzPct val="80000"/>
              <a:buNone/>
            </a:pPr>
            <a:endParaRPr lang="tr-TR" sz="1400" dirty="0">
              <a:solidFill>
                <a:prstClr val="black">
                  <a:lumMod val="75000"/>
                  <a:lumOff val="25000"/>
                </a:prstClr>
              </a:solidFill>
              <a:latin typeface="Century Gothic" panose="020B0502020202020204"/>
            </a:endParaRPr>
          </a:p>
          <a:p>
            <a:pPr marL="0" lvl="0" indent="0" algn="ctr" defTabSz="457200">
              <a:lnSpc>
                <a:spcPct val="100000"/>
              </a:lnSpc>
              <a:buClr>
                <a:srgbClr val="A5300F"/>
              </a:buClr>
              <a:buSzPct val="80000"/>
              <a:buNone/>
            </a:pPr>
            <a:r>
              <a:rPr lang="tr-TR" sz="1400" dirty="0">
                <a:solidFill>
                  <a:prstClr val="black">
                    <a:lumMod val="75000"/>
                    <a:lumOff val="25000"/>
                  </a:prstClr>
                </a:solidFill>
                <a:latin typeface="Century Gothic" panose="020B0502020202020204"/>
              </a:rPr>
              <a:t>Mirasçı </a:t>
            </a:r>
            <a:r>
              <a:rPr lang="tr-TR" sz="1400" dirty="0" smtClean="0">
                <a:solidFill>
                  <a:prstClr val="black">
                    <a:lumMod val="75000"/>
                    <a:lumOff val="25000"/>
                  </a:prstClr>
                </a:solidFill>
                <a:latin typeface="Century Gothic" panose="020B0502020202020204"/>
              </a:rPr>
              <a:t>atama</a:t>
            </a:r>
            <a:endParaRPr lang="tr-TR" sz="1400" dirty="0">
              <a:solidFill>
                <a:prstClr val="black">
                  <a:lumMod val="75000"/>
                  <a:lumOff val="25000"/>
                </a:prstClr>
              </a:solidFill>
              <a:latin typeface="Century Gothic" panose="020B0502020202020204"/>
            </a:endParaRPr>
          </a:p>
          <a:p>
            <a:pPr marL="0" lvl="0" indent="0" algn="ctr" defTabSz="457200">
              <a:lnSpc>
                <a:spcPct val="100000"/>
              </a:lnSpc>
              <a:buClr>
                <a:srgbClr val="A5300F"/>
              </a:buClr>
              <a:buSzPct val="80000"/>
              <a:buNone/>
            </a:pPr>
            <a:r>
              <a:rPr lang="tr-TR" sz="1400" dirty="0">
                <a:solidFill>
                  <a:prstClr val="black">
                    <a:lumMod val="75000"/>
                    <a:lumOff val="25000"/>
                  </a:prstClr>
                </a:solidFill>
                <a:latin typeface="Century Gothic" panose="020B0502020202020204"/>
              </a:rPr>
              <a:t>Vasiyet</a:t>
            </a:r>
          </a:p>
          <a:p>
            <a:pPr marL="0" lvl="0" indent="0" algn="ctr" defTabSz="457200">
              <a:lnSpc>
                <a:spcPct val="100000"/>
              </a:lnSpc>
              <a:buClr>
                <a:srgbClr val="A5300F"/>
              </a:buClr>
              <a:buSzPct val="80000"/>
              <a:buNone/>
            </a:pPr>
            <a:r>
              <a:rPr lang="tr-TR" sz="1400" dirty="0">
                <a:solidFill>
                  <a:prstClr val="black">
                    <a:lumMod val="75000"/>
                    <a:lumOff val="25000"/>
                  </a:prstClr>
                </a:solidFill>
                <a:latin typeface="Century Gothic" panose="020B0502020202020204"/>
              </a:rPr>
              <a:t>Yedek/Art mirasçı atama</a:t>
            </a:r>
          </a:p>
          <a:p>
            <a:pPr marL="0" lvl="0" indent="0" algn="ctr" defTabSz="457200">
              <a:lnSpc>
                <a:spcPct val="100000"/>
              </a:lnSpc>
              <a:buClr>
                <a:srgbClr val="A5300F"/>
              </a:buClr>
              <a:buSzPct val="80000"/>
              <a:buNone/>
            </a:pPr>
            <a:r>
              <a:rPr lang="tr-TR" sz="1400" dirty="0">
                <a:solidFill>
                  <a:prstClr val="black">
                    <a:lumMod val="75000"/>
                    <a:lumOff val="25000"/>
                  </a:prstClr>
                </a:solidFill>
                <a:latin typeface="Century Gothic" panose="020B0502020202020204"/>
              </a:rPr>
              <a:t>Koşul/Yükleme</a:t>
            </a:r>
          </a:p>
          <a:p>
            <a:pPr marL="0" lvl="0" indent="0" algn="ctr" defTabSz="457200">
              <a:lnSpc>
                <a:spcPct val="100000"/>
              </a:lnSpc>
              <a:buClr>
                <a:srgbClr val="A5300F"/>
              </a:buClr>
              <a:buSzPct val="80000"/>
              <a:buNone/>
            </a:pPr>
            <a:r>
              <a:rPr lang="tr-TR" sz="1400" dirty="0">
                <a:solidFill>
                  <a:prstClr val="black">
                    <a:lumMod val="75000"/>
                    <a:lumOff val="25000"/>
                  </a:prstClr>
                </a:solidFill>
                <a:latin typeface="Century Gothic" panose="020B0502020202020204"/>
              </a:rPr>
              <a:t>Mirasçılıktan Çıkarma</a:t>
            </a:r>
          </a:p>
          <a:p>
            <a:pPr marL="0" lvl="0" indent="0" algn="ctr" defTabSz="457200">
              <a:lnSpc>
                <a:spcPct val="100000"/>
              </a:lnSpc>
              <a:buClr>
                <a:srgbClr val="A5300F"/>
              </a:buClr>
              <a:buSzPct val="80000"/>
              <a:buNone/>
            </a:pPr>
            <a:r>
              <a:rPr lang="tr-TR" sz="1400" dirty="0">
                <a:solidFill>
                  <a:prstClr val="black">
                    <a:lumMod val="75000"/>
                    <a:lumOff val="25000"/>
                  </a:prstClr>
                </a:solidFill>
                <a:latin typeface="Century Gothic" panose="020B0502020202020204"/>
              </a:rPr>
              <a:t>Mirastan Feragat</a:t>
            </a:r>
          </a:p>
          <a:p>
            <a:pPr marL="0" lvl="0" indent="0" algn="ctr" defTabSz="457200">
              <a:lnSpc>
                <a:spcPct val="100000"/>
              </a:lnSpc>
              <a:buClr>
                <a:srgbClr val="A5300F"/>
              </a:buClr>
              <a:buSzPct val="80000"/>
              <a:buNone/>
            </a:pPr>
            <a:r>
              <a:rPr lang="tr-TR" sz="1400" dirty="0">
                <a:solidFill>
                  <a:prstClr val="black">
                    <a:lumMod val="75000"/>
                    <a:lumOff val="25000"/>
                  </a:prstClr>
                </a:solidFill>
                <a:latin typeface="Century Gothic" panose="020B0502020202020204"/>
              </a:rPr>
              <a:t>Paylaşma Kuralı</a:t>
            </a:r>
          </a:p>
          <a:p>
            <a:endParaRPr lang="en-GB" dirty="0"/>
          </a:p>
        </p:txBody>
      </p:sp>
      <p:sp>
        <p:nvSpPr>
          <p:cNvPr id="5" name="Aşağı Ok 4"/>
          <p:cNvSpPr/>
          <p:nvPr/>
        </p:nvSpPr>
        <p:spPr>
          <a:xfrm>
            <a:off x="4628754" y="3907999"/>
            <a:ext cx="234779" cy="84026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6" name="Aşağı Ok 5"/>
          <p:cNvSpPr/>
          <p:nvPr/>
        </p:nvSpPr>
        <p:spPr>
          <a:xfrm>
            <a:off x="9222051" y="2990977"/>
            <a:ext cx="251255" cy="70639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818345666"/>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ÖLÜME </a:t>
            </a:r>
            <a:r>
              <a:rPr lang="tr-TR" dirty="0"/>
              <a:t>BAĞLI TASARRUFLAR</a:t>
            </a:r>
          </a:p>
        </p:txBody>
      </p:sp>
      <p:sp>
        <p:nvSpPr>
          <p:cNvPr id="3" name="İçerik Yer Tutucusu 2"/>
          <p:cNvSpPr>
            <a:spLocks noGrp="1"/>
          </p:cNvSpPr>
          <p:nvPr>
            <p:ph idx="1"/>
          </p:nvPr>
        </p:nvSpPr>
        <p:spPr/>
        <p:txBody>
          <a:bodyPr>
            <a:normAutofit fontScale="92500" lnSpcReduction="20000"/>
          </a:bodyPr>
          <a:lstStyle/>
          <a:p>
            <a:pPr>
              <a:buFont typeface="Arial" panose="020B0604020202020204" pitchFamily="34" charset="0"/>
              <a:buChar char="•"/>
            </a:pPr>
            <a:r>
              <a:rPr lang="tr-TR" dirty="0"/>
              <a:t>Sadece miras sözleşmesi ile yapılan maddi anlamda ölüme bağlı tasarruf türü:</a:t>
            </a:r>
          </a:p>
          <a:p>
            <a:pPr marL="0" indent="0">
              <a:buNone/>
            </a:pPr>
            <a:r>
              <a:rPr lang="tr-TR" dirty="0"/>
              <a:t>Mirastan </a:t>
            </a:r>
            <a:r>
              <a:rPr lang="tr-TR" dirty="0" smtClean="0"/>
              <a:t>feragat (TMK </a:t>
            </a:r>
            <a:r>
              <a:rPr lang="tr-TR" dirty="0"/>
              <a:t>528; Yarg. İBK 11.2.1955, 16/14)</a:t>
            </a:r>
          </a:p>
          <a:p>
            <a:pPr marL="0" indent="0">
              <a:buNone/>
            </a:pPr>
            <a:endParaRPr lang="tr-TR" dirty="0"/>
          </a:p>
          <a:p>
            <a:pPr algn="just">
              <a:buFont typeface="Arial" panose="020B0604020202020204" pitchFamily="34" charset="0"/>
              <a:buChar char="•"/>
            </a:pPr>
            <a:r>
              <a:rPr lang="tr-TR" dirty="0"/>
              <a:t>Hem miras sözleşmesinde hem de vasiyetnamede yer alabilen ölüme bağlı tasarruflar:</a:t>
            </a:r>
          </a:p>
          <a:p>
            <a:pPr marL="0" indent="0" algn="just">
              <a:buNone/>
            </a:pPr>
            <a:r>
              <a:rPr lang="tr-TR" dirty="0"/>
              <a:t>Mirasçı atama, vasiyet, yükleme, koşul, yedek ya da art mirasçı atama, mirasçılıktan çıkarma, vasiyeti yerine getirme görevlisi atama, vakıf kurma, paylaştırma kuralı koyma.</a:t>
            </a:r>
          </a:p>
          <a:p>
            <a:pPr marL="0" indent="0">
              <a:buNone/>
            </a:pPr>
            <a:endParaRPr lang="tr-TR" dirty="0"/>
          </a:p>
          <a:p>
            <a:pPr marL="0" indent="0" algn="just">
              <a:buNone/>
            </a:pPr>
            <a:r>
              <a:rPr lang="tr-TR" b="1" u="sng" dirty="0"/>
              <a:t>Dikkat! </a:t>
            </a:r>
            <a:r>
              <a:rPr lang="tr-TR" dirty="0" smtClean="0"/>
              <a:t>Hem miras sözleşmesi hem de vasiyetnamede yer alabilen ölüme </a:t>
            </a:r>
            <a:r>
              <a:rPr lang="tr-TR" dirty="0"/>
              <a:t>bağlı tasarruflar vasiyetname içindeyse her zaman serbestçe geri alınabilirken, miras sözleşmesi içindeyse bağlayıcı olur. Ancak miras sözleşmesi içinde bağımsız nitelikte bir vasiyet hükmü ise, her zaman serbestçe geri alınabilir.</a:t>
            </a:r>
          </a:p>
        </p:txBody>
      </p:sp>
    </p:spTree>
    <p:extLst>
      <p:ext uri="{BB962C8B-B14F-4D97-AF65-F5344CB8AC3E}">
        <p14:creationId xmlns:p14="http://schemas.microsoft.com/office/powerpoint/2010/main" val="3570671068"/>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6 Başlık"/>
          <p:cNvSpPr>
            <a:spLocks noGrp="1"/>
          </p:cNvSpPr>
          <p:nvPr>
            <p:ph type="title"/>
          </p:nvPr>
        </p:nvSpPr>
        <p:spPr>
          <a:xfrm>
            <a:off x="1154954" y="715992"/>
            <a:ext cx="8761413" cy="964640"/>
          </a:xfrm>
        </p:spPr>
        <p:txBody>
          <a:bodyPr>
            <a:normAutofit fontScale="90000"/>
          </a:bodyPr>
          <a:lstStyle/>
          <a:p>
            <a:pPr algn="ctr"/>
            <a:r>
              <a:rPr lang="tr-TR" dirty="0"/>
              <a:t>ŞEKLİ ANLAMDA ÖLÜME BAĞLI TASARRUFLAR</a:t>
            </a:r>
          </a:p>
        </p:txBody>
      </p:sp>
      <p:sp>
        <p:nvSpPr>
          <p:cNvPr id="6147" name="7 İçerik Yer Tutucusu"/>
          <p:cNvSpPr>
            <a:spLocks noGrp="1"/>
          </p:cNvSpPr>
          <p:nvPr>
            <p:ph idx="1"/>
          </p:nvPr>
        </p:nvSpPr>
        <p:spPr>
          <a:xfrm>
            <a:off x="2553419" y="2603499"/>
            <a:ext cx="9023230" cy="4090599"/>
          </a:xfrm>
        </p:spPr>
        <p:txBody>
          <a:bodyPr>
            <a:normAutofit fontScale="92500" lnSpcReduction="10000"/>
          </a:bodyPr>
          <a:lstStyle/>
          <a:p>
            <a:pPr marL="0" indent="0">
              <a:lnSpc>
                <a:spcPct val="80000"/>
              </a:lnSpc>
              <a:buNone/>
            </a:pPr>
            <a:endParaRPr lang="tr-TR" sz="2000" dirty="0"/>
          </a:p>
          <a:p>
            <a:pPr marL="0" indent="0">
              <a:lnSpc>
                <a:spcPct val="80000"/>
              </a:lnSpc>
              <a:buNone/>
            </a:pPr>
            <a:r>
              <a:rPr lang="tr-TR" sz="2000" b="1" dirty="0" smtClean="0">
                <a:solidFill>
                  <a:srgbClr val="C00000"/>
                </a:solidFill>
              </a:rPr>
              <a:t>VASİYETNAME </a:t>
            </a:r>
            <a:r>
              <a:rPr lang="tr-TR" sz="2000" b="1" dirty="0">
                <a:solidFill>
                  <a:srgbClr val="C00000"/>
                </a:solidFill>
              </a:rPr>
              <a:t>(TMK </a:t>
            </a:r>
            <a:r>
              <a:rPr lang="tr-TR" sz="2000" b="1" dirty="0" smtClean="0">
                <a:solidFill>
                  <a:srgbClr val="C00000"/>
                </a:solidFill>
              </a:rPr>
              <a:t>m.531 </a:t>
            </a:r>
            <a:r>
              <a:rPr lang="tr-TR" sz="2000" b="1" dirty="0">
                <a:solidFill>
                  <a:srgbClr val="C00000"/>
                </a:solidFill>
              </a:rPr>
              <a:t>vd.)</a:t>
            </a:r>
          </a:p>
          <a:p>
            <a:pPr marL="0" indent="0" eaLnBrk="1" hangingPunct="1">
              <a:lnSpc>
                <a:spcPct val="80000"/>
              </a:lnSpc>
              <a:buNone/>
            </a:pPr>
            <a:endParaRPr lang="tr-TR" sz="2000" b="1" dirty="0" smtClean="0"/>
          </a:p>
          <a:p>
            <a:pPr marL="0" indent="0" eaLnBrk="1" hangingPunct="1">
              <a:lnSpc>
                <a:spcPct val="80000"/>
              </a:lnSpc>
              <a:buNone/>
            </a:pPr>
            <a:r>
              <a:rPr lang="tr-TR" sz="2000" b="1" dirty="0" smtClean="0"/>
              <a:t>1) El </a:t>
            </a:r>
            <a:r>
              <a:rPr lang="tr-TR" sz="2000" b="1" dirty="0"/>
              <a:t>Yazılı Vasiyetname (TMK m. 538)</a:t>
            </a:r>
          </a:p>
          <a:p>
            <a:pPr marL="0" indent="0" algn="just">
              <a:lnSpc>
                <a:spcPct val="80000"/>
              </a:lnSpc>
              <a:buNone/>
            </a:pPr>
            <a:endParaRPr lang="tr-TR" sz="2000" dirty="0"/>
          </a:p>
          <a:p>
            <a:pPr marL="0" indent="0" algn="just">
              <a:lnSpc>
                <a:spcPct val="80000"/>
              </a:lnSpc>
              <a:buNone/>
            </a:pPr>
            <a:r>
              <a:rPr lang="tr-TR" sz="2000" dirty="0"/>
              <a:t>Kişi, herhangi bir resmi memurun katılımına ihtiyaç kalmadan, son arzularını  kendi el yazısıyla ve imzasıyla bir metne dökerek (ve düzenleme tarihini de belirtilerek) açıklar.</a:t>
            </a:r>
          </a:p>
          <a:p>
            <a:pPr marL="0" indent="0" algn="just">
              <a:lnSpc>
                <a:spcPct val="80000"/>
              </a:lnSpc>
              <a:buNone/>
            </a:pPr>
            <a:r>
              <a:rPr lang="tr-TR" sz="2000" dirty="0"/>
              <a:t>İmzanın metnin sonunda bulunması gerekir. </a:t>
            </a:r>
          </a:p>
          <a:p>
            <a:pPr marL="0" indent="0" algn="just">
              <a:lnSpc>
                <a:spcPct val="80000"/>
              </a:lnSpc>
              <a:buNone/>
            </a:pPr>
            <a:endParaRPr lang="tr-TR" sz="1800" b="1" i="1" dirty="0"/>
          </a:p>
          <a:p>
            <a:pPr marL="0" indent="0" algn="just">
              <a:lnSpc>
                <a:spcPct val="80000"/>
              </a:lnSpc>
              <a:buNone/>
            </a:pPr>
            <a:endParaRPr lang="tr-TR" sz="1800" i="1" dirty="0"/>
          </a:p>
          <a:p>
            <a:pPr marL="0" indent="0" algn="just">
              <a:lnSpc>
                <a:spcPct val="80000"/>
              </a:lnSpc>
              <a:buNone/>
            </a:pPr>
            <a:r>
              <a:rPr lang="tr-TR" sz="1800" dirty="0"/>
              <a:t>Yararları ve sakıncaları bulunmaktadır. (örneğin gizlilik unsuru vardır ve kolaylıkla </a:t>
            </a:r>
            <a:r>
              <a:rPr lang="tr-TR" sz="1800" dirty="0" smtClean="0"/>
              <a:t>geri alınabilir. Bununla birlikte, </a:t>
            </a:r>
            <a:r>
              <a:rPr lang="tr-TR" sz="1800" dirty="0"/>
              <a:t>herhangi </a:t>
            </a:r>
            <a:r>
              <a:rPr lang="tr-TR" sz="1800" dirty="0" smtClean="0"/>
              <a:t>biri </a:t>
            </a:r>
            <a:r>
              <a:rPr lang="tr-TR" sz="1800" dirty="0"/>
              <a:t>tarafından kolaylıkla yok edilme tehlikesi söz </a:t>
            </a:r>
            <a:r>
              <a:rPr lang="tr-TR" sz="1800" dirty="0" smtClean="0"/>
              <a:t>konusudur, ancak tevdi edilme imkanı da var!)</a:t>
            </a:r>
            <a:endParaRPr lang="tr-TR" sz="1800" dirty="0"/>
          </a:p>
        </p:txBody>
      </p:sp>
    </p:spTree>
    <p:extLst>
      <p:ext uri="{BB962C8B-B14F-4D97-AF65-F5344CB8AC3E}">
        <p14:creationId xmlns:p14="http://schemas.microsoft.com/office/powerpoint/2010/main" val="4070633600"/>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47314" y="776377"/>
            <a:ext cx="8769054" cy="904255"/>
          </a:xfrm>
        </p:spPr>
        <p:txBody>
          <a:bodyPr>
            <a:normAutofit fontScale="90000"/>
          </a:bodyPr>
          <a:lstStyle/>
          <a:p>
            <a:pPr algn="ctr"/>
            <a:r>
              <a:rPr lang="tr-TR" dirty="0"/>
              <a:t>ŞEKLİ ANLAMDA ÖLÜME BAĞLI TASARRUFLAR</a:t>
            </a:r>
            <a:endParaRPr lang="en-GB" dirty="0"/>
          </a:p>
        </p:txBody>
      </p:sp>
      <p:sp>
        <p:nvSpPr>
          <p:cNvPr id="3" name="İçerik Yer Tutucusu 2"/>
          <p:cNvSpPr>
            <a:spLocks noGrp="1"/>
          </p:cNvSpPr>
          <p:nvPr>
            <p:ph idx="1"/>
          </p:nvPr>
        </p:nvSpPr>
        <p:spPr>
          <a:xfrm>
            <a:off x="2311879" y="2011680"/>
            <a:ext cx="9601200" cy="4302856"/>
          </a:xfrm>
        </p:spPr>
        <p:txBody>
          <a:bodyPr>
            <a:normAutofit/>
          </a:bodyPr>
          <a:lstStyle/>
          <a:p>
            <a:pPr marL="0" indent="0">
              <a:lnSpc>
                <a:spcPct val="80000"/>
              </a:lnSpc>
              <a:buNone/>
            </a:pPr>
            <a:r>
              <a:rPr lang="tr-TR" sz="2000" b="1" dirty="0" smtClean="0"/>
              <a:t>       </a:t>
            </a:r>
            <a:endParaRPr lang="tr-TR" sz="2000" b="1" dirty="0"/>
          </a:p>
          <a:p>
            <a:pPr marL="0" indent="0">
              <a:lnSpc>
                <a:spcPct val="80000"/>
              </a:lnSpc>
              <a:buNone/>
            </a:pPr>
            <a:r>
              <a:rPr lang="tr-TR" sz="2000" b="1" dirty="0"/>
              <a:t>1) El Yazılı Vasiyetname</a:t>
            </a:r>
          </a:p>
          <a:p>
            <a:pPr marL="0" indent="0">
              <a:lnSpc>
                <a:spcPct val="80000"/>
              </a:lnSpc>
              <a:buNone/>
            </a:pPr>
            <a:r>
              <a:rPr lang="tr-TR" sz="2000" b="1" dirty="0" smtClean="0"/>
              <a:t>Şartları </a:t>
            </a:r>
          </a:p>
          <a:p>
            <a:pPr>
              <a:lnSpc>
                <a:spcPct val="80000"/>
              </a:lnSpc>
              <a:buFont typeface="Arial" panose="020B0604020202020204" pitchFamily="34" charset="0"/>
              <a:buChar char="•"/>
            </a:pPr>
            <a:r>
              <a:rPr lang="tr-TR" sz="2000" b="1" dirty="0"/>
              <a:t> </a:t>
            </a:r>
            <a:r>
              <a:rPr lang="tr-TR" sz="2000" dirty="0" smtClean="0"/>
              <a:t>Bütün vasiyetname </a:t>
            </a:r>
            <a:r>
              <a:rPr lang="tr-TR" sz="2000" dirty="0" err="1" smtClean="0"/>
              <a:t>vasiyetçinin</a:t>
            </a:r>
            <a:r>
              <a:rPr lang="tr-TR" sz="2000" dirty="0" smtClean="0"/>
              <a:t> el yazısı ile yazılmalı</a:t>
            </a:r>
          </a:p>
          <a:p>
            <a:pPr>
              <a:lnSpc>
                <a:spcPct val="80000"/>
              </a:lnSpc>
              <a:buFont typeface="Arial" panose="020B0604020202020204" pitchFamily="34" charset="0"/>
              <a:buChar char="•"/>
            </a:pPr>
            <a:r>
              <a:rPr lang="tr-TR" sz="2000" dirty="0"/>
              <a:t> </a:t>
            </a:r>
            <a:r>
              <a:rPr lang="tr-TR" sz="2000" dirty="0" smtClean="0"/>
              <a:t>Vasiyet yapma iradesi (</a:t>
            </a:r>
            <a:r>
              <a:rPr lang="tr-TR" sz="2000" dirty="0" err="1" smtClean="0"/>
              <a:t>causa</a:t>
            </a:r>
            <a:r>
              <a:rPr lang="tr-TR" sz="2000" dirty="0" smtClean="0"/>
              <a:t> </a:t>
            </a:r>
            <a:r>
              <a:rPr lang="tr-TR" sz="2000" dirty="0" err="1" smtClean="0"/>
              <a:t>testandi</a:t>
            </a:r>
            <a:r>
              <a:rPr lang="tr-TR" sz="2000" dirty="0" smtClean="0"/>
              <a:t> ya da </a:t>
            </a:r>
            <a:r>
              <a:rPr lang="tr-TR" sz="2000" dirty="0" err="1" smtClean="0"/>
              <a:t>animus</a:t>
            </a:r>
            <a:r>
              <a:rPr lang="tr-TR" sz="2000" dirty="0" smtClean="0"/>
              <a:t> </a:t>
            </a:r>
            <a:r>
              <a:rPr lang="tr-TR" sz="2000" dirty="0" err="1" smtClean="0"/>
              <a:t>testandi</a:t>
            </a:r>
            <a:r>
              <a:rPr lang="tr-TR" sz="2000" dirty="0" smtClean="0"/>
              <a:t>)</a:t>
            </a:r>
          </a:p>
          <a:p>
            <a:pPr>
              <a:lnSpc>
                <a:spcPct val="80000"/>
              </a:lnSpc>
              <a:buFont typeface="Arial" panose="020B0604020202020204" pitchFamily="34" charset="0"/>
              <a:buChar char="•"/>
            </a:pPr>
            <a:r>
              <a:rPr lang="tr-TR" sz="2000" dirty="0"/>
              <a:t> </a:t>
            </a:r>
            <a:r>
              <a:rPr lang="tr-TR" sz="2000" dirty="0" smtClean="0"/>
              <a:t>Düzenleme tarihi bulunmalı</a:t>
            </a:r>
          </a:p>
          <a:p>
            <a:pPr>
              <a:lnSpc>
                <a:spcPct val="80000"/>
              </a:lnSpc>
              <a:buFont typeface="Arial" panose="020B0604020202020204" pitchFamily="34" charset="0"/>
              <a:buChar char="•"/>
            </a:pPr>
            <a:r>
              <a:rPr lang="tr-TR" sz="2000" dirty="0" smtClean="0"/>
              <a:t>İmza atılmalı</a:t>
            </a:r>
          </a:p>
          <a:p>
            <a:pPr>
              <a:lnSpc>
                <a:spcPct val="80000"/>
              </a:lnSpc>
              <a:buFont typeface="Arial" panose="020B0604020202020204" pitchFamily="34" charset="0"/>
              <a:buChar char="•"/>
            </a:pPr>
            <a:r>
              <a:rPr lang="tr-TR" sz="2000" dirty="0"/>
              <a:t> </a:t>
            </a:r>
            <a:r>
              <a:rPr lang="tr-TR" sz="2000" dirty="0" smtClean="0"/>
              <a:t>Düzenlendiği yer? (</a:t>
            </a:r>
            <a:r>
              <a:rPr lang="tr-TR" sz="2000" dirty="0" err="1" smtClean="0"/>
              <a:t>eTMK’da</a:t>
            </a:r>
            <a:r>
              <a:rPr lang="tr-TR" sz="2000" dirty="0" smtClean="0"/>
              <a:t> bu geçerlilik koşuluydu, ancak </a:t>
            </a:r>
            <a:r>
              <a:rPr lang="tr-TR" sz="2000" dirty="0" err="1" smtClean="0"/>
              <a:t>TMK’da</a:t>
            </a:r>
            <a:r>
              <a:rPr lang="tr-TR" sz="2000" dirty="0" smtClean="0"/>
              <a:t> kaldırıldı)</a:t>
            </a:r>
            <a:endParaRPr lang="tr-TR" sz="2000" dirty="0"/>
          </a:p>
          <a:p>
            <a:pPr marL="457200" lvl="1" indent="0">
              <a:lnSpc>
                <a:spcPct val="80000"/>
              </a:lnSpc>
              <a:buNone/>
            </a:pPr>
            <a:endParaRPr lang="tr-TR" sz="1000" dirty="0" smtClean="0"/>
          </a:p>
          <a:p>
            <a:pPr marL="57150" indent="0">
              <a:lnSpc>
                <a:spcPct val="80000"/>
              </a:lnSpc>
              <a:buNone/>
            </a:pPr>
            <a:endParaRPr lang="tr-TR" sz="2000" dirty="0" smtClean="0"/>
          </a:p>
          <a:p>
            <a:pPr marL="57150" indent="0">
              <a:lnSpc>
                <a:spcPct val="80000"/>
              </a:lnSpc>
              <a:buNone/>
            </a:pPr>
            <a:r>
              <a:rPr lang="tr-TR" sz="2000" dirty="0" err="1" smtClean="0"/>
              <a:t>Vasiyetçi</a:t>
            </a:r>
            <a:r>
              <a:rPr lang="tr-TR" sz="2000" dirty="0" smtClean="0"/>
              <a:t> </a:t>
            </a:r>
            <a:r>
              <a:rPr lang="tr-TR" sz="2000" dirty="0"/>
              <a:t>dilerse notere ya da sulh hakimine vasiyetnameyi tevdi edebilir. </a:t>
            </a:r>
          </a:p>
          <a:p>
            <a:endParaRPr lang="en-GB" dirty="0"/>
          </a:p>
        </p:txBody>
      </p:sp>
    </p:spTree>
    <p:extLst>
      <p:ext uri="{BB962C8B-B14F-4D97-AF65-F5344CB8AC3E}">
        <p14:creationId xmlns:p14="http://schemas.microsoft.com/office/powerpoint/2010/main" val="1792078561"/>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6 Başlık"/>
          <p:cNvSpPr>
            <a:spLocks noGrp="1"/>
          </p:cNvSpPr>
          <p:nvPr>
            <p:ph type="title"/>
          </p:nvPr>
        </p:nvSpPr>
        <p:spPr/>
        <p:txBody>
          <a:bodyPr>
            <a:normAutofit/>
          </a:bodyPr>
          <a:lstStyle/>
          <a:p>
            <a:pPr algn="ctr"/>
            <a:r>
              <a:rPr lang="tr-TR" dirty="0"/>
              <a:t>ŞEKLİ ANLAMDA ÖLÜME BAĞLI TASARRUFLAR</a:t>
            </a:r>
          </a:p>
        </p:txBody>
      </p:sp>
      <p:sp>
        <p:nvSpPr>
          <p:cNvPr id="6147" name="7 İçerik Yer Tutucusu"/>
          <p:cNvSpPr>
            <a:spLocks noGrp="1"/>
          </p:cNvSpPr>
          <p:nvPr>
            <p:ph idx="1"/>
          </p:nvPr>
        </p:nvSpPr>
        <p:spPr>
          <a:xfrm>
            <a:off x="2225614" y="2603499"/>
            <a:ext cx="9532190" cy="4116477"/>
          </a:xfrm>
        </p:spPr>
        <p:txBody>
          <a:bodyPr>
            <a:normAutofit/>
          </a:bodyPr>
          <a:lstStyle/>
          <a:p>
            <a:pPr marL="0" indent="0">
              <a:lnSpc>
                <a:spcPct val="80000"/>
              </a:lnSpc>
              <a:buNone/>
            </a:pPr>
            <a:endParaRPr lang="tr-TR" sz="2000" dirty="0"/>
          </a:p>
          <a:p>
            <a:pPr marL="457200" indent="-457200" eaLnBrk="1" hangingPunct="1">
              <a:lnSpc>
                <a:spcPct val="80000"/>
              </a:lnSpc>
              <a:buAutoNum type="arabicParenR" startAt="2"/>
            </a:pPr>
            <a:r>
              <a:rPr lang="tr-TR" sz="2000" b="1" dirty="0"/>
              <a:t>Resmi Vasiyetname </a:t>
            </a:r>
            <a:endParaRPr lang="tr-TR" sz="2000" b="1" dirty="0" smtClean="0"/>
          </a:p>
          <a:p>
            <a:pPr marL="0" indent="0">
              <a:lnSpc>
                <a:spcPct val="80000"/>
              </a:lnSpc>
              <a:buNone/>
            </a:pPr>
            <a:endParaRPr lang="tr-TR" sz="2000" b="1" dirty="0" smtClean="0"/>
          </a:p>
          <a:p>
            <a:pPr marL="0" indent="0">
              <a:lnSpc>
                <a:spcPct val="80000"/>
              </a:lnSpc>
              <a:buNone/>
            </a:pPr>
            <a:r>
              <a:rPr lang="tr-TR" sz="2000" b="1" dirty="0" smtClean="0"/>
              <a:t>Resmi </a:t>
            </a:r>
            <a:r>
              <a:rPr lang="tr-TR" sz="2000" b="1" dirty="0"/>
              <a:t>Vasiyetname 2 çeşittir:</a:t>
            </a:r>
            <a:r>
              <a:rPr lang="tr-TR" sz="2000" dirty="0"/>
              <a:t> (i) okuma-yazma bilenler ve (ii) okuma-yazma bilmeyenler için</a:t>
            </a:r>
          </a:p>
          <a:p>
            <a:pPr marL="0" indent="0" eaLnBrk="1" hangingPunct="1">
              <a:lnSpc>
                <a:spcPct val="80000"/>
              </a:lnSpc>
              <a:buNone/>
            </a:pPr>
            <a:endParaRPr lang="tr-TR" sz="2000" b="1" dirty="0"/>
          </a:p>
          <a:p>
            <a:pPr marL="0" indent="0" algn="just">
              <a:lnSpc>
                <a:spcPct val="80000"/>
              </a:lnSpc>
              <a:buNone/>
            </a:pPr>
            <a:r>
              <a:rPr lang="tr-TR" sz="2000" b="1" dirty="0" smtClean="0">
                <a:solidFill>
                  <a:schemeClr val="tx1"/>
                </a:solidFill>
              </a:rPr>
              <a:t>TMK m.532:</a:t>
            </a:r>
          </a:p>
          <a:p>
            <a:pPr marL="0" indent="0" algn="just">
              <a:lnSpc>
                <a:spcPct val="80000"/>
              </a:lnSpc>
              <a:buNone/>
            </a:pPr>
            <a:r>
              <a:rPr lang="tr-TR" sz="2000" dirty="0"/>
              <a:t>«Resmî vasiyetname, iki tanığın katılmasıyla resmî memur tarafından düzenlenir</a:t>
            </a:r>
            <a:r>
              <a:rPr lang="tr-TR" sz="2000" dirty="0" smtClean="0"/>
              <a:t>.</a:t>
            </a:r>
          </a:p>
          <a:p>
            <a:pPr marL="0" indent="0" algn="just">
              <a:lnSpc>
                <a:spcPct val="80000"/>
              </a:lnSpc>
              <a:buNone/>
            </a:pPr>
            <a:r>
              <a:rPr lang="tr-TR" sz="2000" dirty="0" smtClean="0"/>
              <a:t> </a:t>
            </a:r>
            <a:r>
              <a:rPr lang="tr-TR" sz="2000" dirty="0"/>
              <a:t>Resmî memur, sulh hâkimi, noter veya kanunla kendisine bu yetki verilmiş diğer bir görevli olabilir</a:t>
            </a:r>
            <a:r>
              <a:rPr lang="tr-TR" sz="2000" dirty="0" smtClean="0"/>
              <a:t>.»</a:t>
            </a:r>
          </a:p>
        </p:txBody>
      </p:sp>
    </p:spTree>
    <p:extLst>
      <p:ext uri="{BB962C8B-B14F-4D97-AF65-F5344CB8AC3E}">
        <p14:creationId xmlns:p14="http://schemas.microsoft.com/office/powerpoint/2010/main" val="883268223"/>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6 Başlık"/>
          <p:cNvSpPr>
            <a:spLocks noGrp="1"/>
          </p:cNvSpPr>
          <p:nvPr>
            <p:ph type="title"/>
          </p:nvPr>
        </p:nvSpPr>
        <p:spPr/>
        <p:txBody>
          <a:bodyPr>
            <a:normAutofit/>
          </a:bodyPr>
          <a:lstStyle/>
          <a:p>
            <a:pPr algn="ctr"/>
            <a:r>
              <a:rPr lang="tr-TR" dirty="0"/>
              <a:t>ŞEKLİ ANLAMDA ÖLÜME BAĞLI TASARRUFLAR</a:t>
            </a:r>
          </a:p>
        </p:txBody>
      </p:sp>
      <p:sp>
        <p:nvSpPr>
          <p:cNvPr id="6147" name="7 İçerik Yer Tutucusu"/>
          <p:cNvSpPr>
            <a:spLocks noGrp="1"/>
          </p:cNvSpPr>
          <p:nvPr>
            <p:ph idx="1"/>
          </p:nvPr>
        </p:nvSpPr>
        <p:spPr>
          <a:xfrm>
            <a:off x="2242868" y="1560021"/>
            <a:ext cx="9756475" cy="4892538"/>
          </a:xfrm>
        </p:spPr>
        <p:txBody>
          <a:bodyPr>
            <a:normAutofit fontScale="77500" lnSpcReduction="20000"/>
          </a:bodyPr>
          <a:lstStyle/>
          <a:p>
            <a:pPr marL="0" indent="0">
              <a:lnSpc>
                <a:spcPct val="80000"/>
              </a:lnSpc>
              <a:buNone/>
            </a:pPr>
            <a:endParaRPr lang="tr-TR" sz="3300" dirty="0"/>
          </a:p>
          <a:p>
            <a:pPr eaLnBrk="1" hangingPunct="1">
              <a:lnSpc>
                <a:spcPct val="80000"/>
              </a:lnSpc>
              <a:buFont typeface="Wingdings" panose="05000000000000000000" pitchFamily="2" charset="2"/>
              <a:buChar char="Ø"/>
            </a:pPr>
            <a:endParaRPr lang="tr-TR" sz="3300" b="1" dirty="0" smtClean="0"/>
          </a:p>
          <a:p>
            <a:pPr marL="0" indent="0" eaLnBrk="1" hangingPunct="1">
              <a:lnSpc>
                <a:spcPct val="80000"/>
              </a:lnSpc>
              <a:buNone/>
            </a:pPr>
            <a:endParaRPr lang="tr-TR" sz="3300" b="1" dirty="0"/>
          </a:p>
          <a:p>
            <a:pPr marL="0" indent="0">
              <a:lnSpc>
                <a:spcPct val="80000"/>
              </a:lnSpc>
              <a:buNone/>
            </a:pPr>
            <a:r>
              <a:rPr lang="tr-TR" sz="2200" b="1" dirty="0" smtClean="0"/>
              <a:t>Okuma-yazma bilenler için:</a:t>
            </a:r>
          </a:p>
          <a:p>
            <a:pPr marL="0" indent="0">
              <a:lnSpc>
                <a:spcPct val="80000"/>
              </a:lnSpc>
              <a:buNone/>
            </a:pPr>
            <a:endParaRPr lang="tr-TR" sz="2200" b="1" dirty="0" smtClean="0"/>
          </a:p>
          <a:p>
            <a:pPr marL="0" indent="0">
              <a:lnSpc>
                <a:spcPct val="80000"/>
              </a:lnSpc>
              <a:buNone/>
            </a:pPr>
            <a:r>
              <a:rPr lang="tr-TR" sz="2200" b="1" dirty="0"/>
              <a:t>T</a:t>
            </a:r>
            <a:r>
              <a:rPr lang="tr-TR" sz="2200" b="1" dirty="0" smtClean="0"/>
              <a:t>MK m.533: </a:t>
            </a:r>
          </a:p>
          <a:p>
            <a:pPr marL="0" indent="0" algn="just">
              <a:lnSpc>
                <a:spcPct val="80000"/>
              </a:lnSpc>
              <a:buNone/>
            </a:pPr>
            <a:r>
              <a:rPr lang="tr-TR" sz="2200" dirty="0" smtClean="0"/>
              <a:t>«Mirasbırakan, arzularını resmî memura bildirir. Bunun üzerine memur, vasiyetnameyi yazar veya yazdırır ve okuması için mirasbırakana verir. </a:t>
            </a:r>
          </a:p>
          <a:p>
            <a:pPr marL="0" indent="0" algn="just">
              <a:lnSpc>
                <a:spcPct val="80000"/>
              </a:lnSpc>
              <a:buNone/>
            </a:pPr>
            <a:r>
              <a:rPr lang="tr-TR" sz="2200" dirty="0" smtClean="0"/>
              <a:t>Vasiyetname, mirasbırakan tarafından okunup imzalanır. </a:t>
            </a:r>
          </a:p>
          <a:p>
            <a:pPr marL="0" indent="0" algn="just">
              <a:lnSpc>
                <a:spcPct val="80000"/>
              </a:lnSpc>
              <a:buNone/>
            </a:pPr>
            <a:r>
              <a:rPr lang="tr-TR" sz="2200" dirty="0" smtClean="0"/>
              <a:t>Memur, vasiyetnameyi tarih koyarak imzalar.»</a:t>
            </a:r>
          </a:p>
          <a:p>
            <a:pPr marL="0" indent="0">
              <a:lnSpc>
                <a:spcPct val="80000"/>
              </a:lnSpc>
              <a:buNone/>
            </a:pPr>
            <a:endParaRPr lang="tr-TR" sz="2200" dirty="0"/>
          </a:p>
          <a:p>
            <a:pPr marL="0" indent="0" eaLnBrk="1" hangingPunct="1">
              <a:lnSpc>
                <a:spcPct val="80000"/>
              </a:lnSpc>
              <a:buNone/>
            </a:pPr>
            <a:r>
              <a:rPr lang="tr-TR" sz="2200" b="1" dirty="0" smtClean="0"/>
              <a:t>TMK m.534:</a:t>
            </a:r>
            <a:endParaRPr lang="tr-TR" sz="2200" b="1" dirty="0"/>
          </a:p>
          <a:p>
            <a:pPr marL="0" indent="0" algn="just">
              <a:lnSpc>
                <a:spcPct val="80000"/>
              </a:lnSpc>
              <a:buNone/>
            </a:pPr>
            <a:r>
              <a:rPr lang="tr-TR" sz="2200" dirty="0" smtClean="0"/>
              <a:t>«Vasiyetnameye tarih ve imza konulduktan hemen sonra mirasbırakan, vasiyetnameyi okuduğunu, bunun son arzularını içerdiğini memurun huzurunda iki tanığa beyan eder. </a:t>
            </a:r>
          </a:p>
          <a:p>
            <a:pPr marL="0" indent="0" algn="just">
              <a:lnSpc>
                <a:spcPct val="80000"/>
              </a:lnSpc>
              <a:buNone/>
            </a:pPr>
            <a:r>
              <a:rPr lang="tr-TR" sz="2400" dirty="0"/>
              <a:t>Tanıklar, bu beyanın kendi önlerinde yapıldığını ve </a:t>
            </a:r>
            <a:r>
              <a:rPr lang="tr-TR" sz="2400" dirty="0" err="1"/>
              <a:t>mirasbırakanı</a:t>
            </a:r>
            <a:r>
              <a:rPr lang="tr-TR" sz="2400" dirty="0"/>
              <a:t> tasarrufa ehil gördüklerini vasiyetnameye yazarak veya yazdırarak altını imzalarlar</a:t>
            </a:r>
            <a:r>
              <a:rPr lang="tr-TR" sz="2400" dirty="0" smtClean="0"/>
              <a:t>.</a:t>
            </a:r>
          </a:p>
          <a:p>
            <a:pPr marL="0" indent="0" algn="just">
              <a:lnSpc>
                <a:spcPct val="80000"/>
              </a:lnSpc>
              <a:buNone/>
            </a:pPr>
            <a:r>
              <a:rPr lang="tr-TR" sz="2400" dirty="0" smtClean="0"/>
              <a:t> </a:t>
            </a:r>
            <a:r>
              <a:rPr lang="tr-TR" sz="2400" dirty="0"/>
              <a:t>Vasiyetname içeriğinin tanıklara bildirilmesi zorunlu değildir</a:t>
            </a:r>
            <a:r>
              <a:rPr lang="tr-TR" sz="2400" dirty="0" smtClean="0"/>
              <a:t>.»</a:t>
            </a:r>
            <a:endParaRPr lang="tr-TR" sz="2200" b="1" dirty="0"/>
          </a:p>
          <a:p>
            <a:pPr eaLnBrk="1" hangingPunct="1">
              <a:lnSpc>
                <a:spcPct val="80000"/>
              </a:lnSpc>
              <a:buFont typeface="Wingdings" panose="05000000000000000000" pitchFamily="2" charset="2"/>
              <a:buChar char="Ø"/>
            </a:pPr>
            <a:endParaRPr lang="tr-TR" sz="2200" b="1" dirty="0"/>
          </a:p>
        </p:txBody>
      </p:sp>
    </p:spTree>
    <p:extLst>
      <p:ext uri="{BB962C8B-B14F-4D97-AF65-F5344CB8AC3E}">
        <p14:creationId xmlns:p14="http://schemas.microsoft.com/office/powerpoint/2010/main" val="33180767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2400" b="1" dirty="0" smtClean="0"/>
              <a:t>Kan hısımlarının yasal mirasçılığı</a:t>
            </a:r>
            <a:endParaRPr lang="tr-TR" sz="2400" b="1" dirty="0"/>
          </a:p>
        </p:txBody>
      </p:sp>
      <p:sp>
        <p:nvSpPr>
          <p:cNvPr id="3" name="İçerik Yer Tutucusu 2"/>
          <p:cNvSpPr>
            <a:spLocks noGrp="1"/>
          </p:cNvSpPr>
          <p:nvPr>
            <p:ph idx="1"/>
          </p:nvPr>
        </p:nvSpPr>
        <p:spPr/>
        <p:txBody>
          <a:bodyPr>
            <a:normAutofit fontScale="92500" lnSpcReduction="20000"/>
          </a:bodyPr>
          <a:lstStyle/>
          <a:p>
            <a:pPr algn="just"/>
            <a:endParaRPr lang="tr-TR" sz="2400" dirty="0" smtClean="0"/>
          </a:p>
          <a:p>
            <a:pPr algn="just"/>
            <a:r>
              <a:rPr lang="tr-TR" sz="2400" dirty="0" smtClean="0"/>
              <a:t>Kan hısımlarının yasal mirasçılığı konusunda  </a:t>
            </a:r>
            <a:r>
              <a:rPr lang="tr-TR" sz="2400" dirty="0" err="1" smtClean="0"/>
              <a:t>MK’nın</a:t>
            </a:r>
            <a:r>
              <a:rPr lang="tr-TR" sz="2400" dirty="0" smtClean="0"/>
              <a:t> dayandığı sistem zümre sistemidir.</a:t>
            </a:r>
          </a:p>
          <a:p>
            <a:pPr algn="just"/>
            <a:r>
              <a:rPr lang="tr-TR" sz="2400" dirty="0" smtClean="0"/>
              <a:t>Zümre, zümre başı olarak adlandırılan bir kimse (ortak asıl) ve bu kimseden üreyen altsoyun tamamının hep birlikte meydana getirdiği hısımlar topluluğuna verilen addır.</a:t>
            </a:r>
          </a:p>
          <a:p>
            <a:pPr algn="just"/>
            <a:r>
              <a:rPr lang="tr-TR" sz="2400" dirty="0" smtClean="0"/>
              <a:t>Bu sistemde mirasbırakanın kan hısımları zümre denilen farklı gruplara ayrılır ve buna göre kan hısımlarının hangi zümre içinde yer aldığına bakılarak ve içinde bulunduğu zümreye göre yasal mirasçılık sıfatına sahip olup olmadığı ve miras payları belirlenir.</a:t>
            </a:r>
            <a:endParaRPr lang="tr-TR" sz="2400" dirty="0"/>
          </a:p>
        </p:txBody>
      </p:sp>
    </p:spTree>
    <p:extLst>
      <p:ext uri="{BB962C8B-B14F-4D97-AF65-F5344CB8AC3E}">
        <p14:creationId xmlns:p14="http://schemas.microsoft.com/office/powerpoint/2010/main" val="3467046201"/>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6 Başlık"/>
          <p:cNvSpPr>
            <a:spLocks noGrp="1"/>
          </p:cNvSpPr>
          <p:nvPr>
            <p:ph type="title"/>
          </p:nvPr>
        </p:nvSpPr>
        <p:spPr/>
        <p:txBody>
          <a:bodyPr>
            <a:normAutofit/>
          </a:bodyPr>
          <a:lstStyle/>
          <a:p>
            <a:pPr algn="ctr"/>
            <a:r>
              <a:rPr lang="tr-TR" dirty="0"/>
              <a:t>ŞEKLİ </a:t>
            </a:r>
            <a:r>
              <a:rPr lang="tr-TR" dirty="0" smtClean="0"/>
              <a:t>ANLAMDA </a:t>
            </a:r>
            <a:r>
              <a:rPr lang="tr-TR" dirty="0"/>
              <a:t>ÖLÜME </a:t>
            </a:r>
            <a:r>
              <a:rPr lang="tr-TR" dirty="0" smtClean="0"/>
              <a:t>BAĞLI TASARRUFLAR</a:t>
            </a:r>
            <a:endParaRPr lang="tr-TR" dirty="0"/>
          </a:p>
        </p:txBody>
      </p:sp>
      <p:sp>
        <p:nvSpPr>
          <p:cNvPr id="6147" name="7 İçerik Yer Tutucusu"/>
          <p:cNvSpPr>
            <a:spLocks noGrp="1"/>
          </p:cNvSpPr>
          <p:nvPr>
            <p:ph idx="1"/>
          </p:nvPr>
        </p:nvSpPr>
        <p:spPr>
          <a:xfrm>
            <a:off x="2527540" y="1560020"/>
            <a:ext cx="9073909" cy="4711384"/>
          </a:xfrm>
        </p:spPr>
        <p:txBody>
          <a:bodyPr>
            <a:normAutofit fontScale="92500" lnSpcReduction="20000"/>
          </a:bodyPr>
          <a:lstStyle/>
          <a:p>
            <a:pPr marL="0" indent="0">
              <a:lnSpc>
                <a:spcPct val="80000"/>
              </a:lnSpc>
              <a:buNone/>
            </a:pPr>
            <a:endParaRPr lang="tr-TR" sz="3300" dirty="0"/>
          </a:p>
          <a:p>
            <a:pPr eaLnBrk="1" hangingPunct="1">
              <a:lnSpc>
                <a:spcPct val="80000"/>
              </a:lnSpc>
              <a:buFont typeface="Wingdings" panose="05000000000000000000" pitchFamily="2" charset="2"/>
              <a:buChar char="Ø"/>
            </a:pPr>
            <a:endParaRPr lang="tr-TR" sz="3300" b="1" dirty="0" smtClean="0"/>
          </a:p>
          <a:p>
            <a:pPr marL="0" indent="0" eaLnBrk="1" hangingPunct="1">
              <a:lnSpc>
                <a:spcPct val="80000"/>
              </a:lnSpc>
              <a:buNone/>
            </a:pPr>
            <a:endParaRPr lang="tr-TR" sz="3300" b="1" dirty="0"/>
          </a:p>
          <a:p>
            <a:pPr marL="0" indent="0">
              <a:lnSpc>
                <a:spcPct val="80000"/>
              </a:lnSpc>
              <a:buNone/>
            </a:pPr>
            <a:r>
              <a:rPr lang="tr-TR" sz="2200" b="1" dirty="0" smtClean="0"/>
              <a:t>Okuma-yazma bilmeyenler için:</a:t>
            </a:r>
          </a:p>
          <a:p>
            <a:pPr marL="0" indent="0">
              <a:lnSpc>
                <a:spcPct val="80000"/>
              </a:lnSpc>
              <a:buNone/>
            </a:pPr>
            <a:endParaRPr lang="tr-TR" sz="2200" b="1" dirty="0" smtClean="0"/>
          </a:p>
          <a:p>
            <a:pPr marL="0" indent="0">
              <a:lnSpc>
                <a:spcPct val="80000"/>
              </a:lnSpc>
              <a:buNone/>
            </a:pPr>
            <a:r>
              <a:rPr lang="tr-TR" sz="2200" b="1" dirty="0"/>
              <a:t>T</a:t>
            </a:r>
            <a:r>
              <a:rPr lang="tr-TR" sz="2200" b="1" dirty="0" smtClean="0"/>
              <a:t>MK m.535: </a:t>
            </a:r>
          </a:p>
          <a:p>
            <a:pPr marL="0" indent="0" algn="just">
              <a:lnSpc>
                <a:spcPct val="80000"/>
              </a:lnSpc>
              <a:buNone/>
            </a:pPr>
            <a:r>
              <a:rPr lang="tr-TR" sz="2200" dirty="0" smtClean="0"/>
              <a:t>«</a:t>
            </a:r>
            <a:r>
              <a:rPr lang="tr-TR" sz="2400" dirty="0"/>
              <a:t>Mirasbırakan vasiyetnameyi bizzat okuyamaz veya imzalayamazsa, memur vasiyetnameyi iki tanığın önünde ona okur ve bunun üzerine mirasbırakan vasiyetnamenin son arzularını içerdiğini beyan eder. </a:t>
            </a:r>
            <a:endParaRPr lang="tr-TR" sz="2400" dirty="0" smtClean="0"/>
          </a:p>
          <a:p>
            <a:pPr marL="0" indent="0" algn="just">
              <a:lnSpc>
                <a:spcPct val="80000"/>
              </a:lnSpc>
              <a:buNone/>
            </a:pPr>
            <a:r>
              <a:rPr lang="tr-TR" sz="2400" dirty="0" smtClean="0"/>
              <a:t>Bu </a:t>
            </a:r>
            <a:r>
              <a:rPr lang="tr-TR" sz="2400" dirty="0"/>
              <a:t>durumda tanıklar, hem mirasbırakanın beyanının kendi önlerinde yapıldığını ve onu tasarrufa ehil gördüklerini; hem vasiyetnamenin kendi önlerinde memur tarafından </a:t>
            </a:r>
            <a:r>
              <a:rPr lang="tr-TR" sz="2400" dirty="0" err="1"/>
              <a:t>mirasbırakana</a:t>
            </a:r>
            <a:r>
              <a:rPr lang="tr-TR" sz="2400" dirty="0"/>
              <a:t> okunduğunu ve onun vasiyetnamenin son arzularını içerdiğini beyan ettiğini vasiyetnameye yazarak veya yazdırarak altını </a:t>
            </a:r>
            <a:r>
              <a:rPr lang="tr-TR" sz="2400" dirty="0" smtClean="0"/>
              <a:t>imzalarlar.»</a:t>
            </a:r>
            <a:endParaRPr lang="tr-TR" sz="2200" b="1" dirty="0" smtClean="0"/>
          </a:p>
          <a:p>
            <a:pPr marL="0" indent="0">
              <a:lnSpc>
                <a:spcPct val="80000"/>
              </a:lnSpc>
              <a:buNone/>
            </a:pPr>
            <a:endParaRPr lang="tr-TR" sz="2200" dirty="0"/>
          </a:p>
          <a:p>
            <a:pPr eaLnBrk="1" hangingPunct="1">
              <a:lnSpc>
                <a:spcPct val="80000"/>
              </a:lnSpc>
              <a:buFont typeface="Wingdings" panose="05000000000000000000" pitchFamily="2" charset="2"/>
              <a:buChar char="Ø"/>
            </a:pPr>
            <a:endParaRPr lang="tr-TR" sz="2200" b="1" dirty="0"/>
          </a:p>
        </p:txBody>
      </p:sp>
    </p:spTree>
    <p:extLst>
      <p:ext uri="{BB962C8B-B14F-4D97-AF65-F5344CB8AC3E}">
        <p14:creationId xmlns:p14="http://schemas.microsoft.com/office/powerpoint/2010/main" val="1804139568"/>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6 Başlık"/>
          <p:cNvSpPr>
            <a:spLocks noGrp="1"/>
          </p:cNvSpPr>
          <p:nvPr>
            <p:ph type="title"/>
          </p:nvPr>
        </p:nvSpPr>
        <p:spPr/>
        <p:txBody>
          <a:bodyPr>
            <a:normAutofit/>
          </a:bodyPr>
          <a:lstStyle/>
          <a:p>
            <a:pPr algn="ctr"/>
            <a:r>
              <a:rPr lang="tr-TR" dirty="0"/>
              <a:t>ŞEKLİ ANLAMDA ÖLÜME BAĞLI TASARRUFLAR</a:t>
            </a:r>
          </a:p>
        </p:txBody>
      </p:sp>
      <p:sp>
        <p:nvSpPr>
          <p:cNvPr id="6147" name="7 İçerik Yer Tutucusu"/>
          <p:cNvSpPr>
            <a:spLocks noGrp="1"/>
          </p:cNvSpPr>
          <p:nvPr>
            <p:ph idx="1"/>
          </p:nvPr>
        </p:nvSpPr>
        <p:spPr>
          <a:xfrm>
            <a:off x="2372264" y="1560020"/>
            <a:ext cx="9523562" cy="5073693"/>
          </a:xfrm>
        </p:spPr>
        <p:txBody>
          <a:bodyPr>
            <a:normAutofit fontScale="70000" lnSpcReduction="20000"/>
          </a:bodyPr>
          <a:lstStyle/>
          <a:p>
            <a:pPr marL="0" indent="0">
              <a:lnSpc>
                <a:spcPct val="80000"/>
              </a:lnSpc>
              <a:buNone/>
            </a:pPr>
            <a:endParaRPr lang="tr-TR" sz="3300" dirty="0"/>
          </a:p>
          <a:p>
            <a:pPr eaLnBrk="1" hangingPunct="1">
              <a:lnSpc>
                <a:spcPct val="80000"/>
              </a:lnSpc>
              <a:buFont typeface="Wingdings" panose="05000000000000000000" pitchFamily="2" charset="2"/>
              <a:buChar char="Ø"/>
            </a:pPr>
            <a:endParaRPr lang="tr-TR" sz="3300" b="1" dirty="0" smtClean="0"/>
          </a:p>
          <a:p>
            <a:pPr marL="0" indent="0" eaLnBrk="1" hangingPunct="1">
              <a:lnSpc>
                <a:spcPct val="80000"/>
              </a:lnSpc>
              <a:buNone/>
            </a:pPr>
            <a:endParaRPr lang="tr-TR" sz="3300" b="1" dirty="0"/>
          </a:p>
          <a:p>
            <a:pPr marL="0" indent="0">
              <a:lnSpc>
                <a:spcPct val="80000"/>
              </a:lnSpc>
              <a:buNone/>
            </a:pPr>
            <a:r>
              <a:rPr lang="tr-TR" sz="2200" b="1" dirty="0" smtClean="0">
                <a:solidFill>
                  <a:srgbClr val="FF0000"/>
                </a:solidFill>
              </a:rPr>
              <a:t>Karma vasiyetname düzenlenebilir mi? </a:t>
            </a:r>
          </a:p>
          <a:p>
            <a:pPr marL="0" indent="0">
              <a:lnSpc>
                <a:spcPct val="80000"/>
              </a:lnSpc>
              <a:buNone/>
            </a:pPr>
            <a:r>
              <a:rPr lang="tr-TR" sz="2200" b="1" dirty="0" err="1" smtClean="0">
                <a:solidFill>
                  <a:srgbClr val="FF0000"/>
                </a:solidFill>
              </a:rPr>
              <a:t>Örn</a:t>
            </a:r>
            <a:r>
              <a:rPr lang="tr-TR" sz="2200" b="1" dirty="0" smtClean="0">
                <a:solidFill>
                  <a:srgbClr val="FF0000"/>
                </a:solidFill>
              </a:rPr>
              <a:t>: Okunmadan ama imzalanarak?</a:t>
            </a:r>
          </a:p>
          <a:p>
            <a:pPr marL="0" indent="0">
              <a:lnSpc>
                <a:spcPct val="80000"/>
              </a:lnSpc>
              <a:buNone/>
            </a:pPr>
            <a:endParaRPr lang="tr-TR" sz="2200" b="1" dirty="0" smtClean="0"/>
          </a:p>
          <a:p>
            <a:pPr marL="0" indent="0">
              <a:lnSpc>
                <a:spcPct val="80000"/>
              </a:lnSpc>
              <a:buNone/>
            </a:pPr>
            <a:r>
              <a:rPr lang="tr-TR" sz="2200" b="1" dirty="0" smtClean="0"/>
              <a:t>Yarg. 3. HD., 11.3.2013, E: 2012/21142, K: 2013/3991:</a:t>
            </a:r>
          </a:p>
          <a:p>
            <a:pPr marL="0" indent="0">
              <a:buNone/>
            </a:pPr>
            <a:r>
              <a:rPr lang="tr-TR" sz="2200" dirty="0" smtClean="0"/>
              <a:t>«…</a:t>
            </a:r>
            <a:r>
              <a:rPr lang="tr-TR" dirty="0"/>
              <a:t>Yazılışına bakılarak TMK. </a:t>
            </a:r>
            <a:r>
              <a:rPr lang="tr-TR" dirty="0" err="1"/>
              <a:t>nun</a:t>
            </a:r>
            <a:r>
              <a:rPr lang="tr-TR" dirty="0"/>
              <a:t> 535. maddesinin, ancak </a:t>
            </a:r>
            <a:r>
              <a:rPr lang="tr-TR" dirty="0" err="1"/>
              <a:t>vasiyetçinin</a:t>
            </a:r>
            <a:r>
              <a:rPr lang="tr-TR" dirty="0"/>
              <a:t> okuyamaması veya imzalayamaması halinde uygulanabileceği düşünülebilirse de, bu görüş, doğru değildir. Nitekim, </a:t>
            </a:r>
            <a:r>
              <a:rPr lang="tr-TR" dirty="0">
                <a:solidFill>
                  <a:srgbClr val="FF0000"/>
                </a:solidFill>
              </a:rPr>
              <a:t>26.03.1962 günlü ve 23/3 sayılı İçtihadı Birleştirme Kararının sonuç bölümünde açıkça ifade edildiği üzere</a:t>
            </a:r>
            <a:r>
              <a:rPr lang="tr-TR" dirty="0"/>
              <a:t>, okur yazar kişiler bile, dileğine göre ve hiç bir sebep bildirmeye veya vasiyetnameye yazdırmaya yer olmaksızın okuyamayan veya imzalayamayanlar gibi resmi vasiyetname düzenletme yolunu seçebilirler. Öte yandan, </a:t>
            </a:r>
            <a:r>
              <a:rPr lang="tr-TR" dirty="0">
                <a:solidFill>
                  <a:srgbClr val="FF0000"/>
                </a:solidFill>
              </a:rPr>
              <a:t>okuyamayan veya imzalayamayanlar için öngörülen usulde düzenlenmiş bir resmi vasiyetnamede mirasbırakanın imzasının bulunmasının o vasiyetnamenin geçerliliği üzerinde hiçbir etkisi olmayacaktır</a:t>
            </a:r>
            <a:r>
              <a:rPr lang="tr-TR" dirty="0"/>
              <a:t>. Sözü edilen içtihadın yürürlüğünden bu yana uygulama bu yolda devam ede gelmiştir. Bu bakımdan olayda </a:t>
            </a:r>
            <a:r>
              <a:rPr lang="tr-TR" dirty="0">
                <a:solidFill>
                  <a:srgbClr val="FF0000"/>
                </a:solidFill>
              </a:rPr>
              <a:t>mirasbırakan okur yazar olduğu halde okuyamayan veya yazamayanlar gibi vasiyetname düzenlemiş olmasında bir sakınca yoktur</a:t>
            </a:r>
            <a:r>
              <a:rPr lang="tr-TR" dirty="0"/>
              <a:t>. Hal böyle iken, </a:t>
            </a:r>
            <a:r>
              <a:rPr lang="tr-TR" dirty="0">
                <a:solidFill>
                  <a:srgbClr val="FF0000"/>
                </a:solidFill>
              </a:rPr>
              <a:t>mirasbırakanın vasiyetnameyi imza etmiş olması bir şekil bozukluğu değil, aksine kanun koyucunun amacını pekiştiren bir garanti niteliğindedir</a:t>
            </a:r>
            <a:r>
              <a:rPr lang="tr-TR" dirty="0"/>
              <a:t>. Başka bir deyimle; olayda şekil eksikliği değil, gereği olmayan bir şekil fazlalığı </a:t>
            </a:r>
            <a:r>
              <a:rPr lang="tr-TR" dirty="0" err="1"/>
              <a:t>sözkonusudur</a:t>
            </a:r>
            <a:r>
              <a:rPr lang="tr-TR" dirty="0"/>
              <a:t>. Asgari şartlarla gerçekleşen bir işleme vasiyetin özünü zedelemeyen bir takım başka şeklin eklenmesini iptal sebebi saymak, ölenin son arzularına saygı ilkesi ile çelişir ( Yargıtay 2. HD. </a:t>
            </a:r>
            <a:r>
              <a:rPr lang="tr-TR" dirty="0" err="1"/>
              <a:t>nin</a:t>
            </a:r>
            <a:r>
              <a:rPr lang="tr-TR" dirty="0"/>
              <a:t> 24.11.1980 günlü ve 1980/7187 E. 8357 K. ve Yargıtay 3. HD. </a:t>
            </a:r>
            <a:r>
              <a:rPr lang="tr-TR" dirty="0" err="1"/>
              <a:t>nin</a:t>
            </a:r>
            <a:r>
              <a:rPr lang="tr-TR" dirty="0"/>
              <a:t> 17.12.2012 günlü ve 2012/21939 E. 25917 K. sayılı içtihatları ).</a:t>
            </a:r>
          </a:p>
          <a:p>
            <a:pPr marL="0" indent="0">
              <a:buNone/>
            </a:pPr>
            <a:r>
              <a:rPr lang="tr-TR" dirty="0"/>
              <a:t>Öte yandan, okur yazar kişilerce, okuyamayan veya imzalayamayanlar gibi resmi vasiyetname düzenletme yolunun seçilmesi halinde de; TMK. </a:t>
            </a:r>
            <a:r>
              <a:rPr lang="tr-TR" dirty="0" err="1"/>
              <a:t>nun</a:t>
            </a:r>
            <a:r>
              <a:rPr lang="tr-TR" dirty="0"/>
              <a:t> 535/2. maddesinde gösterilen şekle uyulmak </a:t>
            </a:r>
            <a:r>
              <a:rPr lang="tr-TR" dirty="0" smtClean="0"/>
              <a:t>zorundadır…»</a:t>
            </a:r>
            <a:endParaRPr lang="tr-TR" dirty="0"/>
          </a:p>
          <a:p>
            <a:pPr marL="0" indent="0">
              <a:lnSpc>
                <a:spcPct val="80000"/>
              </a:lnSpc>
              <a:buNone/>
            </a:pPr>
            <a:endParaRPr lang="tr-TR" sz="2200" b="1" dirty="0" smtClean="0"/>
          </a:p>
          <a:p>
            <a:pPr marL="0" indent="0">
              <a:lnSpc>
                <a:spcPct val="80000"/>
              </a:lnSpc>
              <a:buNone/>
            </a:pPr>
            <a:endParaRPr lang="tr-TR" sz="2200" dirty="0"/>
          </a:p>
          <a:p>
            <a:pPr eaLnBrk="1" hangingPunct="1">
              <a:lnSpc>
                <a:spcPct val="80000"/>
              </a:lnSpc>
              <a:buFont typeface="Wingdings" panose="05000000000000000000" pitchFamily="2" charset="2"/>
              <a:buChar char="Ø"/>
            </a:pPr>
            <a:endParaRPr lang="tr-TR" sz="2200" b="1" dirty="0"/>
          </a:p>
        </p:txBody>
      </p:sp>
    </p:spTree>
    <p:extLst>
      <p:ext uri="{BB962C8B-B14F-4D97-AF65-F5344CB8AC3E}">
        <p14:creationId xmlns:p14="http://schemas.microsoft.com/office/powerpoint/2010/main" val="1588817164"/>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6 Başlık"/>
          <p:cNvSpPr>
            <a:spLocks noGrp="1"/>
          </p:cNvSpPr>
          <p:nvPr>
            <p:ph type="title"/>
          </p:nvPr>
        </p:nvSpPr>
        <p:spPr/>
        <p:txBody>
          <a:bodyPr>
            <a:normAutofit/>
          </a:bodyPr>
          <a:lstStyle/>
          <a:p>
            <a:pPr algn="ctr"/>
            <a:r>
              <a:rPr lang="tr-TR" dirty="0"/>
              <a:t>ŞEKLİ ANLAMDA ÖLÜME BAĞLI TASARRUFLAR</a:t>
            </a:r>
          </a:p>
        </p:txBody>
      </p:sp>
      <p:sp>
        <p:nvSpPr>
          <p:cNvPr id="6147" name="7 İçerik Yer Tutucusu"/>
          <p:cNvSpPr>
            <a:spLocks noGrp="1"/>
          </p:cNvSpPr>
          <p:nvPr>
            <p:ph idx="1"/>
          </p:nvPr>
        </p:nvSpPr>
        <p:spPr>
          <a:xfrm>
            <a:off x="2191108" y="2268747"/>
            <a:ext cx="9575322" cy="4502989"/>
          </a:xfrm>
        </p:spPr>
        <p:txBody>
          <a:bodyPr>
            <a:normAutofit/>
          </a:bodyPr>
          <a:lstStyle/>
          <a:p>
            <a:pPr marL="0" indent="0">
              <a:lnSpc>
                <a:spcPct val="80000"/>
              </a:lnSpc>
              <a:buNone/>
            </a:pPr>
            <a:endParaRPr lang="tr-TR" sz="2000" dirty="0"/>
          </a:p>
          <a:p>
            <a:pPr marL="0" indent="0">
              <a:lnSpc>
                <a:spcPct val="80000"/>
              </a:lnSpc>
              <a:buNone/>
            </a:pPr>
            <a:r>
              <a:rPr lang="tr-TR" sz="2000" dirty="0">
                <a:solidFill>
                  <a:srgbClr val="FF0000"/>
                </a:solidFill>
              </a:rPr>
              <a:t>Kimler tanık olarak katılamazlar?</a:t>
            </a:r>
          </a:p>
          <a:p>
            <a:pPr marL="0" indent="0" eaLnBrk="1" hangingPunct="1">
              <a:lnSpc>
                <a:spcPct val="80000"/>
              </a:lnSpc>
              <a:buNone/>
            </a:pPr>
            <a:r>
              <a:rPr lang="tr-TR" sz="2000" b="1" dirty="0" smtClean="0"/>
              <a:t>TMK m.536/1:</a:t>
            </a:r>
            <a:endParaRPr lang="tr-TR" sz="1800" dirty="0"/>
          </a:p>
          <a:p>
            <a:pPr marL="0" indent="0" algn="just">
              <a:lnSpc>
                <a:spcPct val="80000"/>
              </a:lnSpc>
              <a:buNone/>
            </a:pPr>
            <a:r>
              <a:rPr lang="tr-TR" sz="1800" dirty="0" smtClean="0"/>
              <a:t>«Fiil </a:t>
            </a:r>
            <a:r>
              <a:rPr lang="tr-TR" sz="1800" dirty="0"/>
              <a:t>ehliyeti bulunmayanlar, bir ceza mahkemesi kararıyla kamu hizmetinden </a:t>
            </a:r>
            <a:r>
              <a:rPr lang="tr-TR" sz="1800" dirty="0" smtClean="0"/>
              <a:t>yasaklılar</a:t>
            </a:r>
            <a:r>
              <a:rPr lang="tr-TR" sz="1800" dirty="0"/>
              <a:t>, okur </a:t>
            </a:r>
            <a:r>
              <a:rPr lang="tr-TR" sz="1800" dirty="0">
                <a:solidFill>
                  <a:schemeClr val="tx1"/>
                </a:solidFill>
              </a:rPr>
              <a:t>yazar olmayanlar, mirasbırakanın eşi, üstsoy ve altsoy kan hısımları, kardeşleri ve bu kişilerin eşleri, resmî vasiyetnamenin düzenlenmesine memur veya tanık olarak katılamazlar</a:t>
            </a:r>
            <a:r>
              <a:rPr lang="tr-TR" sz="1800" dirty="0" smtClean="0">
                <a:solidFill>
                  <a:schemeClr val="tx1"/>
                </a:solidFill>
              </a:rPr>
              <a:t>.» </a:t>
            </a:r>
            <a:endParaRPr lang="tr-TR" sz="1800" dirty="0">
              <a:solidFill>
                <a:schemeClr val="tx1"/>
              </a:solidFill>
            </a:endParaRPr>
          </a:p>
          <a:p>
            <a:pPr marL="0" indent="0">
              <a:lnSpc>
                <a:spcPct val="80000"/>
              </a:lnSpc>
              <a:buNone/>
            </a:pPr>
            <a:endParaRPr lang="tr-TR" sz="1600" i="1" dirty="0">
              <a:solidFill>
                <a:srgbClr val="FF0000"/>
              </a:solidFill>
            </a:endParaRPr>
          </a:p>
          <a:p>
            <a:pPr marL="0" indent="0">
              <a:lnSpc>
                <a:spcPct val="80000"/>
              </a:lnSpc>
              <a:buNone/>
            </a:pPr>
            <a:r>
              <a:rPr lang="tr-TR" sz="2000" dirty="0">
                <a:solidFill>
                  <a:srgbClr val="FF0000"/>
                </a:solidFill>
              </a:rPr>
              <a:t>Kimler lehine kazandırmada bulunulamaz?</a:t>
            </a:r>
          </a:p>
          <a:p>
            <a:pPr marL="0" indent="0">
              <a:lnSpc>
                <a:spcPct val="80000"/>
              </a:lnSpc>
              <a:buNone/>
            </a:pPr>
            <a:r>
              <a:rPr lang="tr-TR" sz="2000" b="1" dirty="0"/>
              <a:t>TMK </a:t>
            </a:r>
            <a:r>
              <a:rPr lang="tr-TR" sz="2000" b="1" dirty="0" smtClean="0"/>
              <a:t>m.536/2:</a:t>
            </a:r>
            <a:endParaRPr lang="tr-TR" sz="2000" b="1" dirty="0"/>
          </a:p>
          <a:p>
            <a:pPr marL="0" indent="0" algn="just">
              <a:lnSpc>
                <a:spcPct val="80000"/>
              </a:lnSpc>
              <a:buNone/>
            </a:pPr>
            <a:r>
              <a:rPr lang="tr-TR" sz="1800" dirty="0" smtClean="0"/>
              <a:t>«Resmî </a:t>
            </a:r>
            <a:r>
              <a:rPr lang="tr-TR" sz="1800" dirty="0"/>
              <a:t>vasiyetnamenin düzenlenmesine katılan memura ve tanıklara, bunların üstsoy ve altsoy kan hısımlarına, kardeşlerine ve bu kişilerin eşlerine o vasiyetname ile kazandırmada bulunulamaz</a:t>
            </a:r>
            <a:r>
              <a:rPr lang="tr-TR" sz="1800" dirty="0" smtClean="0"/>
              <a:t>.»</a:t>
            </a:r>
            <a:endParaRPr lang="tr-TR" b="1" dirty="0"/>
          </a:p>
          <a:p>
            <a:pPr marL="0" indent="0">
              <a:lnSpc>
                <a:spcPct val="80000"/>
              </a:lnSpc>
              <a:buNone/>
            </a:pPr>
            <a:endParaRPr lang="tr-TR" sz="2000" dirty="0"/>
          </a:p>
        </p:txBody>
      </p:sp>
    </p:spTree>
    <p:extLst>
      <p:ext uri="{BB962C8B-B14F-4D97-AF65-F5344CB8AC3E}">
        <p14:creationId xmlns:p14="http://schemas.microsoft.com/office/powerpoint/2010/main" val="2050764249"/>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ŞEKLİ ANLAMDA ÖLÜME </a:t>
            </a:r>
            <a:r>
              <a:rPr lang="tr-TR" dirty="0"/>
              <a:t>BAĞLI TASARRUFLAR</a:t>
            </a:r>
            <a:endParaRPr lang="en-GB" sz="3000" dirty="0"/>
          </a:p>
        </p:txBody>
      </p:sp>
      <p:sp>
        <p:nvSpPr>
          <p:cNvPr id="3" name="İçerik Yer Tutucusu 2"/>
          <p:cNvSpPr>
            <a:spLocks noGrp="1"/>
          </p:cNvSpPr>
          <p:nvPr>
            <p:ph idx="1"/>
          </p:nvPr>
        </p:nvSpPr>
        <p:spPr>
          <a:xfrm>
            <a:off x="1992702" y="2020330"/>
            <a:ext cx="9925390" cy="4406349"/>
          </a:xfrm>
        </p:spPr>
        <p:txBody>
          <a:bodyPr>
            <a:normAutofit fontScale="62500" lnSpcReduction="20000"/>
          </a:bodyPr>
          <a:lstStyle/>
          <a:p>
            <a:pPr marL="0" indent="0">
              <a:buNone/>
            </a:pPr>
            <a:endParaRPr lang="tr-TR" b="1" u="sng" dirty="0" smtClean="0"/>
          </a:p>
          <a:p>
            <a:pPr marL="0" indent="0">
              <a:buNone/>
            </a:pPr>
            <a:r>
              <a:rPr lang="tr-TR" b="1" u="sng" dirty="0" smtClean="0"/>
              <a:t>Yarg. 3. HD., 25.6.2013, 10121/10974 :</a:t>
            </a:r>
          </a:p>
          <a:p>
            <a:pPr marL="0" indent="0">
              <a:buNone/>
            </a:pPr>
            <a:r>
              <a:rPr lang="tr-TR" dirty="0" smtClean="0"/>
              <a:t>«Davada, resmi vasiyetnamenin şekil koşullarını taşımaması nedeniyle iptali, olmadığında tenkisi talep edilmektedir.</a:t>
            </a:r>
          </a:p>
          <a:p>
            <a:pPr marL="0" indent="0">
              <a:buNone/>
            </a:pPr>
            <a:r>
              <a:rPr lang="tr-TR" dirty="0" err="1" smtClean="0"/>
              <a:t>TMK'nun</a:t>
            </a:r>
            <a:r>
              <a:rPr lang="tr-TR" dirty="0" smtClean="0"/>
              <a:t> </a:t>
            </a:r>
            <a:r>
              <a:rPr lang="tr-TR" dirty="0" smtClean="0">
                <a:hlinkClick r:id="rId2" tooltip="İlgili maddeyi görmek için tıklayınız"/>
              </a:rPr>
              <a:t>532</a:t>
            </a:r>
            <a:r>
              <a:rPr lang="tr-TR" dirty="0" smtClean="0"/>
              <a:t>. maddesine göre, resmi vasiyetname; resmi memur, sulh hakimi, noter veya kanunla kendisine bu yetki verilmiş diğer bir görevli tarafından iki tanığın katılmasıyla düzenlenir. Uygulamada vasiyetnameler genel olarak noter tarafından düzenlenmektedir.</a:t>
            </a:r>
          </a:p>
          <a:p>
            <a:pPr marL="0" indent="0">
              <a:buNone/>
            </a:pPr>
            <a:r>
              <a:rPr lang="tr-TR" dirty="0" smtClean="0"/>
              <a:t>Vasiyetnamenin düzenleme şeklinde yapılması ( Noterlik Kanunu </a:t>
            </a:r>
            <a:r>
              <a:rPr lang="tr-TR" dirty="0" err="1" smtClean="0"/>
              <a:t>md.</a:t>
            </a:r>
            <a:r>
              <a:rPr lang="tr-TR" dirty="0" smtClean="0"/>
              <a:t> 89 ) ve fotoğraflı olması zorunludur.</a:t>
            </a:r>
          </a:p>
          <a:p>
            <a:pPr marL="0" indent="0">
              <a:buNone/>
            </a:pPr>
            <a:r>
              <a:rPr lang="tr-TR" dirty="0" smtClean="0"/>
              <a:t>Kanunda noterden söz edilmesi, noterlik makamının hedef alınmasındandır. Noter yetkisine sahip yeminli başkatibin düzenlediği vasiyetname ile yeminli katibin düzenlediği vasiyetname Yargıtay'ca geçerli kabul edilmektedir. Ancak, </a:t>
            </a:r>
            <a:r>
              <a:rPr lang="tr-TR" dirty="0" smtClean="0">
                <a:solidFill>
                  <a:srgbClr val="FF0000"/>
                </a:solidFill>
              </a:rPr>
              <a:t>vasiyetnamenin baştan sona kadar aynı memur tarafından düzenlenmesi ve onun tarafından gerekli yerlerin imzalanması zorunlu</a:t>
            </a:r>
            <a:r>
              <a:rPr lang="tr-TR" dirty="0" smtClean="0"/>
              <a:t>dur.</a:t>
            </a:r>
          </a:p>
          <a:p>
            <a:pPr marL="0" indent="0">
              <a:buNone/>
            </a:pPr>
            <a:r>
              <a:rPr lang="tr-TR" dirty="0" smtClean="0">
                <a:solidFill>
                  <a:srgbClr val="FF0000"/>
                </a:solidFill>
              </a:rPr>
              <a:t>Dava konusu vasiyetnamenin 1. sayfasında Kaş Noteri E.Y.A.'</a:t>
            </a:r>
            <a:r>
              <a:rPr lang="tr-TR" dirty="0" err="1" smtClean="0">
                <a:solidFill>
                  <a:srgbClr val="FF0000"/>
                </a:solidFill>
              </a:rPr>
              <a:t>mn</a:t>
            </a:r>
            <a:r>
              <a:rPr lang="tr-TR" dirty="0" smtClean="0">
                <a:solidFill>
                  <a:srgbClr val="FF0000"/>
                </a:solidFill>
              </a:rPr>
              <a:t> ismi bulunmasına rağmen, 2. sayfada Kaş Noterliği Yeminli Katibesi </a:t>
            </a:r>
            <a:r>
              <a:rPr lang="tr-TR" dirty="0" err="1" smtClean="0">
                <a:solidFill>
                  <a:srgbClr val="FF0000"/>
                </a:solidFill>
              </a:rPr>
              <a:t>N.Ö.'nün</a:t>
            </a:r>
            <a:r>
              <a:rPr lang="tr-TR" dirty="0" smtClean="0">
                <a:solidFill>
                  <a:srgbClr val="FF0000"/>
                </a:solidFill>
              </a:rPr>
              <a:t> isminin bulunması ve her iki sayfada gerek noterin gerek katibin imzasının bulunmadığı görülmektedir. 10.05.2010 tarihli Kaş Noterliği yazısında ise Kaş Noteri E.Y.A.'</a:t>
            </a:r>
            <a:r>
              <a:rPr lang="tr-TR" dirty="0" err="1" smtClean="0">
                <a:solidFill>
                  <a:srgbClr val="FF0000"/>
                </a:solidFill>
              </a:rPr>
              <a:t>nın</a:t>
            </a:r>
            <a:r>
              <a:rPr lang="tr-TR" dirty="0" smtClean="0">
                <a:solidFill>
                  <a:srgbClr val="FF0000"/>
                </a:solidFill>
              </a:rPr>
              <a:t> 02.02.2001 tarihinde görevden el çektirildiği, o tarihte Kaş Noterlik Dairesi Başkatip </a:t>
            </a:r>
            <a:r>
              <a:rPr lang="tr-TR" dirty="0" err="1" smtClean="0">
                <a:solidFill>
                  <a:srgbClr val="FF0000"/>
                </a:solidFill>
              </a:rPr>
              <a:t>N.Ö.'ye</a:t>
            </a:r>
            <a:r>
              <a:rPr lang="tr-TR" dirty="0" smtClean="0">
                <a:solidFill>
                  <a:srgbClr val="FF0000"/>
                </a:solidFill>
              </a:rPr>
              <a:t> Kaş. Cumhuriyet Savcılığı'nın tutanağı ile devir ve teslim edildiği, dava konusu vasiyetnamenin düzenlendiği 21.05.2004 tarihinde Kaş Noterliğine </a:t>
            </a:r>
            <a:r>
              <a:rPr lang="tr-TR" dirty="0" err="1" smtClean="0">
                <a:solidFill>
                  <a:srgbClr val="FF0000"/>
                </a:solidFill>
              </a:rPr>
              <a:t>N.Ö.'nün</a:t>
            </a:r>
            <a:r>
              <a:rPr lang="tr-TR" dirty="0" smtClean="0">
                <a:solidFill>
                  <a:srgbClr val="FF0000"/>
                </a:solidFill>
              </a:rPr>
              <a:t> vekalet ettiği açıklanmıştır.</a:t>
            </a:r>
          </a:p>
          <a:p>
            <a:pPr marL="0" indent="0">
              <a:buNone/>
            </a:pPr>
            <a:r>
              <a:rPr lang="tr-TR" dirty="0" smtClean="0">
                <a:solidFill>
                  <a:srgbClr val="FF0000"/>
                </a:solidFill>
              </a:rPr>
              <a:t>Resmi vasiyetnameyi tanzim eden memurun yaptığı işlemler tevsik işlemidir. Bu nedenle baştan itibaren tüm işlemlerin aynı memur tarafından yapılması ve son imza işleminin de tahriri alan, okuyan ve </a:t>
            </a:r>
            <a:r>
              <a:rPr lang="tr-TR" dirty="0" err="1" smtClean="0">
                <a:solidFill>
                  <a:srgbClr val="FF0000"/>
                </a:solidFill>
              </a:rPr>
              <a:t>vasiyetçi</a:t>
            </a:r>
            <a:r>
              <a:rPr lang="tr-TR" dirty="0" smtClean="0">
                <a:solidFill>
                  <a:srgbClr val="FF0000"/>
                </a:solidFill>
              </a:rPr>
              <a:t> ile tanık sözlerini dinleyen, yazdıran memur tarafından yapılması zorunludur. Bu husus, işlemlerde birlik prensibinin zorunlu bir sonucudur </a:t>
            </a:r>
            <a:r>
              <a:rPr lang="tr-TR" dirty="0" smtClean="0"/>
              <a:t>( Yargıtay 2. HD. 18.07.2005 tarih, 05/8654 E. 1178 K. sayılı ilamı ).</a:t>
            </a:r>
          </a:p>
          <a:p>
            <a:pPr marL="0" indent="0">
              <a:buNone/>
            </a:pPr>
            <a:r>
              <a:rPr lang="tr-TR" dirty="0" smtClean="0"/>
              <a:t>Bu durumda, 21.05.2004 tarihli resmi vasiyetnameyi düzenleyen resmi memurun ( yeminli başkatibin ) imzası bulunmadığı gibi, 1. sayfada başkatibin ismi yerine noterin isminin yazılması nedeniyle vasiyetnamenin </a:t>
            </a:r>
            <a:r>
              <a:rPr lang="tr-TR" dirty="0" err="1" smtClean="0">
                <a:solidFill>
                  <a:srgbClr val="FF0000"/>
                </a:solidFill>
              </a:rPr>
              <a:t>TMK'nun</a:t>
            </a:r>
            <a:r>
              <a:rPr lang="tr-TR" dirty="0" smtClean="0">
                <a:solidFill>
                  <a:srgbClr val="FF0000"/>
                </a:solidFill>
              </a:rPr>
              <a:t> </a:t>
            </a:r>
            <a:r>
              <a:rPr lang="tr-TR" dirty="0" smtClean="0">
                <a:solidFill>
                  <a:srgbClr val="FF0000"/>
                </a:solidFill>
                <a:hlinkClick r:id="rId3" tooltip="İlgili maddeyi görmek için tıklayınız"/>
              </a:rPr>
              <a:t>557</a:t>
            </a:r>
            <a:r>
              <a:rPr lang="tr-TR" dirty="0" smtClean="0">
                <a:solidFill>
                  <a:srgbClr val="FF0000"/>
                </a:solidFill>
              </a:rPr>
              <a:t>. maddesi gereğince iptali</a:t>
            </a:r>
            <a:r>
              <a:rPr lang="tr-TR" dirty="0" smtClean="0"/>
              <a:t> gerekirken, mahkemece; yazılı gerekçe ile davanın reddine karar verilmesi doğru görülmemiştir.»</a:t>
            </a:r>
          </a:p>
          <a:p>
            <a:pPr marL="0" indent="0">
              <a:buNone/>
            </a:pPr>
            <a:endParaRPr lang="en-GB" dirty="0"/>
          </a:p>
        </p:txBody>
      </p:sp>
    </p:spTree>
    <p:extLst>
      <p:ext uri="{BB962C8B-B14F-4D97-AF65-F5344CB8AC3E}">
        <p14:creationId xmlns:p14="http://schemas.microsoft.com/office/powerpoint/2010/main" val="3700837372"/>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ŞEKLİ ANLAMDA ÖLÜME </a:t>
            </a:r>
            <a:r>
              <a:rPr lang="tr-TR" dirty="0"/>
              <a:t>BAĞLI TASARRUFLAR</a:t>
            </a:r>
            <a:endParaRPr lang="en-GB" sz="3000" dirty="0"/>
          </a:p>
        </p:txBody>
      </p:sp>
      <p:sp>
        <p:nvSpPr>
          <p:cNvPr id="3" name="İçerik Yer Tutucusu 2"/>
          <p:cNvSpPr>
            <a:spLocks noGrp="1"/>
          </p:cNvSpPr>
          <p:nvPr>
            <p:ph idx="1"/>
          </p:nvPr>
        </p:nvSpPr>
        <p:spPr>
          <a:xfrm>
            <a:off x="1785668" y="2020330"/>
            <a:ext cx="10132424" cy="4449481"/>
          </a:xfrm>
        </p:spPr>
        <p:txBody>
          <a:bodyPr>
            <a:normAutofit fontScale="85000" lnSpcReduction="20000"/>
          </a:bodyPr>
          <a:lstStyle/>
          <a:p>
            <a:pPr marL="0" indent="0">
              <a:buNone/>
            </a:pPr>
            <a:endParaRPr lang="tr-TR" b="1" u="sng" dirty="0" smtClean="0"/>
          </a:p>
          <a:p>
            <a:pPr marL="0" indent="0">
              <a:buNone/>
            </a:pPr>
            <a:r>
              <a:rPr lang="tr-TR" b="1" u="sng" dirty="0" smtClean="0"/>
              <a:t>Yarg. 3. HD., 1.7.2021, 2785/7769:</a:t>
            </a:r>
          </a:p>
          <a:p>
            <a:pPr marL="0" indent="0">
              <a:buNone/>
            </a:pPr>
            <a:r>
              <a:rPr lang="tr-TR" dirty="0" smtClean="0"/>
              <a:t>«…</a:t>
            </a:r>
            <a:r>
              <a:rPr lang="tr-TR" dirty="0" err="1"/>
              <a:t>TMK'nın</a:t>
            </a:r>
            <a:r>
              <a:rPr lang="tr-TR" dirty="0"/>
              <a:t> </a:t>
            </a:r>
            <a:r>
              <a:rPr lang="tr-TR" dirty="0">
                <a:hlinkClick r:id="rId2" tooltip="İlgili maddeyi görmek için tıklayınız"/>
              </a:rPr>
              <a:t>535</a:t>
            </a:r>
            <a:r>
              <a:rPr lang="tr-TR" dirty="0"/>
              <a:t>. maddesi; “Mirasbırakan vasiyetnameyi bizzat okuyamaz veya imzalayamazsa, memur vasiyetnameyi iki tanığın önünde ona okur ve bunun üzerine mirasbırakan vasiyetnamenin son arzularını içerdiğini beyan eder.</a:t>
            </a:r>
          </a:p>
          <a:p>
            <a:pPr marL="0" indent="0">
              <a:buNone/>
            </a:pPr>
            <a:r>
              <a:rPr lang="tr-TR" dirty="0"/>
              <a:t>Bu durumda tanıklar, hem mirasbırakanın beyanının kendi önlerinde yapıldığını ve onu tasarrufa ehil gördüklerini; hem vasiyetnamenin kendi önlerinde memur tarafından </a:t>
            </a:r>
            <a:r>
              <a:rPr lang="tr-TR" dirty="0" err="1"/>
              <a:t>mirasbırakana</a:t>
            </a:r>
            <a:r>
              <a:rPr lang="tr-TR" dirty="0"/>
              <a:t> okunduğunu ve onun vasiyetnamenin son arzularını içerdiğini beyan ettiğini vasiyetnameye yazarak veya yazdırarak altını imzalarlar.” hükmünü içermektedir.</a:t>
            </a:r>
          </a:p>
          <a:p>
            <a:pPr marL="0" indent="0">
              <a:buNone/>
            </a:pPr>
            <a:r>
              <a:rPr lang="tr-TR" dirty="0"/>
              <a:t>Somut olayda, vasiyetname; </a:t>
            </a:r>
            <a:r>
              <a:rPr lang="tr-TR" dirty="0" smtClean="0">
                <a:solidFill>
                  <a:srgbClr val="FF0000"/>
                </a:solidFill>
              </a:rPr>
              <a:t>noter tarafından, mirasbırakanın okur </a:t>
            </a:r>
            <a:r>
              <a:rPr lang="tr-TR" dirty="0">
                <a:solidFill>
                  <a:srgbClr val="FF0000"/>
                </a:solidFill>
              </a:rPr>
              <a:t>yazar olmadığı belirtilerek, okuyamayan veya yazamayanlara özgü vasiyetname şeklinde </a:t>
            </a:r>
            <a:r>
              <a:rPr lang="tr-TR" dirty="0" smtClean="0">
                <a:solidFill>
                  <a:srgbClr val="FF0000"/>
                </a:solidFill>
              </a:rPr>
              <a:t>düzenlenmiştir</a:t>
            </a:r>
            <a:r>
              <a:rPr lang="tr-TR" dirty="0"/>
              <a:t>. Ne var ki, </a:t>
            </a:r>
            <a:r>
              <a:rPr lang="tr-TR" dirty="0">
                <a:solidFill>
                  <a:srgbClr val="FF0000"/>
                </a:solidFill>
              </a:rPr>
              <a:t>vasiyetnamede tanıkların “mirasbırakanın beyanının kendi önlerinde yapıldığını” tevsik eden beyanları yoktur. Bu beyanın yokluğu vasiyetnameyi geçersiz </a:t>
            </a:r>
            <a:r>
              <a:rPr lang="tr-TR" dirty="0"/>
              <a:t>kılar.</a:t>
            </a:r>
          </a:p>
          <a:p>
            <a:pPr marL="0" indent="0">
              <a:buNone/>
            </a:pPr>
            <a:r>
              <a:rPr lang="tr-TR" dirty="0"/>
              <a:t>Hal böyle olunca, ilk derece mahkemesince; </a:t>
            </a:r>
            <a:r>
              <a:rPr lang="tr-TR" dirty="0" err="1">
                <a:solidFill>
                  <a:srgbClr val="FF0000"/>
                </a:solidFill>
              </a:rPr>
              <a:t>TMK'nın</a:t>
            </a:r>
            <a:r>
              <a:rPr lang="tr-TR" dirty="0">
                <a:solidFill>
                  <a:srgbClr val="FF0000"/>
                </a:solidFill>
              </a:rPr>
              <a:t> </a:t>
            </a:r>
            <a:r>
              <a:rPr lang="tr-TR" dirty="0">
                <a:solidFill>
                  <a:srgbClr val="FF0000"/>
                </a:solidFill>
                <a:hlinkClick r:id="rId2" tooltip="İlgili maddeyi görmek için tıklayınız"/>
              </a:rPr>
              <a:t>535</a:t>
            </a:r>
            <a:r>
              <a:rPr lang="tr-TR" dirty="0">
                <a:solidFill>
                  <a:srgbClr val="FF0000"/>
                </a:solidFill>
              </a:rPr>
              <a:t>. maddesinin ikinci fıkrasında öngörülen şekil şartlarına uygun olarak düzenlenmeyen vasiyetnamenin iptaline karar verilmesi gerekirken</a:t>
            </a:r>
            <a:r>
              <a:rPr lang="tr-TR" dirty="0"/>
              <a:t>, yanılgılı değerlendirme ile davanın reddine karar verilmiş olması usul ve yasaya aykırı olup, bozmayı gerektirmiştir.</a:t>
            </a:r>
          </a:p>
          <a:p>
            <a:pPr marL="0" indent="0">
              <a:buNone/>
            </a:pPr>
            <a:r>
              <a:rPr lang="tr-TR" dirty="0"/>
              <a:t>İlk derece mahkemesi kararının, yukarıda açıklanan nedenlerle bozulmasına karar verilmiş olduğundan, </a:t>
            </a:r>
            <a:r>
              <a:rPr lang="tr-TR" dirty="0" err="1"/>
              <a:t>HMK'nın</a:t>
            </a:r>
            <a:r>
              <a:rPr lang="tr-TR" dirty="0"/>
              <a:t> </a:t>
            </a:r>
            <a:r>
              <a:rPr lang="tr-TR" dirty="0">
                <a:hlinkClick r:id="rId3" tooltip="İlgili maddeyi görmek için tıklayınız"/>
              </a:rPr>
              <a:t>373</a:t>
            </a:r>
            <a:r>
              <a:rPr lang="tr-TR" dirty="0"/>
              <a:t>. maddesinin birinci fıkrası uyarınca, işbu karara karşı yapılan istinaf başvurusunun esastan reddine ilişkin bölge adliye mahkemesi kararının da kaldırılmasına karar </a:t>
            </a:r>
            <a:r>
              <a:rPr lang="tr-TR" dirty="0" smtClean="0"/>
              <a:t>verilmiştir…»</a:t>
            </a:r>
            <a:endParaRPr lang="tr-TR" dirty="0"/>
          </a:p>
          <a:p>
            <a:pPr marL="0" indent="0">
              <a:buNone/>
            </a:pPr>
            <a:endParaRPr lang="en-GB" dirty="0"/>
          </a:p>
        </p:txBody>
      </p:sp>
    </p:spTree>
    <p:extLst>
      <p:ext uri="{BB962C8B-B14F-4D97-AF65-F5344CB8AC3E}">
        <p14:creationId xmlns:p14="http://schemas.microsoft.com/office/powerpoint/2010/main" val="3641086504"/>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ŞEKLİ ANLAMDA ÖLÜME </a:t>
            </a:r>
            <a:r>
              <a:rPr lang="tr-TR" dirty="0"/>
              <a:t>BAĞLI TASARRUFLAR</a:t>
            </a:r>
            <a:endParaRPr lang="en-GB" sz="3000" dirty="0"/>
          </a:p>
        </p:txBody>
      </p:sp>
      <p:sp>
        <p:nvSpPr>
          <p:cNvPr id="3" name="İçerik Yer Tutucusu 2"/>
          <p:cNvSpPr>
            <a:spLocks noGrp="1"/>
          </p:cNvSpPr>
          <p:nvPr>
            <p:ph idx="1"/>
          </p:nvPr>
        </p:nvSpPr>
        <p:spPr>
          <a:xfrm>
            <a:off x="1975448" y="2020330"/>
            <a:ext cx="9942643" cy="4432228"/>
          </a:xfrm>
        </p:spPr>
        <p:txBody>
          <a:bodyPr>
            <a:normAutofit fontScale="77500" lnSpcReduction="20000"/>
          </a:bodyPr>
          <a:lstStyle/>
          <a:p>
            <a:pPr marL="0" indent="0">
              <a:buNone/>
            </a:pPr>
            <a:endParaRPr lang="tr-TR" b="1" u="sng" dirty="0" smtClean="0"/>
          </a:p>
          <a:p>
            <a:pPr marL="0" indent="0">
              <a:buNone/>
            </a:pPr>
            <a:r>
              <a:rPr lang="tr-TR" b="1" u="sng" dirty="0" smtClean="0"/>
              <a:t>Yarg. 7. HD., 16.3.2023, E: 2021/8052, K: 2023/1551:</a:t>
            </a:r>
          </a:p>
          <a:p>
            <a:pPr marL="0" indent="0">
              <a:buNone/>
            </a:pPr>
            <a:r>
              <a:rPr lang="tr-TR" dirty="0" smtClean="0"/>
              <a:t>«…</a:t>
            </a:r>
            <a:r>
              <a:rPr lang="tr-TR" dirty="0"/>
              <a:t>Davaya konu vasiyetname incelendiğinde, yapılan resmi vasiyetnamenin tanıklar önünde vasiyet edene okunduğu belirtildikten sonra vasiyet eden yazılanların tamamen son ve gerçek isteklerini kapsadığını söylemiştir. </a:t>
            </a:r>
            <a:r>
              <a:rPr lang="tr-TR" dirty="0">
                <a:solidFill>
                  <a:srgbClr val="FF0000"/>
                </a:solidFill>
              </a:rPr>
              <a:t>Vasiyet eden murisin okur-yazar olmadığı anlaşılmaktadır</a:t>
            </a:r>
            <a:r>
              <a:rPr lang="tr-TR" dirty="0"/>
              <a:t>. </a:t>
            </a:r>
            <a:r>
              <a:rPr lang="tr-TR" dirty="0" err="1"/>
              <a:t>TMK'nın</a:t>
            </a:r>
            <a:r>
              <a:rPr lang="tr-TR" dirty="0"/>
              <a:t> "Mirasbırakan tarafından okunmaksızın ve imzalanmaksızın düzenleme" başlıklı 535. maddesine göre, </a:t>
            </a:r>
            <a:r>
              <a:rPr lang="tr-TR" dirty="0" smtClean="0"/>
              <a:t>… Vasiyetnamenin </a:t>
            </a:r>
            <a:r>
              <a:rPr lang="tr-TR" dirty="0"/>
              <a:t>8. paragrafından da anlaşılabileceği üzere hükmün 1. fıkrasının yerine getirildiği ortadadır. Bu doğrultuda vasiyetname tanıklar önünde vasiyet edene okunduktan sonra vasiyet eden yazılanların son ve gerçek isteklerini kapsadığını belirtmiştir. Bununla birlikte tanıkların beyanlarında vasiyetnamenin noter tarafından yazıldıktan sonra "vasiyet eden ... isimli kişiye önümüzde okunduğunu, adı geçenin vasiyetnamenin son ve gerçek isteklerine uygun olduğunu beyan ettiğini ve kendisini bu işlemi yapmaya yeterli ( tasarrufa ehil ) gördüğümüzü bildiririz." şeklinde bir açıklamalarının bulunduğu görülmektedir. </a:t>
            </a:r>
            <a:r>
              <a:rPr lang="tr-TR" dirty="0" err="1"/>
              <a:t>TMK'nın</a:t>
            </a:r>
            <a:r>
              <a:rPr lang="tr-TR" dirty="0"/>
              <a:t> </a:t>
            </a:r>
            <a:r>
              <a:rPr lang="tr-TR" dirty="0">
                <a:hlinkClick r:id="rId2" tooltip="İlgili maddeyi görmek için tıklayınız"/>
              </a:rPr>
              <a:t>535</a:t>
            </a:r>
            <a:r>
              <a:rPr lang="tr-TR" dirty="0"/>
              <a:t>. maddesinin 2. fıkrasına göre her ne kadar </a:t>
            </a:r>
            <a:r>
              <a:rPr lang="tr-TR" dirty="0">
                <a:solidFill>
                  <a:srgbClr val="FF0000"/>
                </a:solidFill>
              </a:rPr>
              <a:t>tanık açıklamalarında, "miras bırakanın beyanının kendi önlerinde" yapıldığına yönelik bir ibare bulunmasa da vasiyetnamenin 4. paragrafına göre tanıkların bu belgenin düzenlenmesinde başından beri bulundukları, belgenin 2. sayfasının son paragrafında bulunan "aynı oturumda yazılan vasiyetname" ibaresiyle de tüm işlemlerin tek seferde aynı oturumda yapıldığı görülmektedir. Aksi yorum, vasiyetnamenin korunması başka bir deyişle onun elden geldiğince ayakta tutulması anlamına gelen </a:t>
            </a:r>
            <a:r>
              <a:rPr lang="tr-TR" dirty="0" err="1">
                <a:solidFill>
                  <a:srgbClr val="FF0000"/>
                </a:solidFill>
              </a:rPr>
              <a:t>favor</a:t>
            </a:r>
            <a:r>
              <a:rPr lang="tr-TR" dirty="0">
                <a:solidFill>
                  <a:srgbClr val="FF0000"/>
                </a:solidFill>
              </a:rPr>
              <a:t> </a:t>
            </a:r>
            <a:r>
              <a:rPr lang="tr-TR" dirty="0" err="1">
                <a:solidFill>
                  <a:srgbClr val="FF0000"/>
                </a:solidFill>
              </a:rPr>
              <a:t>testamenti</a:t>
            </a:r>
            <a:r>
              <a:rPr lang="tr-TR" dirty="0">
                <a:solidFill>
                  <a:srgbClr val="FF0000"/>
                </a:solidFill>
              </a:rPr>
              <a:t> prensibine aykırı olacağı anlamına gelecektir.</a:t>
            </a:r>
            <a:r>
              <a:rPr lang="tr-TR" dirty="0"/>
              <a:t> Zira, kişiliği sona erdiren ölüm ile kişinin artık herhangi bir irade açıklamasında bulunamayacağı bir zaman dilimine geçilmiş olur. Bu nedenledir ki, vasiyet edenin irade beyanı lehine bir incelemenin yapılması gerekir. Tüm bu nedenlerle, asıl talep olan düzenleme şeklindeki vasiyetnamenin iptaline yönelik karar verilmesi doğru </a:t>
            </a:r>
            <a:r>
              <a:rPr lang="tr-TR" dirty="0" smtClean="0"/>
              <a:t>görülmemiştir…»</a:t>
            </a:r>
          </a:p>
          <a:p>
            <a:pPr marL="0" indent="0">
              <a:buNone/>
            </a:pPr>
            <a:r>
              <a:rPr lang="tr-TR" b="1" dirty="0" smtClean="0"/>
              <a:t>Aynı yönde bkz. Yarg. 7. HD., 27.11.2023, E: 2022/5638, K: 2023/5717.</a:t>
            </a:r>
            <a:endParaRPr lang="en-GB" b="1" dirty="0"/>
          </a:p>
        </p:txBody>
      </p:sp>
    </p:spTree>
    <p:extLst>
      <p:ext uri="{BB962C8B-B14F-4D97-AF65-F5344CB8AC3E}">
        <p14:creationId xmlns:p14="http://schemas.microsoft.com/office/powerpoint/2010/main" val="2857719809"/>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6 Başlık"/>
          <p:cNvSpPr>
            <a:spLocks noGrp="1"/>
          </p:cNvSpPr>
          <p:nvPr>
            <p:ph type="title"/>
          </p:nvPr>
        </p:nvSpPr>
        <p:spPr/>
        <p:txBody>
          <a:bodyPr>
            <a:normAutofit/>
          </a:bodyPr>
          <a:lstStyle/>
          <a:p>
            <a:pPr algn="ctr"/>
            <a:r>
              <a:rPr lang="tr-TR" dirty="0"/>
              <a:t>ŞEKLİ ANLAMDA ÖLÜME BAĞLI TASARRUFLAR</a:t>
            </a:r>
          </a:p>
        </p:txBody>
      </p:sp>
      <p:sp>
        <p:nvSpPr>
          <p:cNvPr id="6147" name="7 İçerik Yer Tutucusu"/>
          <p:cNvSpPr>
            <a:spLocks noGrp="1"/>
          </p:cNvSpPr>
          <p:nvPr>
            <p:ph idx="1"/>
          </p:nvPr>
        </p:nvSpPr>
        <p:spPr>
          <a:xfrm>
            <a:off x="1915064" y="2011680"/>
            <a:ext cx="9515317" cy="4363241"/>
          </a:xfrm>
        </p:spPr>
        <p:txBody>
          <a:bodyPr>
            <a:normAutofit fontScale="92500" lnSpcReduction="10000"/>
          </a:bodyPr>
          <a:lstStyle/>
          <a:p>
            <a:pPr marL="0" indent="0">
              <a:lnSpc>
                <a:spcPct val="80000"/>
              </a:lnSpc>
              <a:buNone/>
            </a:pPr>
            <a:endParaRPr lang="tr-TR" sz="2000" dirty="0"/>
          </a:p>
          <a:p>
            <a:pPr marL="0" indent="0" eaLnBrk="1" hangingPunct="1">
              <a:lnSpc>
                <a:spcPct val="80000"/>
              </a:lnSpc>
              <a:buNone/>
            </a:pPr>
            <a:r>
              <a:rPr lang="tr-TR" sz="2000" b="1" dirty="0"/>
              <a:t>3) Sözlü </a:t>
            </a:r>
            <a:r>
              <a:rPr lang="tr-TR" sz="2000" b="1" dirty="0" smtClean="0"/>
              <a:t>Vasiyetname</a:t>
            </a:r>
          </a:p>
          <a:p>
            <a:pPr marL="0" indent="0" eaLnBrk="1" hangingPunct="1">
              <a:lnSpc>
                <a:spcPct val="80000"/>
              </a:lnSpc>
              <a:buNone/>
            </a:pPr>
            <a:r>
              <a:rPr lang="tr-TR" sz="2000" b="1" dirty="0" smtClean="0"/>
              <a:t>TMK </a:t>
            </a:r>
            <a:r>
              <a:rPr lang="tr-TR" sz="2000" b="1" dirty="0"/>
              <a:t>m. 539</a:t>
            </a:r>
          </a:p>
          <a:p>
            <a:pPr marL="0" indent="0" algn="just">
              <a:lnSpc>
                <a:spcPct val="80000"/>
              </a:lnSpc>
              <a:buNone/>
            </a:pPr>
            <a:r>
              <a:rPr lang="tr-TR" sz="2000" dirty="0"/>
              <a:t>İstisnai bir tür olup, olağanüstü hallerde, el yazılı veya resmi vasiyetnamenin yapılamadığı durumlarda başvurulur. </a:t>
            </a:r>
          </a:p>
          <a:p>
            <a:pPr marL="0" indent="0" algn="just">
              <a:lnSpc>
                <a:spcPct val="80000"/>
              </a:lnSpc>
              <a:buNone/>
            </a:pPr>
            <a:r>
              <a:rPr lang="tr-TR" sz="2000" dirty="0" err="1" smtClean="0"/>
              <a:t>Vasiyetçi</a:t>
            </a:r>
            <a:r>
              <a:rPr lang="tr-TR" sz="2000" dirty="0" smtClean="0"/>
              <a:t> </a:t>
            </a:r>
            <a:r>
              <a:rPr lang="tr-TR" sz="2000" dirty="0"/>
              <a:t>arzularını sözlü açıklasa da, daha sonra bu vasiyetin yazıya geçirilmesi gerekir</a:t>
            </a:r>
            <a:r>
              <a:rPr lang="tr-TR" sz="2000" dirty="0" smtClean="0"/>
              <a:t>.</a:t>
            </a:r>
          </a:p>
          <a:p>
            <a:pPr marL="0" indent="0" algn="just">
              <a:lnSpc>
                <a:spcPct val="80000"/>
              </a:lnSpc>
              <a:buNone/>
            </a:pPr>
            <a:endParaRPr lang="tr-TR" sz="2000" dirty="0"/>
          </a:p>
          <a:p>
            <a:pPr eaLnBrk="1" hangingPunct="1">
              <a:lnSpc>
                <a:spcPct val="80000"/>
              </a:lnSpc>
            </a:pPr>
            <a:r>
              <a:rPr lang="tr-TR" sz="1800" b="1" dirty="0" smtClean="0"/>
              <a:t>Şartları </a:t>
            </a:r>
          </a:p>
          <a:p>
            <a:pPr eaLnBrk="1" hangingPunct="1">
              <a:lnSpc>
                <a:spcPct val="80000"/>
              </a:lnSpc>
              <a:buFont typeface="Arial" panose="020B0604020202020204" pitchFamily="34" charset="0"/>
              <a:buChar char="•"/>
            </a:pPr>
            <a:r>
              <a:rPr lang="tr-TR" sz="1800" dirty="0" smtClean="0"/>
              <a:t> </a:t>
            </a:r>
            <a:r>
              <a:rPr lang="tr-TR" sz="1800" dirty="0" err="1" smtClean="0"/>
              <a:t>Vasiyetçi</a:t>
            </a:r>
            <a:r>
              <a:rPr lang="tr-TR" sz="1800" dirty="0" smtClean="0"/>
              <a:t> el yazılı ya da resmi vasiyetname düzenleyemeyecek durumda olmalı</a:t>
            </a:r>
          </a:p>
          <a:p>
            <a:pPr eaLnBrk="1" hangingPunct="1">
              <a:lnSpc>
                <a:spcPct val="80000"/>
              </a:lnSpc>
              <a:buFont typeface="Arial" panose="020B0604020202020204" pitchFamily="34" charset="0"/>
              <a:buChar char="•"/>
            </a:pPr>
            <a:r>
              <a:rPr lang="tr-TR" sz="1800" dirty="0"/>
              <a:t> </a:t>
            </a:r>
            <a:r>
              <a:rPr lang="tr-TR" sz="1800" dirty="0" smtClean="0"/>
              <a:t>Olağanüstü bir durum bulunmalı (yakın ölüm tehlikesi, ulaşımın kesilmesi, hastalık, savaş vb.)</a:t>
            </a:r>
          </a:p>
          <a:p>
            <a:pPr eaLnBrk="1" hangingPunct="1">
              <a:lnSpc>
                <a:spcPct val="80000"/>
              </a:lnSpc>
              <a:buFont typeface="Arial" panose="020B0604020202020204" pitchFamily="34" charset="0"/>
              <a:buChar char="•"/>
            </a:pPr>
            <a:r>
              <a:rPr lang="tr-TR" sz="1800" dirty="0" smtClean="0"/>
              <a:t> </a:t>
            </a:r>
            <a:r>
              <a:rPr lang="tr-TR" sz="1800" dirty="0" err="1" smtClean="0"/>
              <a:t>Vasiyetçi</a:t>
            </a:r>
            <a:r>
              <a:rPr lang="tr-TR" sz="1800" dirty="0" smtClean="0"/>
              <a:t> son arzularını iki tanığa anlatmalı</a:t>
            </a:r>
          </a:p>
          <a:p>
            <a:pPr eaLnBrk="1" hangingPunct="1">
              <a:lnSpc>
                <a:spcPct val="80000"/>
              </a:lnSpc>
              <a:buFont typeface="Arial" panose="020B0604020202020204" pitchFamily="34" charset="0"/>
              <a:buChar char="•"/>
            </a:pPr>
            <a:r>
              <a:rPr lang="tr-TR" sz="1800" dirty="0"/>
              <a:t> </a:t>
            </a:r>
            <a:r>
              <a:rPr lang="tr-TR" sz="1800" dirty="0" smtClean="0"/>
              <a:t>Tanıkların sözlü vasiyeti tutanağa geçirmeleri ya da mahkemeye başvurarak tutanağa yazdırmaları</a:t>
            </a:r>
            <a:endParaRPr lang="tr-TR" sz="1400" dirty="0"/>
          </a:p>
        </p:txBody>
      </p:sp>
    </p:spTree>
    <p:extLst>
      <p:ext uri="{BB962C8B-B14F-4D97-AF65-F5344CB8AC3E}">
        <p14:creationId xmlns:p14="http://schemas.microsoft.com/office/powerpoint/2010/main" val="1464873518"/>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6 Başlık"/>
          <p:cNvSpPr>
            <a:spLocks noGrp="1"/>
          </p:cNvSpPr>
          <p:nvPr>
            <p:ph type="title"/>
          </p:nvPr>
        </p:nvSpPr>
        <p:spPr>
          <a:xfrm>
            <a:off x="3165894" y="499533"/>
            <a:ext cx="8264105" cy="1268882"/>
          </a:xfrm>
        </p:spPr>
        <p:txBody>
          <a:bodyPr>
            <a:normAutofit/>
          </a:bodyPr>
          <a:lstStyle/>
          <a:p>
            <a:pPr algn="ctr"/>
            <a:r>
              <a:rPr lang="tr-TR" dirty="0"/>
              <a:t>ŞEKLİ ANLAMDA ÖLÜME BAĞLI TASARRUFLAR</a:t>
            </a:r>
          </a:p>
        </p:txBody>
      </p:sp>
      <p:sp>
        <p:nvSpPr>
          <p:cNvPr id="6147" name="7 İçerik Yer Tutucusu"/>
          <p:cNvSpPr>
            <a:spLocks noGrp="1"/>
          </p:cNvSpPr>
          <p:nvPr>
            <p:ph idx="1"/>
          </p:nvPr>
        </p:nvSpPr>
        <p:spPr>
          <a:xfrm>
            <a:off x="1811547" y="2063578"/>
            <a:ext cx="9954883" cy="4466618"/>
          </a:xfrm>
        </p:spPr>
        <p:txBody>
          <a:bodyPr>
            <a:normAutofit fontScale="85000" lnSpcReduction="20000"/>
          </a:bodyPr>
          <a:lstStyle/>
          <a:p>
            <a:pPr marL="0" indent="0">
              <a:lnSpc>
                <a:spcPct val="110000"/>
              </a:lnSpc>
              <a:buNone/>
            </a:pPr>
            <a:endParaRPr lang="tr-TR" sz="2000" dirty="0"/>
          </a:p>
          <a:p>
            <a:pPr marL="457200" lvl="1" indent="0">
              <a:lnSpc>
                <a:spcPct val="110000"/>
              </a:lnSpc>
              <a:buNone/>
            </a:pPr>
            <a:endParaRPr lang="tr-TR" sz="1600" dirty="0">
              <a:solidFill>
                <a:schemeClr val="tx1"/>
              </a:solidFill>
            </a:endParaRPr>
          </a:p>
          <a:p>
            <a:pPr marL="457200" lvl="1" indent="0">
              <a:lnSpc>
                <a:spcPct val="110000"/>
              </a:lnSpc>
              <a:buNone/>
            </a:pPr>
            <a:endParaRPr lang="tr-TR" b="1" dirty="0" smtClean="0">
              <a:solidFill>
                <a:schemeClr val="tx1"/>
              </a:solidFill>
            </a:endParaRPr>
          </a:p>
          <a:p>
            <a:pPr marL="457200" lvl="1" indent="0">
              <a:lnSpc>
                <a:spcPct val="110000"/>
              </a:lnSpc>
              <a:buNone/>
            </a:pPr>
            <a:r>
              <a:rPr lang="tr-TR" b="1" dirty="0" smtClean="0">
                <a:solidFill>
                  <a:schemeClr val="tx1"/>
                </a:solidFill>
              </a:rPr>
              <a:t>TMK m.540:</a:t>
            </a:r>
            <a:endParaRPr lang="tr-TR" b="1" dirty="0">
              <a:solidFill>
                <a:schemeClr val="tx1"/>
              </a:solidFill>
            </a:endParaRPr>
          </a:p>
          <a:p>
            <a:pPr marL="457200" lvl="1" indent="0">
              <a:lnSpc>
                <a:spcPct val="110000"/>
              </a:lnSpc>
              <a:buNone/>
            </a:pPr>
            <a:r>
              <a:rPr lang="tr-TR" dirty="0" smtClean="0">
                <a:solidFill>
                  <a:schemeClr val="tx1"/>
                </a:solidFill>
              </a:rPr>
              <a:t>«Mirasbırakan </a:t>
            </a:r>
            <a:r>
              <a:rPr lang="tr-TR" dirty="0">
                <a:solidFill>
                  <a:schemeClr val="tx1"/>
                </a:solidFill>
              </a:rPr>
              <a:t>tarafından görevlendirilen tanıklardan biri, kendilerine beyan edilen son arzuları, yer, yıl, ay ve günü de belirterek hemen yazar, bu belgeyi imzalar ve diğer tanığa imzalatır. </a:t>
            </a:r>
            <a:r>
              <a:rPr lang="tr-TR" b="1" u="sng" dirty="0">
                <a:solidFill>
                  <a:schemeClr val="tx1"/>
                </a:solidFill>
              </a:rPr>
              <a:t>Yazılan belgeyi ikisi birlikte vakit geçirmeksizin bir sulh veya asliye mahkemesine verirler </a:t>
            </a:r>
            <a:r>
              <a:rPr lang="tr-TR" dirty="0">
                <a:solidFill>
                  <a:schemeClr val="tx1"/>
                </a:solidFill>
              </a:rPr>
              <a:t>ve </a:t>
            </a:r>
            <a:r>
              <a:rPr lang="tr-TR" dirty="0" err="1">
                <a:solidFill>
                  <a:schemeClr val="tx1"/>
                </a:solidFill>
              </a:rPr>
              <a:t>mirasbırakanı</a:t>
            </a:r>
            <a:r>
              <a:rPr lang="tr-TR" dirty="0">
                <a:solidFill>
                  <a:schemeClr val="tx1"/>
                </a:solidFill>
              </a:rPr>
              <a:t> vasiyetname yapmaya ehil gördüklerini, onun son arzularını olağanüstü durum içinde kendilerine anlattığını hâkime beyan ederler. </a:t>
            </a:r>
          </a:p>
          <a:p>
            <a:pPr marL="457200" lvl="1" indent="0">
              <a:lnSpc>
                <a:spcPct val="110000"/>
              </a:lnSpc>
              <a:buNone/>
            </a:pPr>
            <a:r>
              <a:rPr lang="tr-TR" dirty="0">
                <a:solidFill>
                  <a:schemeClr val="tx1"/>
                </a:solidFill>
              </a:rPr>
              <a:t>Tanıklar, daha önce bir belge düzenlemek yerine, vakit geçirmeksizin mahkemeye başvurup yukarıdaki hususları beyan ederek mirasbırakanın son arzularını bir tutanağa geçirtebilirler. </a:t>
            </a:r>
          </a:p>
          <a:p>
            <a:pPr marL="457200" lvl="1" indent="0">
              <a:lnSpc>
                <a:spcPct val="110000"/>
              </a:lnSpc>
              <a:buNone/>
            </a:pPr>
            <a:r>
              <a:rPr lang="tr-TR" dirty="0">
                <a:solidFill>
                  <a:schemeClr val="tx1"/>
                </a:solidFill>
              </a:rPr>
              <a:t>Sözlü vasiyet yoluna başvuran kimse askerlik hizmetinde bulunuyorsa, teğmen veya daha yüksek rütbeli bir subay; Ülke sınırları dışında seyreden bir ulaşım aracında bulunuyorsa, o aracın sorumlu yöneticisi; sağlık kurumlarında tedavi edilmekteyse, sağlık kurumunun en yetkili yöneticisi hâkim yerine geçer</a:t>
            </a:r>
            <a:r>
              <a:rPr lang="tr-TR" dirty="0" smtClean="0">
                <a:solidFill>
                  <a:schemeClr val="tx1"/>
                </a:solidFill>
              </a:rPr>
              <a:t>.» </a:t>
            </a:r>
            <a:endParaRPr lang="tr-TR" dirty="0">
              <a:solidFill>
                <a:schemeClr val="tx1"/>
              </a:solidFill>
            </a:endParaRPr>
          </a:p>
          <a:p>
            <a:pPr marL="457200" lvl="1" indent="0">
              <a:lnSpc>
                <a:spcPct val="110000"/>
              </a:lnSpc>
              <a:buNone/>
            </a:pPr>
            <a:r>
              <a:rPr lang="tr-TR" b="1" dirty="0" smtClean="0">
                <a:solidFill>
                  <a:schemeClr val="tx1"/>
                </a:solidFill>
              </a:rPr>
              <a:t>TMK m.541: </a:t>
            </a:r>
          </a:p>
          <a:p>
            <a:pPr marL="457200" lvl="1" indent="0">
              <a:lnSpc>
                <a:spcPct val="110000"/>
              </a:lnSpc>
              <a:buNone/>
            </a:pPr>
            <a:r>
              <a:rPr lang="tr-TR" dirty="0" smtClean="0">
                <a:solidFill>
                  <a:schemeClr val="tx1"/>
                </a:solidFill>
              </a:rPr>
              <a:t>«Mirasbırakan </a:t>
            </a:r>
            <a:r>
              <a:rPr lang="tr-TR" dirty="0">
                <a:solidFill>
                  <a:schemeClr val="tx1"/>
                </a:solidFill>
              </a:rPr>
              <a:t>için sonradan diğer şekillerde vasiyetname yapma olanağı doğarsa, bu tarihin üzerinden </a:t>
            </a:r>
            <a:r>
              <a:rPr lang="tr-TR" b="1" u="sng" dirty="0">
                <a:solidFill>
                  <a:schemeClr val="tx1"/>
                </a:solidFill>
              </a:rPr>
              <a:t>bir ay geçince sözlü vasiyet hükümden düşer</a:t>
            </a:r>
            <a:r>
              <a:rPr lang="tr-TR" dirty="0" smtClean="0">
                <a:solidFill>
                  <a:schemeClr val="tx1"/>
                </a:solidFill>
              </a:rPr>
              <a:t>.» </a:t>
            </a:r>
            <a:endParaRPr lang="tr-TR" dirty="0">
              <a:solidFill>
                <a:schemeClr val="tx1"/>
              </a:solidFill>
            </a:endParaRPr>
          </a:p>
          <a:p>
            <a:pPr marL="57150" indent="0">
              <a:lnSpc>
                <a:spcPct val="110000"/>
              </a:lnSpc>
              <a:buNone/>
            </a:pPr>
            <a:endParaRPr lang="tr-TR" sz="1800" b="1" i="1" dirty="0"/>
          </a:p>
          <a:p>
            <a:pPr marL="400050">
              <a:lnSpc>
                <a:spcPct val="110000"/>
              </a:lnSpc>
            </a:pPr>
            <a:endParaRPr lang="tr-TR" sz="2000" b="1" dirty="0"/>
          </a:p>
          <a:p>
            <a:pPr lvl="1" eaLnBrk="1" hangingPunct="1">
              <a:lnSpc>
                <a:spcPct val="110000"/>
              </a:lnSpc>
            </a:pPr>
            <a:endParaRPr lang="tr-TR" sz="1400" dirty="0"/>
          </a:p>
          <a:p>
            <a:pPr lvl="1" eaLnBrk="1" hangingPunct="1">
              <a:lnSpc>
                <a:spcPct val="110000"/>
              </a:lnSpc>
            </a:pPr>
            <a:endParaRPr lang="tr-TR" sz="1400" dirty="0"/>
          </a:p>
        </p:txBody>
      </p:sp>
    </p:spTree>
    <p:extLst>
      <p:ext uri="{BB962C8B-B14F-4D97-AF65-F5344CB8AC3E}">
        <p14:creationId xmlns:p14="http://schemas.microsoft.com/office/powerpoint/2010/main" val="3551176943"/>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6 Başlık"/>
          <p:cNvSpPr>
            <a:spLocks noGrp="1"/>
          </p:cNvSpPr>
          <p:nvPr>
            <p:ph type="title"/>
          </p:nvPr>
        </p:nvSpPr>
        <p:spPr>
          <a:xfrm>
            <a:off x="2794958" y="499532"/>
            <a:ext cx="8635041" cy="1320641"/>
          </a:xfrm>
        </p:spPr>
        <p:txBody>
          <a:bodyPr>
            <a:normAutofit/>
          </a:bodyPr>
          <a:lstStyle/>
          <a:p>
            <a:pPr algn="ctr"/>
            <a:r>
              <a:rPr lang="tr-TR" dirty="0"/>
              <a:t>ŞEKLİ ANLAMDA ÖLÜME BAĞLI TASARRUFLAR</a:t>
            </a:r>
          </a:p>
        </p:txBody>
      </p:sp>
      <p:sp>
        <p:nvSpPr>
          <p:cNvPr id="6147" name="7 İçerik Yer Tutucusu"/>
          <p:cNvSpPr>
            <a:spLocks noGrp="1"/>
          </p:cNvSpPr>
          <p:nvPr>
            <p:ph idx="1"/>
          </p:nvPr>
        </p:nvSpPr>
        <p:spPr>
          <a:xfrm>
            <a:off x="2009955" y="2063578"/>
            <a:ext cx="9721970" cy="4656399"/>
          </a:xfrm>
        </p:spPr>
        <p:txBody>
          <a:bodyPr>
            <a:normAutofit fontScale="70000" lnSpcReduction="20000"/>
          </a:bodyPr>
          <a:lstStyle/>
          <a:p>
            <a:pPr marL="457200" lvl="1" indent="0">
              <a:lnSpc>
                <a:spcPct val="110000"/>
              </a:lnSpc>
              <a:buNone/>
            </a:pPr>
            <a:endParaRPr lang="tr-TR" b="1" dirty="0" smtClean="0">
              <a:solidFill>
                <a:schemeClr val="tx1"/>
              </a:solidFill>
            </a:endParaRPr>
          </a:p>
          <a:p>
            <a:pPr marL="457200" lvl="1" indent="0">
              <a:lnSpc>
                <a:spcPct val="110000"/>
              </a:lnSpc>
              <a:buNone/>
            </a:pPr>
            <a:r>
              <a:rPr lang="tr-TR" b="1" dirty="0" smtClean="0">
                <a:solidFill>
                  <a:schemeClr val="tx1"/>
                </a:solidFill>
              </a:rPr>
              <a:t>Yarg. 3. HD., 25.11.2015, 324/18740:</a:t>
            </a:r>
          </a:p>
          <a:p>
            <a:pPr marL="0" indent="0">
              <a:buNone/>
            </a:pPr>
            <a:r>
              <a:rPr lang="tr-TR" dirty="0" smtClean="0">
                <a:solidFill>
                  <a:schemeClr val="tx1"/>
                </a:solidFill>
              </a:rPr>
              <a:t>«…</a:t>
            </a:r>
            <a:r>
              <a:rPr lang="tr-TR" dirty="0">
                <a:solidFill>
                  <a:srgbClr val="FF0000"/>
                </a:solidFill>
              </a:rPr>
              <a:t>Davacılar dava dilekçesinde, babaları D. N.'</a:t>
            </a:r>
            <a:r>
              <a:rPr lang="tr-TR" dirty="0" err="1">
                <a:solidFill>
                  <a:srgbClr val="FF0000"/>
                </a:solidFill>
              </a:rPr>
              <a:t>yi</a:t>
            </a:r>
            <a:r>
              <a:rPr lang="tr-TR" dirty="0">
                <a:solidFill>
                  <a:srgbClr val="FF0000"/>
                </a:solidFill>
              </a:rPr>
              <a:t> 21.10.2014 tarihinde kaybettiklerini, babalarının eşi A. Ş. ile husumetli boşanma davasının bulunduğunu, babalarının eşi A. Ş. N., onun oğlu, kızı, damadı ve diğer yakınlarına mirasından hiçbir şey bırakmak istemediğini kendilerinin ve eşleri Y. G. ve H. </a:t>
            </a:r>
            <a:r>
              <a:rPr lang="tr-TR" dirty="0" err="1">
                <a:solidFill>
                  <a:srgbClr val="FF0000"/>
                </a:solidFill>
              </a:rPr>
              <a:t>B.'in</a:t>
            </a:r>
            <a:r>
              <a:rPr lang="tr-TR" dirty="0">
                <a:solidFill>
                  <a:srgbClr val="FF0000"/>
                </a:solidFill>
              </a:rPr>
              <a:t> yanında defalarca dile getirdiğini, bu durumu sözlü olarak vasiyet ettiğini belirterek babalarının sözlü vasiyetini tutanak altına alınmasını talep etmişlerdir</a:t>
            </a:r>
            <a:r>
              <a:rPr lang="tr-TR" dirty="0"/>
              <a:t>.</a:t>
            </a:r>
          </a:p>
          <a:p>
            <a:pPr marL="0" indent="0">
              <a:buNone/>
            </a:pPr>
            <a:r>
              <a:rPr lang="tr-TR" dirty="0"/>
              <a:t>Mahkemece, sözlü vasiyetnamenin şartlarının gerçekleşmediğinden bahisle davanın reddine karar verilmiş, hüküm davacılar tarafından temyiz edilmiştir.</a:t>
            </a:r>
          </a:p>
          <a:p>
            <a:pPr marL="0" indent="0">
              <a:buNone/>
            </a:pPr>
            <a:r>
              <a:rPr lang="tr-TR" dirty="0"/>
              <a:t>Dava murisin sözlü vasiyetinin tutanak altına alınması talebine ilişkindir.</a:t>
            </a:r>
          </a:p>
          <a:p>
            <a:pPr marL="0" indent="0">
              <a:buNone/>
            </a:pPr>
            <a:r>
              <a:rPr lang="tr-TR" dirty="0"/>
              <a:t>4721 sayılı Türk Medeni Kanunu'nun </a:t>
            </a:r>
            <a:r>
              <a:rPr lang="tr-TR" dirty="0">
                <a:hlinkClick r:id="rId2" tooltip="İlgili maddeyi görmek için tıklayınız"/>
              </a:rPr>
              <a:t>539</a:t>
            </a:r>
            <a:r>
              <a:rPr lang="tr-TR" dirty="0"/>
              <a:t>. maddesine göre </a:t>
            </a:r>
            <a:r>
              <a:rPr lang="tr-TR" dirty="0" smtClean="0"/>
              <a:t>…</a:t>
            </a:r>
            <a:endParaRPr lang="tr-TR" dirty="0"/>
          </a:p>
          <a:p>
            <a:pPr marL="0" indent="0">
              <a:buNone/>
            </a:pPr>
            <a:r>
              <a:rPr lang="tr-TR" dirty="0"/>
              <a:t>Aynı Kanunun 540. maddesine göre </a:t>
            </a:r>
            <a:r>
              <a:rPr lang="tr-TR" dirty="0" smtClean="0"/>
              <a:t>…</a:t>
            </a:r>
            <a:endParaRPr lang="tr-TR" dirty="0"/>
          </a:p>
          <a:p>
            <a:pPr marL="0" indent="0">
              <a:buNone/>
            </a:pPr>
            <a:r>
              <a:rPr lang="tr-TR" dirty="0"/>
              <a:t>4721 sayılı </a:t>
            </a:r>
            <a:r>
              <a:rPr lang="tr-TR" dirty="0" err="1"/>
              <a:t>TMK'nın</a:t>
            </a:r>
            <a:r>
              <a:rPr lang="tr-TR" dirty="0"/>
              <a:t> </a:t>
            </a:r>
            <a:r>
              <a:rPr lang="tr-TR" dirty="0">
                <a:hlinkClick r:id="rId3" tooltip="İlgili maddeyi görmek için tıklayınız"/>
              </a:rPr>
              <a:t>540</a:t>
            </a:r>
            <a:r>
              <a:rPr lang="tr-TR" dirty="0"/>
              <a:t>. maddesinde de belirtildiği üzere tanıklar ya müteveffanın son arzularını belgeleyip bu belgeyi hakime sunarlar ya da kendi düzenledikleri belgeyi hakime sunmayıp, hakim önünde müteveffanın son arzularını beyan edip bunların tutanak altına alınmasını isteyebilirler. Bu durumda hakim önünde bu beyanların tek tek yazıldığı bir tutanak düzenlenir ve bu tutanak tanıklar tarafından imzalanır. Tanıklar ayrıca, her ne kadar TMK </a:t>
            </a:r>
            <a:r>
              <a:rPr lang="tr-TR" dirty="0">
                <a:hlinkClick r:id="rId3" tooltip="İlgili maddeyi görmek için tıklayınız"/>
              </a:rPr>
              <a:t>540</a:t>
            </a:r>
            <a:r>
              <a:rPr lang="tr-TR" dirty="0"/>
              <a:t>/</a:t>
            </a:r>
            <a:r>
              <a:rPr lang="tr-TR" dirty="0" err="1"/>
              <a:t>II'de</a:t>
            </a:r>
            <a:r>
              <a:rPr lang="tr-TR" dirty="0"/>
              <a:t> belirtilmemişse de, </a:t>
            </a:r>
            <a:r>
              <a:rPr lang="tr-TR" dirty="0" err="1"/>
              <a:t>vasiyetçinin</a:t>
            </a:r>
            <a:r>
              <a:rPr lang="tr-TR" dirty="0"/>
              <a:t>, başka türde vasiyetname yapmasını engelleyen bir olağanüstü halin varlığını ve </a:t>
            </a:r>
            <a:r>
              <a:rPr lang="tr-TR" dirty="0" err="1"/>
              <a:t>vasiyetçiyi</a:t>
            </a:r>
            <a:r>
              <a:rPr lang="tr-TR" dirty="0"/>
              <a:t> ölüme bağlı tasarruf yapmaya ehil gördüklerini beyan ederler. ( Dural M. - Öz T., Türk Özel Hukuku Cilt IV Miras Hukuku, İstanbul 2013, s.97 )</a:t>
            </a:r>
          </a:p>
          <a:p>
            <a:pPr marL="0" indent="0">
              <a:buNone/>
            </a:pPr>
            <a:r>
              <a:rPr lang="tr-TR" dirty="0">
                <a:solidFill>
                  <a:srgbClr val="FF0000"/>
                </a:solidFill>
              </a:rPr>
              <a:t>Kanunun lafzi yorumundan da anlaşılacağı üzere, kendisine sözlü vasiyetin tutanak altına alınması için başvurulan hakim, sözlü vasiyetin şartlarını ve geçerliliğini tartışmadan sadece vasiyetnameyi tutanağa geçirmekle yetinir. </a:t>
            </a:r>
            <a:r>
              <a:rPr lang="tr-TR" dirty="0"/>
              <a:t>Buna göre eldeki davada </a:t>
            </a:r>
            <a:r>
              <a:rPr lang="tr-TR" dirty="0">
                <a:solidFill>
                  <a:srgbClr val="FF0000"/>
                </a:solidFill>
              </a:rPr>
              <a:t>mahkeme hakiminin sadece vasiyetnameyi zapta geçirmekle yetinmesi gerekirken, işin esasına girerek sözlü vasiyetin, kanundaki şartları taşımadığından bahisle davanın reddine karar vermesi yerinde </a:t>
            </a:r>
            <a:r>
              <a:rPr lang="tr-TR" dirty="0" smtClean="0">
                <a:solidFill>
                  <a:srgbClr val="FF0000"/>
                </a:solidFill>
              </a:rPr>
              <a:t>değil</a:t>
            </a:r>
            <a:r>
              <a:rPr lang="tr-TR" dirty="0" smtClean="0"/>
              <a:t>dir…»</a:t>
            </a:r>
            <a:endParaRPr lang="tr-TR" dirty="0"/>
          </a:p>
          <a:p>
            <a:pPr marL="457200" lvl="1" indent="0">
              <a:lnSpc>
                <a:spcPct val="110000"/>
              </a:lnSpc>
              <a:buNone/>
            </a:pPr>
            <a:endParaRPr lang="tr-TR" dirty="0">
              <a:solidFill>
                <a:schemeClr val="tx1"/>
              </a:solidFill>
            </a:endParaRPr>
          </a:p>
          <a:p>
            <a:pPr marL="57150" indent="0">
              <a:lnSpc>
                <a:spcPct val="110000"/>
              </a:lnSpc>
              <a:buNone/>
            </a:pPr>
            <a:endParaRPr lang="tr-TR" sz="1800" b="1" i="1" dirty="0"/>
          </a:p>
          <a:p>
            <a:pPr marL="400050">
              <a:lnSpc>
                <a:spcPct val="110000"/>
              </a:lnSpc>
            </a:pPr>
            <a:endParaRPr lang="tr-TR" sz="2000" b="1" dirty="0"/>
          </a:p>
          <a:p>
            <a:pPr lvl="1" eaLnBrk="1" hangingPunct="1">
              <a:lnSpc>
                <a:spcPct val="110000"/>
              </a:lnSpc>
            </a:pPr>
            <a:endParaRPr lang="tr-TR" sz="1400" dirty="0"/>
          </a:p>
          <a:p>
            <a:pPr lvl="1" eaLnBrk="1" hangingPunct="1">
              <a:lnSpc>
                <a:spcPct val="110000"/>
              </a:lnSpc>
            </a:pPr>
            <a:endParaRPr lang="tr-TR" sz="1400" dirty="0"/>
          </a:p>
        </p:txBody>
      </p:sp>
    </p:spTree>
    <p:extLst>
      <p:ext uri="{BB962C8B-B14F-4D97-AF65-F5344CB8AC3E}">
        <p14:creationId xmlns:p14="http://schemas.microsoft.com/office/powerpoint/2010/main" val="1251588394"/>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6 Başlık"/>
          <p:cNvSpPr>
            <a:spLocks noGrp="1"/>
          </p:cNvSpPr>
          <p:nvPr>
            <p:ph type="title"/>
          </p:nvPr>
        </p:nvSpPr>
        <p:spPr>
          <a:xfrm>
            <a:off x="803189" y="499533"/>
            <a:ext cx="10626810" cy="1106845"/>
          </a:xfrm>
        </p:spPr>
        <p:txBody>
          <a:bodyPr>
            <a:normAutofit/>
          </a:bodyPr>
          <a:lstStyle/>
          <a:p>
            <a:pPr algn="ctr"/>
            <a:r>
              <a:rPr lang="tr-TR" sz="3000" b="1" dirty="0" smtClean="0"/>
              <a:t>VASİYETNAMENİN GERİ ALINMASI</a:t>
            </a:r>
            <a:endParaRPr lang="tr-TR" sz="3000" b="1" dirty="0"/>
          </a:p>
        </p:txBody>
      </p:sp>
      <p:sp>
        <p:nvSpPr>
          <p:cNvPr id="6147" name="7 İçerik Yer Tutucusu"/>
          <p:cNvSpPr>
            <a:spLocks noGrp="1"/>
          </p:cNvSpPr>
          <p:nvPr>
            <p:ph idx="1"/>
          </p:nvPr>
        </p:nvSpPr>
        <p:spPr>
          <a:xfrm>
            <a:off x="2277374" y="1198606"/>
            <a:ext cx="9153007" cy="5659394"/>
          </a:xfrm>
        </p:spPr>
        <p:txBody>
          <a:bodyPr>
            <a:normAutofit/>
          </a:bodyPr>
          <a:lstStyle/>
          <a:p>
            <a:pPr marL="0" indent="0">
              <a:lnSpc>
                <a:spcPct val="80000"/>
              </a:lnSpc>
              <a:buNone/>
            </a:pPr>
            <a:endParaRPr lang="tr-TR" sz="2000" dirty="0"/>
          </a:p>
          <a:p>
            <a:pPr marL="0" indent="0">
              <a:lnSpc>
                <a:spcPct val="80000"/>
              </a:lnSpc>
              <a:buNone/>
            </a:pPr>
            <a:endParaRPr lang="tr-TR" sz="1400" dirty="0"/>
          </a:p>
          <a:p>
            <a:pPr marL="0" indent="0">
              <a:lnSpc>
                <a:spcPct val="80000"/>
              </a:lnSpc>
              <a:buNone/>
            </a:pPr>
            <a:endParaRPr lang="tr-TR" sz="2000" dirty="0" smtClean="0"/>
          </a:p>
          <a:p>
            <a:pPr marL="0" indent="0">
              <a:lnSpc>
                <a:spcPct val="80000"/>
              </a:lnSpc>
              <a:buNone/>
            </a:pPr>
            <a:endParaRPr lang="tr-TR" sz="2000" dirty="0"/>
          </a:p>
          <a:p>
            <a:pPr marL="0" indent="0">
              <a:lnSpc>
                <a:spcPct val="80000"/>
              </a:lnSpc>
              <a:buNone/>
            </a:pPr>
            <a:r>
              <a:rPr lang="tr-TR" sz="2000" dirty="0" smtClean="0"/>
              <a:t>Tek </a:t>
            </a:r>
            <a:r>
              <a:rPr lang="tr-TR" sz="2000" dirty="0"/>
              <a:t>taraflı hukuki işlem olan </a:t>
            </a:r>
            <a:r>
              <a:rPr lang="tr-TR" sz="2000" dirty="0" smtClean="0"/>
              <a:t>vasiyetname mirasbırakan tarafından ölümüne değin her zaman geri alınabilir. </a:t>
            </a:r>
            <a:endParaRPr lang="tr-TR" sz="2000" dirty="0"/>
          </a:p>
          <a:p>
            <a:pPr marL="0" indent="0">
              <a:lnSpc>
                <a:spcPct val="80000"/>
              </a:lnSpc>
              <a:buNone/>
            </a:pPr>
            <a:r>
              <a:rPr lang="tr-TR" sz="2000" dirty="0"/>
              <a:t>Miras sözleşmesinde bu imkan </a:t>
            </a:r>
            <a:r>
              <a:rPr lang="tr-TR" sz="2000" dirty="0" smtClean="0"/>
              <a:t>yoktur</a:t>
            </a:r>
            <a:r>
              <a:rPr lang="tr-TR" sz="2000" dirty="0"/>
              <a:t>.</a:t>
            </a:r>
          </a:p>
          <a:p>
            <a:pPr marL="0" indent="0">
              <a:lnSpc>
                <a:spcPct val="80000"/>
              </a:lnSpc>
              <a:buNone/>
            </a:pPr>
            <a:endParaRPr lang="tr-TR" sz="2000" dirty="0"/>
          </a:p>
          <a:p>
            <a:pPr marL="0" indent="0">
              <a:lnSpc>
                <a:spcPct val="80000"/>
              </a:lnSpc>
              <a:buNone/>
            </a:pPr>
            <a:r>
              <a:rPr lang="tr-TR" sz="2000" dirty="0" smtClean="0"/>
              <a:t>Vasiyetnamenin geri alınması hakkından </a:t>
            </a:r>
            <a:r>
              <a:rPr lang="tr-TR" sz="2000" dirty="0"/>
              <a:t>feragat geçersizdir.</a:t>
            </a:r>
          </a:p>
          <a:p>
            <a:pPr marL="0" indent="0">
              <a:lnSpc>
                <a:spcPct val="80000"/>
              </a:lnSpc>
              <a:buNone/>
            </a:pPr>
            <a:endParaRPr lang="tr-TR" sz="2000" dirty="0"/>
          </a:p>
          <a:p>
            <a:pPr marL="0" indent="0">
              <a:lnSpc>
                <a:spcPct val="80000"/>
              </a:lnSpc>
              <a:buNone/>
            </a:pPr>
            <a:r>
              <a:rPr lang="tr-TR" sz="2000" dirty="0"/>
              <a:t>3 şekilde olabilir; (i) yeni vasiyetname ile, </a:t>
            </a:r>
          </a:p>
          <a:p>
            <a:pPr marL="0" indent="0">
              <a:lnSpc>
                <a:spcPct val="80000"/>
              </a:lnSpc>
              <a:buNone/>
            </a:pPr>
            <a:r>
              <a:rPr lang="tr-TR" sz="2000" dirty="0"/>
              <a:t>                           </a:t>
            </a:r>
            <a:r>
              <a:rPr lang="tr-TR" sz="2000" dirty="0" smtClean="0"/>
              <a:t>  (</a:t>
            </a:r>
            <a:r>
              <a:rPr lang="tr-TR" sz="2000" dirty="0"/>
              <a:t>ii) vasiyeti yok etme ile veya</a:t>
            </a:r>
          </a:p>
          <a:p>
            <a:pPr marL="0" indent="0">
              <a:lnSpc>
                <a:spcPct val="80000"/>
              </a:lnSpc>
              <a:buNone/>
            </a:pPr>
            <a:r>
              <a:rPr lang="tr-TR" sz="2000" dirty="0"/>
              <a:t>                           </a:t>
            </a:r>
            <a:r>
              <a:rPr lang="tr-TR" sz="2000" dirty="0" smtClean="0"/>
              <a:t>  (</a:t>
            </a:r>
            <a:r>
              <a:rPr lang="tr-TR" sz="2000" dirty="0"/>
              <a:t>iii) sonraki tasarruflar </a:t>
            </a:r>
            <a:r>
              <a:rPr lang="tr-TR" sz="2000" dirty="0" smtClean="0"/>
              <a:t>ile</a:t>
            </a:r>
            <a:endParaRPr lang="tr-TR" sz="1400" dirty="0"/>
          </a:p>
        </p:txBody>
      </p:sp>
    </p:spTree>
    <p:extLst>
      <p:ext uri="{BB962C8B-B14F-4D97-AF65-F5344CB8AC3E}">
        <p14:creationId xmlns:p14="http://schemas.microsoft.com/office/powerpoint/2010/main" val="16448411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2400" b="1" dirty="0" smtClean="0"/>
              <a:t>Kan hısımlarının yasal mirasçılığı</a:t>
            </a:r>
            <a:endParaRPr lang="tr-TR" sz="2400" b="1" dirty="0"/>
          </a:p>
        </p:txBody>
      </p:sp>
      <p:sp>
        <p:nvSpPr>
          <p:cNvPr id="3" name="İçerik Yer Tutucusu 2"/>
          <p:cNvSpPr>
            <a:spLocks noGrp="1"/>
          </p:cNvSpPr>
          <p:nvPr>
            <p:ph idx="1"/>
          </p:nvPr>
        </p:nvSpPr>
        <p:spPr/>
        <p:txBody>
          <a:bodyPr>
            <a:normAutofit lnSpcReduction="10000"/>
          </a:bodyPr>
          <a:lstStyle/>
          <a:p>
            <a:r>
              <a:rPr lang="tr-TR" u="sng" dirty="0" smtClean="0"/>
              <a:t>Birinci Zümre Mirasçıları: TMK m.495</a:t>
            </a:r>
          </a:p>
          <a:p>
            <a:pPr marL="0" indent="0" algn="just">
              <a:buNone/>
            </a:pPr>
            <a:r>
              <a:rPr lang="tr-TR" dirty="0" smtClean="0"/>
              <a:t>Mirasbırakanın altsoyu: Mirasbırakanın kendi çocukları ile çocuklarının çocukları (torunlar) ve onların altsoyu (aşağıya doğru bir sınırlama olmaksızın)</a:t>
            </a:r>
          </a:p>
          <a:p>
            <a:r>
              <a:rPr lang="tr-TR" u="sng" dirty="0" smtClean="0"/>
              <a:t>İkinci Zümre Mirasçıları: TMK m.496</a:t>
            </a:r>
          </a:p>
          <a:p>
            <a:pPr marL="0" indent="0" algn="just">
              <a:buNone/>
            </a:pPr>
            <a:r>
              <a:rPr lang="tr-TR" dirty="0" smtClean="0"/>
              <a:t>Mirasbırakanın anası, babası ve onların (ortak olan veya ortak olmayan altsoyu): Mirasbırakanın anası, babası, kardeşleri, kardeş çocukları ve onların altsoyu (aşağıya doğru bir sınırlama olmaksızın)</a:t>
            </a:r>
          </a:p>
          <a:p>
            <a:r>
              <a:rPr lang="tr-TR" u="sng" dirty="0" smtClean="0"/>
              <a:t>Üçüncü Zümre Mirasçıları: TMK m.497</a:t>
            </a:r>
          </a:p>
          <a:p>
            <a:pPr marL="0" indent="0">
              <a:buNone/>
            </a:pPr>
            <a:r>
              <a:rPr lang="tr-TR" dirty="0" smtClean="0"/>
              <a:t>Mirasbırakanın </a:t>
            </a:r>
            <a:r>
              <a:rPr lang="tr-TR" dirty="0" err="1" smtClean="0"/>
              <a:t>büyükanaları</a:t>
            </a:r>
            <a:r>
              <a:rPr lang="tr-TR" dirty="0" smtClean="0"/>
              <a:t> ve büyükbabaları ile onların altsoyu: Ana ve baba tarafından </a:t>
            </a:r>
            <a:r>
              <a:rPr lang="tr-TR" dirty="0" err="1" smtClean="0"/>
              <a:t>büyükanalar</a:t>
            </a:r>
            <a:r>
              <a:rPr lang="tr-TR" dirty="0" smtClean="0"/>
              <a:t> ve büyükbabalar, hala, amca, dayı, teyze ve onların çocukları ve onların altsoyu </a:t>
            </a:r>
            <a:r>
              <a:rPr lang="tr-TR" dirty="0"/>
              <a:t>(aşağıya doğru bir sınırlama olmaksızın</a:t>
            </a:r>
            <a:r>
              <a:rPr lang="tr-TR" dirty="0" smtClean="0"/>
              <a:t>) (ama krş. eş ile birlikte üçüncü zümrenin mirasçılığında TMK 499 b.3)</a:t>
            </a:r>
          </a:p>
          <a:p>
            <a:endParaRPr lang="tr-TR" dirty="0"/>
          </a:p>
        </p:txBody>
      </p:sp>
    </p:spTree>
    <p:extLst>
      <p:ext uri="{BB962C8B-B14F-4D97-AF65-F5344CB8AC3E}">
        <p14:creationId xmlns:p14="http://schemas.microsoft.com/office/powerpoint/2010/main" val="738324762"/>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1">
            <a:extLst>
              <a:ext uri="{FF2B5EF4-FFF2-40B4-BE49-F238E27FC236}">
                <a16:creationId xmlns:a16="http://schemas.microsoft.com/office/drawing/2014/main" id="{A3B58579-1228-4F90-A9C5-7D5CB16F2694}"/>
              </a:ext>
            </a:extLst>
          </p:cNvPr>
          <p:cNvSpPr>
            <a:spLocks noGrp="1"/>
          </p:cNvSpPr>
          <p:nvPr>
            <p:ph type="title"/>
          </p:nvPr>
        </p:nvSpPr>
        <p:spPr>
          <a:xfrm>
            <a:off x="846438" y="499533"/>
            <a:ext cx="10583561" cy="1137737"/>
          </a:xfrm>
        </p:spPr>
        <p:txBody>
          <a:bodyPr/>
          <a:lstStyle/>
          <a:p>
            <a:pPr algn="ctr"/>
            <a:r>
              <a:rPr lang="tr-TR" sz="3000" b="1" dirty="0">
                <a:solidFill>
                  <a:schemeClr val="tx1"/>
                </a:solidFill>
              </a:rPr>
              <a:t>VASİYETNAMENİN GERİ ALINMASI</a:t>
            </a:r>
          </a:p>
        </p:txBody>
      </p:sp>
      <p:sp>
        <p:nvSpPr>
          <p:cNvPr id="3" name="İçerik Yer Tutucusu 2">
            <a:extLst>
              <a:ext uri="{FF2B5EF4-FFF2-40B4-BE49-F238E27FC236}">
                <a16:creationId xmlns:a16="http://schemas.microsoft.com/office/drawing/2014/main" id="{6F242E87-8DEB-49E2-93B6-16BE7FD45BA4}"/>
              </a:ext>
            </a:extLst>
          </p:cNvPr>
          <p:cNvSpPr>
            <a:spLocks noGrp="1"/>
          </p:cNvSpPr>
          <p:nvPr>
            <p:ph idx="1"/>
          </p:nvPr>
        </p:nvSpPr>
        <p:spPr>
          <a:xfrm>
            <a:off x="2053087" y="1229497"/>
            <a:ext cx="9377294" cy="5464601"/>
          </a:xfrm>
        </p:spPr>
        <p:txBody>
          <a:bodyPr>
            <a:normAutofit/>
          </a:bodyPr>
          <a:lstStyle/>
          <a:p>
            <a:pPr marL="0" indent="0" eaLnBrk="1" hangingPunct="1">
              <a:lnSpc>
                <a:spcPct val="80000"/>
              </a:lnSpc>
              <a:buNone/>
            </a:pPr>
            <a:endParaRPr lang="tr-TR" b="1" dirty="0" smtClean="0"/>
          </a:p>
          <a:p>
            <a:pPr eaLnBrk="1" hangingPunct="1">
              <a:lnSpc>
                <a:spcPct val="80000"/>
              </a:lnSpc>
              <a:buFont typeface="Wingdings" panose="05000000000000000000" pitchFamily="2" charset="2"/>
              <a:buChar char="Ø"/>
            </a:pPr>
            <a:endParaRPr lang="tr-TR" b="1" dirty="0" smtClean="0"/>
          </a:p>
          <a:p>
            <a:pPr eaLnBrk="1" hangingPunct="1">
              <a:lnSpc>
                <a:spcPct val="80000"/>
              </a:lnSpc>
              <a:buFont typeface="Wingdings" panose="05000000000000000000" pitchFamily="2" charset="2"/>
              <a:buChar char="Ø"/>
            </a:pPr>
            <a:endParaRPr lang="tr-TR" b="1" dirty="0"/>
          </a:p>
          <a:p>
            <a:pPr eaLnBrk="1" hangingPunct="1">
              <a:lnSpc>
                <a:spcPct val="80000"/>
              </a:lnSpc>
              <a:buFont typeface="Wingdings" panose="05000000000000000000" pitchFamily="2" charset="2"/>
              <a:buChar char="Ø"/>
            </a:pPr>
            <a:r>
              <a:rPr lang="tr-TR" b="1" dirty="0" smtClean="0"/>
              <a:t> Yeni </a:t>
            </a:r>
            <a:r>
              <a:rPr lang="tr-TR" b="1" dirty="0"/>
              <a:t>Vasiyetname ile </a:t>
            </a:r>
            <a:r>
              <a:rPr lang="tr-TR" b="1" dirty="0" smtClean="0"/>
              <a:t>(TMK m.542)</a:t>
            </a:r>
            <a:endParaRPr lang="tr-TR" b="1" dirty="0"/>
          </a:p>
          <a:p>
            <a:pPr marL="0" indent="0">
              <a:lnSpc>
                <a:spcPct val="80000"/>
              </a:lnSpc>
              <a:buNone/>
            </a:pPr>
            <a:endParaRPr lang="tr-TR" sz="2400" i="1" dirty="0"/>
          </a:p>
          <a:p>
            <a:pPr eaLnBrk="1" hangingPunct="1">
              <a:lnSpc>
                <a:spcPct val="100000"/>
              </a:lnSpc>
              <a:buFont typeface="Arial" panose="020B0604020202020204" pitchFamily="34" charset="0"/>
              <a:buChar char="•"/>
            </a:pPr>
            <a:r>
              <a:rPr lang="tr-TR" sz="2400" dirty="0"/>
              <a:t>Önceki vasiyetnamenin şeklinden bağımsız olarak </a:t>
            </a:r>
            <a:r>
              <a:rPr lang="tr-TR" sz="2400" dirty="0" smtClean="0"/>
              <a:t>geri alma </a:t>
            </a:r>
            <a:r>
              <a:rPr lang="tr-TR" sz="2400" dirty="0"/>
              <a:t>herhangi bir vasiyetname türü ile yapılabilir.</a:t>
            </a:r>
          </a:p>
          <a:p>
            <a:pPr marL="0" indent="0" eaLnBrk="1" hangingPunct="1">
              <a:lnSpc>
                <a:spcPct val="100000"/>
              </a:lnSpc>
              <a:buNone/>
            </a:pPr>
            <a:endParaRPr lang="tr-TR" sz="2400" dirty="0"/>
          </a:p>
          <a:p>
            <a:pPr eaLnBrk="1" hangingPunct="1">
              <a:lnSpc>
                <a:spcPct val="100000"/>
              </a:lnSpc>
              <a:buFont typeface="Arial" panose="020B0604020202020204" pitchFamily="34" charset="0"/>
              <a:buChar char="•"/>
            </a:pPr>
            <a:r>
              <a:rPr lang="tr-TR" sz="2400" dirty="0"/>
              <a:t>Sayı sınırlaması yoktur. Birden çok vasiyetname varsa son tarihli olan geçerlidir. Ancak bunun için sonraki öncekini tamamen ortadan kaldırıyor olmalıdır.</a:t>
            </a:r>
          </a:p>
          <a:p>
            <a:endParaRPr lang="tr-TR" dirty="0"/>
          </a:p>
        </p:txBody>
      </p:sp>
    </p:spTree>
    <p:extLst>
      <p:ext uri="{BB962C8B-B14F-4D97-AF65-F5344CB8AC3E}">
        <p14:creationId xmlns:p14="http://schemas.microsoft.com/office/powerpoint/2010/main" val="3273457814"/>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6 Başlık"/>
          <p:cNvSpPr>
            <a:spLocks noGrp="1"/>
          </p:cNvSpPr>
          <p:nvPr>
            <p:ph type="title"/>
          </p:nvPr>
        </p:nvSpPr>
        <p:spPr/>
        <p:txBody>
          <a:bodyPr>
            <a:normAutofit/>
          </a:bodyPr>
          <a:lstStyle/>
          <a:p>
            <a:pPr algn="ctr"/>
            <a:r>
              <a:rPr lang="tr-TR" sz="3000" b="1" dirty="0"/>
              <a:t>VASİYETNAMENİN GERİ ALINMASI</a:t>
            </a:r>
            <a:endParaRPr lang="tr-TR" dirty="0"/>
          </a:p>
        </p:txBody>
      </p:sp>
      <p:sp>
        <p:nvSpPr>
          <p:cNvPr id="6147" name="7 İçerik Yer Tutucusu"/>
          <p:cNvSpPr>
            <a:spLocks noGrp="1"/>
          </p:cNvSpPr>
          <p:nvPr>
            <p:ph idx="1"/>
          </p:nvPr>
        </p:nvSpPr>
        <p:spPr>
          <a:xfrm>
            <a:off x="1966823" y="2011680"/>
            <a:ext cx="9463559" cy="4665165"/>
          </a:xfrm>
        </p:spPr>
        <p:txBody>
          <a:bodyPr/>
          <a:lstStyle/>
          <a:p>
            <a:pPr marL="0" indent="0">
              <a:lnSpc>
                <a:spcPct val="80000"/>
              </a:lnSpc>
              <a:buNone/>
            </a:pPr>
            <a:endParaRPr lang="tr-TR" sz="2000" dirty="0"/>
          </a:p>
          <a:p>
            <a:pPr eaLnBrk="1" hangingPunct="1">
              <a:lnSpc>
                <a:spcPct val="80000"/>
              </a:lnSpc>
              <a:buFont typeface="Wingdings" panose="05000000000000000000" pitchFamily="2" charset="2"/>
              <a:buChar char="Ø"/>
            </a:pPr>
            <a:r>
              <a:rPr lang="tr-TR" sz="2000" b="1" dirty="0" smtClean="0"/>
              <a:t>Vasiyetnameyi </a:t>
            </a:r>
            <a:r>
              <a:rPr lang="tr-TR" sz="2000" b="1" dirty="0"/>
              <a:t>Yok Etme ile </a:t>
            </a:r>
            <a:r>
              <a:rPr lang="tr-TR" sz="2000" b="1" dirty="0" smtClean="0"/>
              <a:t>(TMK m.543)</a:t>
            </a:r>
            <a:endParaRPr lang="tr-TR" sz="2000" b="1" dirty="0"/>
          </a:p>
          <a:p>
            <a:pPr marL="0" indent="0">
              <a:lnSpc>
                <a:spcPct val="80000"/>
              </a:lnSpc>
              <a:buNone/>
            </a:pPr>
            <a:endParaRPr lang="tr-TR" sz="2000" b="1" dirty="0"/>
          </a:p>
          <a:p>
            <a:pPr marL="0" indent="0">
              <a:lnSpc>
                <a:spcPct val="80000"/>
              </a:lnSpc>
              <a:buNone/>
            </a:pPr>
            <a:r>
              <a:rPr lang="tr-TR" sz="2000" dirty="0"/>
              <a:t>Bu yol genelde el yazılı vasiyetnamede söz konusu olur</a:t>
            </a:r>
            <a:r>
              <a:rPr lang="tr-TR" sz="2000" dirty="0" smtClean="0"/>
              <a:t>.</a:t>
            </a:r>
          </a:p>
          <a:p>
            <a:pPr marL="0" indent="0">
              <a:lnSpc>
                <a:spcPct val="80000"/>
              </a:lnSpc>
              <a:buNone/>
            </a:pPr>
            <a:endParaRPr lang="tr-TR" sz="2000" dirty="0"/>
          </a:p>
          <a:p>
            <a:pPr marL="0" indent="0">
              <a:lnSpc>
                <a:spcPct val="80000"/>
              </a:lnSpc>
              <a:buNone/>
            </a:pPr>
            <a:r>
              <a:rPr lang="tr-TR" sz="2000" dirty="0" smtClean="0"/>
              <a:t>Resmi vasiyetnamede yok etme suretiyle geri alma olur mu?</a:t>
            </a:r>
            <a:endParaRPr lang="tr-TR" sz="2000" dirty="0"/>
          </a:p>
          <a:p>
            <a:pPr marL="0" indent="0">
              <a:lnSpc>
                <a:spcPct val="80000"/>
              </a:lnSpc>
              <a:buNone/>
            </a:pPr>
            <a:endParaRPr lang="tr-TR" sz="2000" dirty="0"/>
          </a:p>
          <a:p>
            <a:pPr marL="0" indent="0" algn="just" eaLnBrk="1" hangingPunct="1">
              <a:lnSpc>
                <a:spcPct val="80000"/>
              </a:lnSpc>
              <a:buNone/>
            </a:pPr>
            <a:r>
              <a:rPr lang="tr-TR" sz="2000" dirty="0"/>
              <a:t>Kişinin kusuruyla vasiyetnamenin yok edilmesi </a:t>
            </a:r>
            <a:r>
              <a:rPr lang="tr-TR" sz="2000" dirty="0" smtClean="0"/>
              <a:t>(vasiyetnamenin yok olması) durumunda</a:t>
            </a:r>
            <a:r>
              <a:rPr lang="tr-TR" sz="2000" dirty="0"/>
              <a:t>, zarar görenlerin tazminat isteme hakkı vardır. Ayrıca bu kişi mirasçılardan birisiyse TMK </a:t>
            </a:r>
            <a:r>
              <a:rPr lang="tr-TR" sz="2000" dirty="0" smtClean="0"/>
              <a:t>m.578’e </a:t>
            </a:r>
            <a:r>
              <a:rPr lang="tr-TR" sz="2000" dirty="0"/>
              <a:t>göre mirastan yoksunluk sebebi sayılabilir.</a:t>
            </a:r>
          </a:p>
        </p:txBody>
      </p:sp>
    </p:spTree>
    <p:extLst>
      <p:ext uri="{BB962C8B-B14F-4D97-AF65-F5344CB8AC3E}">
        <p14:creationId xmlns:p14="http://schemas.microsoft.com/office/powerpoint/2010/main" val="697022718"/>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6 Başlık"/>
          <p:cNvSpPr>
            <a:spLocks noGrp="1"/>
          </p:cNvSpPr>
          <p:nvPr>
            <p:ph type="title"/>
          </p:nvPr>
        </p:nvSpPr>
        <p:spPr>
          <a:xfrm>
            <a:off x="676656" y="499533"/>
            <a:ext cx="10753343" cy="1199565"/>
          </a:xfrm>
        </p:spPr>
        <p:txBody>
          <a:bodyPr>
            <a:normAutofit/>
          </a:bodyPr>
          <a:lstStyle/>
          <a:p>
            <a:pPr algn="ctr"/>
            <a:r>
              <a:rPr lang="tr-TR" sz="3000" b="1" dirty="0"/>
              <a:t>VASİYETNAMENİN GERİ ALINMASI</a:t>
            </a:r>
            <a:endParaRPr lang="tr-TR" dirty="0"/>
          </a:p>
        </p:txBody>
      </p:sp>
      <p:sp>
        <p:nvSpPr>
          <p:cNvPr id="6147" name="7 İçerik Yer Tutucusu"/>
          <p:cNvSpPr>
            <a:spLocks noGrp="1"/>
          </p:cNvSpPr>
          <p:nvPr>
            <p:ph idx="1"/>
          </p:nvPr>
        </p:nvSpPr>
        <p:spPr>
          <a:xfrm>
            <a:off x="2415396" y="2603500"/>
            <a:ext cx="9301683" cy="4142357"/>
          </a:xfrm>
        </p:spPr>
        <p:txBody>
          <a:bodyPr>
            <a:normAutofit/>
          </a:bodyPr>
          <a:lstStyle/>
          <a:p>
            <a:pPr marL="0" indent="0">
              <a:lnSpc>
                <a:spcPct val="80000"/>
              </a:lnSpc>
              <a:buNone/>
            </a:pPr>
            <a:endParaRPr lang="tr-TR" sz="2000" dirty="0"/>
          </a:p>
          <a:p>
            <a:pPr eaLnBrk="1" hangingPunct="1">
              <a:lnSpc>
                <a:spcPct val="80000"/>
              </a:lnSpc>
              <a:buFont typeface="Wingdings" panose="05000000000000000000" pitchFamily="2" charset="2"/>
              <a:buChar char="Ø"/>
            </a:pPr>
            <a:r>
              <a:rPr lang="tr-TR" sz="2000" b="1" dirty="0"/>
              <a:t>Sonraki Tasarruflar </a:t>
            </a:r>
            <a:r>
              <a:rPr lang="tr-TR" sz="2000" b="1" dirty="0" smtClean="0"/>
              <a:t>İle (TMK m.544) </a:t>
            </a:r>
            <a:endParaRPr lang="tr-TR" sz="2000" dirty="0"/>
          </a:p>
          <a:p>
            <a:pPr marL="0" indent="0">
              <a:lnSpc>
                <a:spcPct val="80000"/>
              </a:lnSpc>
              <a:buNone/>
            </a:pPr>
            <a:endParaRPr lang="tr-TR" sz="2000" i="1" dirty="0"/>
          </a:p>
          <a:p>
            <a:pPr marL="0" indent="0">
              <a:lnSpc>
                <a:spcPct val="80000"/>
              </a:lnSpc>
              <a:buNone/>
            </a:pPr>
            <a:r>
              <a:rPr lang="tr-TR" sz="2000" dirty="0" err="1"/>
              <a:t>Vasiyetçi</a:t>
            </a:r>
            <a:r>
              <a:rPr lang="tr-TR" sz="2000" dirty="0"/>
              <a:t> burada sonraki tarihli bir vasiyetname ile </a:t>
            </a:r>
            <a:r>
              <a:rPr lang="tr-TR" sz="2000" dirty="0" smtClean="0"/>
              <a:t>öncekini geri almaz ya </a:t>
            </a:r>
            <a:r>
              <a:rPr lang="tr-TR" sz="2000" dirty="0"/>
              <a:t>da onu yok etmez. Burada söz konusu olan, yeni bir tasarrufla eski vasiyetname içeriğinin değiştirilmesidir. Diğer bir deyişle, vasiyetnamelerin birbirini tamamlamamaları, </a:t>
            </a:r>
            <a:r>
              <a:rPr lang="tr-TR" sz="2000" dirty="0" smtClean="0"/>
              <a:t>aksine</a:t>
            </a:r>
            <a:r>
              <a:rPr lang="tr-TR" sz="2000" dirty="0" smtClean="0"/>
              <a:t> </a:t>
            </a:r>
            <a:r>
              <a:rPr lang="tr-TR" sz="2000" dirty="0"/>
              <a:t>çelişmeleri gereklidir.</a:t>
            </a:r>
          </a:p>
          <a:p>
            <a:pPr marL="0" indent="0">
              <a:lnSpc>
                <a:spcPct val="80000"/>
              </a:lnSpc>
              <a:buNone/>
            </a:pPr>
            <a:endParaRPr lang="tr-TR" sz="2000" dirty="0"/>
          </a:p>
          <a:p>
            <a:pPr marL="0" indent="0">
              <a:lnSpc>
                <a:spcPct val="80000"/>
              </a:lnSpc>
              <a:buNone/>
            </a:pPr>
            <a:r>
              <a:rPr lang="tr-TR" sz="2000" dirty="0"/>
              <a:t>2 şekilde gündeme gelebilir; </a:t>
            </a:r>
            <a:r>
              <a:rPr lang="tr-TR" sz="2000" b="1" dirty="0"/>
              <a:t>(i) sonraki ölüme bağlı tasarruf ile </a:t>
            </a:r>
            <a:r>
              <a:rPr lang="tr-TR" sz="2000" dirty="0"/>
              <a:t>(bu </a:t>
            </a:r>
            <a:r>
              <a:rPr lang="tr-TR" sz="2000" dirty="0" smtClean="0"/>
              <a:t>durum hem </a:t>
            </a:r>
            <a:r>
              <a:rPr lang="tr-TR" sz="2000" dirty="0"/>
              <a:t>vasiyetname hem de miras sözleşmesini içerir) </a:t>
            </a:r>
            <a:r>
              <a:rPr lang="tr-TR" sz="2000" b="1" dirty="0"/>
              <a:t>(ii) sonraki sağlararası tasarruf ile</a:t>
            </a:r>
          </a:p>
        </p:txBody>
      </p:sp>
    </p:spTree>
    <p:extLst>
      <p:ext uri="{BB962C8B-B14F-4D97-AF65-F5344CB8AC3E}">
        <p14:creationId xmlns:p14="http://schemas.microsoft.com/office/powerpoint/2010/main" val="3119680102"/>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3000" b="1" dirty="0"/>
              <a:t>VASİYETNAMENİN GERİ ALINMASI</a:t>
            </a:r>
            <a:endParaRPr lang="en-GB" dirty="0"/>
          </a:p>
        </p:txBody>
      </p:sp>
      <p:sp>
        <p:nvSpPr>
          <p:cNvPr id="3" name="İçerik Yer Tutucusu 2"/>
          <p:cNvSpPr>
            <a:spLocks noGrp="1"/>
          </p:cNvSpPr>
          <p:nvPr>
            <p:ph idx="1"/>
          </p:nvPr>
        </p:nvSpPr>
        <p:spPr/>
        <p:txBody>
          <a:bodyPr>
            <a:normAutofit/>
          </a:bodyPr>
          <a:lstStyle/>
          <a:p>
            <a:pPr marL="0" indent="0">
              <a:buNone/>
            </a:pPr>
            <a:endParaRPr lang="tr-TR" dirty="0" smtClean="0"/>
          </a:p>
          <a:p>
            <a:pPr marL="0" indent="0">
              <a:buNone/>
            </a:pPr>
            <a:r>
              <a:rPr lang="tr-TR" b="1" dirty="0" smtClean="0"/>
              <a:t>TMK 544 I: </a:t>
            </a:r>
          </a:p>
          <a:p>
            <a:pPr marL="0" indent="0" algn="just">
              <a:buNone/>
            </a:pPr>
            <a:r>
              <a:rPr lang="tr-TR" dirty="0" smtClean="0"/>
              <a:t>«Mirasbırakan, önceki vasiyetnamesini ortadan kaldırmaksızın yeni bir vasiyetname yaparsa, kuşkuya yer bırakmayacak surette önceki vasiyetnameyi tamamlamadıkça, sonraki vasiyetname onun yerini alır.»</a:t>
            </a:r>
            <a:endParaRPr lang="tr-TR" dirty="0"/>
          </a:p>
          <a:p>
            <a:pPr marL="0" indent="0">
              <a:buNone/>
            </a:pPr>
            <a:endParaRPr lang="tr-TR" dirty="0" smtClean="0"/>
          </a:p>
          <a:p>
            <a:pPr marL="0" indent="0">
              <a:buNone/>
            </a:pPr>
            <a:r>
              <a:rPr lang="tr-TR" b="1" dirty="0" smtClean="0"/>
              <a:t>TMK 544 II: </a:t>
            </a:r>
          </a:p>
          <a:p>
            <a:pPr marL="0" indent="0" algn="just">
              <a:buNone/>
            </a:pPr>
            <a:r>
              <a:rPr lang="tr-TR" dirty="0" smtClean="0"/>
              <a:t>«Belirli mal bırakma vasiyeti de, vasiyetnamede aksi belirtilmedikçe, mirasbırakanın sonradan o mal üzerinde bu vasiyetle bağdaşmayan başka bir tasarrufta bulunmasıyla ortadan kalkar.»</a:t>
            </a:r>
            <a:endParaRPr lang="tr-TR" dirty="0"/>
          </a:p>
        </p:txBody>
      </p:sp>
    </p:spTree>
    <p:extLst>
      <p:ext uri="{BB962C8B-B14F-4D97-AF65-F5344CB8AC3E}">
        <p14:creationId xmlns:p14="http://schemas.microsoft.com/office/powerpoint/2010/main" val="3411103444"/>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87396" y="973668"/>
            <a:ext cx="8828972" cy="1052840"/>
          </a:xfrm>
        </p:spPr>
        <p:txBody>
          <a:bodyPr/>
          <a:lstStyle/>
          <a:p>
            <a:pPr algn="ctr"/>
            <a:r>
              <a:rPr lang="tr-TR" sz="3000" b="1" dirty="0"/>
              <a:t>VASİYETNAMENİN GERİ ALINMASI</a:t>
            </a:r>
            <a:endParaRPr lang="en-GB" sz="3000" dirty="0"/>
          </a:p>
        </p:txBody>
      </p:sp>
      <p:sp>
        <p:nvSpPr>
          <p:cNvPr id="3" name="İçerik Yer Tutucusu 2"/>
          <p:cNvSpPr>
            <a:spLocks noGrp="1"/>
          </p:cNvSpPr>
          <p:nvPr>
            <p:ph idx="1"/>
          </p:nvPr>
        </p:nvSpPr>
        <p:spPr/>
        <p:txBody>
          <a:bodyPr/>
          <a:lstStyle/>
          <a:p>
            <a:pPr marL="0" indent="0">
              <a:buNone/>
            </a:pPr>
            <a:r>
              <a:rPr lang="tr-TR" dirty="0" smtClean="0">
                <a:solidFill>
                  <a:srgbClr val="FF0000"/>
                </a:solidFill>
              </a:rPr>
              <a:t>Sonraki sağlararası tasarrufla vasiyetnamenin geri alınması:</a:t>
            </a:r>
          </a:p>
          <a:p>
            <a:pPr marL="0" indent="0">
              <a:buNone/>
            </a:pPr>
            <a:endParaRPr lang="tr-TR" dirty="0" smtClean="0"/>
          </a:p>
          <a:p>
            <a:pPr marL="0" indent="0">
              <a:buNone/>
            </a:pPr>
            <a:r>
              <a:rPr lang="tr-TR" dirty="0" smtClean="0"/>
              <a:t>TMK 544 II hükmü;</a:t>
            </a:r>
          </a:p>
          <a:p>
            <a:pPr>
              <a:buFontTx/>
              <a:buChar char="-"/>
            </a:pPr>
            <a:r>
              <a:rPr lang="tr-TR" dirty="0" smtClean="0"/>
              <a:t>Belirli mal vasiyetleri açısından uygulanır.</a:t>
            </a:r>
          </a:p>
          <a:p>
            <a:pPr>
              <a:buFontTx/>
              <a:buChar char="-"/>
            </a:pPr>
            <a:r>
              <a:rPr lang="tr-TR" dirty="0"/>
              <a:t> </a:t>
            </a:r>
            <a:r>
              <a:rPr lang="tr-TR" dirty="0" smtClean="0"/>
              <a:t>Mirasçı atama tasarrufları açısından uygulanmaz.</a:t>
            </a:r>
          </a:p>
          <a:p>
            <a:pPr>
              <a:buFontTx/>
              <a:buChar char="-"/>
            </a:pPr>
            <a:r>
              <a:rPr lang="tr-TR" dirty="0" smtClean="0"/>
              <a:t>Hükümdeki geri alma karinesinin aksinin ispat edilmesi mümkündür.</a:t>
            </a:r>
            <a:endParaRPr lang="en-GB" dirty="0"/>
          </a:p>
        </p:txBody>
      </p:sp>
    </p:spTree>
    <p:extLst>
      <p:ext uri="{BB962C8B-B14F-4D97-AF65-F5344CB8AC3E}">
        <p14:creationId xmlns:p14="http://schemas.microsoft.com/office/powerpoint/2010/main" val="1909757045"/>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6 Başlık"/>
          <p:cNvSpPr>
            <a:spLocks noGrp="1"/>
          </p:cNvSpPr>
          <p:nvPr>
            <p:ph type="title"/>
          </p:nvPr>
        </p:nvSpPr>
        <p:spPr/>
        <p:txBody>
          <a:bodyPr>
            <a:normAutofit/>
          </a:bodyPr>
          <a:lstStyle/>
          <a:p>
            <a:pPr algn="ctr"/>
            <a:r>
              <a:rPr lang="tr-TR" sz="3000" b="1" dirty="0"/>
              <a:t>MİRAS SÖZLEŞMESİ</a:t>
            </a:r>
          </a:p>
        </p:txBody>
      </p:sp>
      <p:sp>
        <p:nvSpPr>
          <p:cNvPr id="6147" name="7 İçerik Yer Tutucusu"/>
          <p:cNvSpPr>
            <a:spLocks noGrp="1"/>
          </p:cNvSpPr>
          <p:nvPr>
            <p:ph idx="1"/>
          </p:nvPr>
        </p:nvSpPr>
        <p:spPr>
          <a:xfrm>
            <a:off x="2337758" y="2011680"/>
            <a:ext cx="9092623" cy="4846320"/>
          </a:xfrm>
        </p:spPr>
        <p:txBody>
          <a:bodyPr>
            <a:normAutofit/>
          </a:bodyPr>
          <a:lstStyle/>
          <a:p>
            <a:pPr marL="0" indent="0">
              <a:lnSpc>
                <a:spcPct val="80000"/>
              </a:lnSpc>
              <a:buNone/>
            </a:pPr>
            <a:endParaRPr lang="tr-TR" sz="2000" b="1" dirty="0" smtClean="0">
              <a:solidFill>
                <a:schemeClr val="bg1"/>
              </a:solidFill>
            </a:endParaRPr>
          </a:p>
          <a:p>
            <a:pPr marL="0" indent="0">
              <a:lnSpc>
                <a:spcPct val="80000"/>
              </a:lnSpc>
              <a:buNone/>
            </a:pPr>
            <a:r>
              <a:rPr lang="tr-TR" sz="2000" b="1" dirty="0" smtClean="0">
                <a:solidFill>
                  <a:schemeClr val="tx1"/>
                </a:solidFill>
              </a:rPr>
              <a:t>MİRAS </a:t>
            </a:r>
            <a:r>
              <a:rPr lang="tr-TR" sz="2000" b="1" dirty="0">
                <a:solidFill>
                  <a:schemeClr val="tx1"/>
                </a:solidFill>
              </a:rPr>
              <a:t>SÖZLEŞMESİ (TMK 545 vd.)</a:t>
            </a:r>
          </a:p>
          <a:p>
            <a:pPr marL="0" indent="0" eaLnBrk="1" hangingPunct="1">
              <a:lnSpc>
                <a:spcPct val="80000"/>
              </a:lnSpc>
              <a:buNone/>
            </a:pPr>
            <a:endParaRPr lang="tr-TR" sz="2000" dirty="0" smtClean="0"/>
          </a:p>
          <a:p>
            <a:pPr marL="0" indent="0" eaLnBrk="1" hangingPunct="1">
              <a:lnSpc>
                <a:spcPct val="80000"/>
              </a:lnSpc>
              <a:buNone/>
            </a:pPr>
            <a:r>
              <a:rPr lang="tr-TR" sz="2000" dirty="0" smtClean="0"/>
              <a:t>Miras </a:t>
            </a:r>
            <a:r>
              <a:rPr lang="tr-TR" sz="2000" dirty="0"/>
              <a:t>sözleşmesi iki taraflı hukuki işlemdir. Vasiyetnameden farklı olarak iki tarafın da karşılıklı irade beyanları bulunmalıdır</a:t>
            </a:r>
            <a:r>
              <a:rPr lang="tr-TR" sz="2000" dirty="0" smtClean="0"/>
              <a:t>.</a:t>
            </a:r>
          </a:p>
          <a:p>
            <a:pPr marL="0" indent="0" eaLnBrk="1" hangingPunct="1">
              <a:lnSpc>
                <a:spcPct val="80000"/>
              </a:lnSpc>
              <a:buNone/>
            </a:pPr>
            <a:endParaRPr lang="tr-TR" sz="2000" dirty="0"/>
          </a:p>
          <a:p>
            <a:pPr marL="0" indent="0" eaLnBrk="1" hangingPunct="1">
              <a:lnSpc>
                <a:spcPct val="80000"/>
              </a:lnSpc>
              <a:buNone/>
            </a:pPr>
            <a:r>
              <a:rPr lang="tr-TR" sz="2000" dirty="0"/>
              <a:t>Her iki </a:t>
            </a:r>
            <a:r>
              <a:rPr lang="tr-TR" sz="2000" dirty="0" smtClean="0"/>
              <a:t>tarafın da </a:t>
            </a:r>
            <a:r>
              <a:rPr lang="tr-TR" sz="2000" dirty="0"/>
              <a:t>ölüme bağlı tasarruf veya bir tarafın sağlararası tasarrufta bulunması mümkündür (örneğin ölünceye kadar bakma </a:t>
            </a:r>
            <a:r>
              <a:rPr lang="tr-TR" sz="2000" dirty="0" smtClean="0"/>
              <a:t>sözleşmesi).</a:t>
            </a:r>
            <a:endParaRPr lang="tr-TR" sz="2000" dirty="0"/>
          </a:p>
          <a:p>
            <a:pPr marL="0" indent="0" algn="just" eaLnBrk="1" hangingPunct="1">
              <a:lnSpc>
                <a:spcPct val="80000"/>
              </a:lnSpc>
              <a:buNone/>
            </a:pPr>
            <a:endParaRPr lang="tr-TR" sz="2000" b="1" dirty="0" smtClean="0"/>
          </a:p>
          <a:p>
            <a:pPr marL="0" indent="0" algn="just" eaLnBrk="1" hangingPunct="1">
              <a:lnSpc>
                <a:spcPct val="80000"/>
              </a:lnSpc>
              <a:buNone/>
            </a:pPr>
            <a:r>
              <a:rPr lang="tr-TR" sz="2000" b="1" dirty="0" smtClean="0"/>
              <a:t>Şekli</a:t>
            </a:r>
            <a:r>
              <a:rPr lang="tr-TR" sz="2000" b="1" dirty="0"/>
              <a:t>: </a:t>
            </a:r>
            <a:r>
              <a:rPr lang="tr-TR" sz="1800" dirty="0"/>
              <a:t>TMK </a:t>
            </a:r>
            <a:r>
              <a:rPr lang="tr-TR" sz="1800" dirty="0" smtClean="0"/>
              <a:t>m.545 </a:t>
            </a:r>
            <a:endParaRPr lang="tr-TR" sz="1800" dirty="0"/>
          </a:p>
          <a:p>
            <a:pPr marL="0" indent="0" algn="just" eaLnBrk="1" hangingPunct="1">
              <a:lnSpc>
                <a:spcPct val="80000"/>
              </a:lnSpc>
              <a:buNone/>
            </a:pPr>
            <a:r>
              <a:rPr lang="tr-TR" sz="2000" b="1" dirty="0"/>
              <a:t>Ehliyet: </a:t>
            </a:r>
            <a:r>
              <a:rPr lang="tr-TR" sz="2000" dirty="0"/>
              <a:t>Genel sözleşme yapma ehliyeti aranır. </a:t>
            </a:r>
            <a:r>
              <a:rPr lang="tr-TR" sz="1800" dirty="0"/>
              <a:t>TMK </a:t>
            </a:r>
            <a:r>
              <a:rPr lang="tr-TR" sz="1800" dirty="0" smtClean="0"/>
              <a:t>m.503</a:t>
            </a:r>
            <a:endParaRPr lang="tr-TR" sz="1800" dirty="0"/>
          </a:p>
        </p:txBody>
      </p:sp>
    </p:spTree>
    <p:extLst>
      <p:ext uri="{BB962C8B-B14F-4D97-AF65-F5344CB8AC3E}">
        <p14:creationId xmlns:p14="http://schemas.microsoft.com/office/powerpoint/2010/main" val="2540622206"/>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6 Başlık"/>
          <p:cNvSpPr>
            <a:spLocks noGrp="1"/>
          </p:cNvSpPr>
          <p:nvPr>
            <p:ph type="title"/>
          </p:nvPr>
        </p:nvSpPr>
        <p:spPr/>
        <p:txBody>
          <a:bodyPr>
            <a:normAutofit/>
          </a:bodyPr>
          <a:lstStyle/>
          <a:p>
            <a:pPr algn="ctr"/>
            <a:r>
              <a:rPr lang="tr-TR" sz="3000" b="1" dirty="0"/>
              <a:t>MİRAS SÖZLEŞMESİ</a:t>
            </a:r>
            <a:endParaRPr lang="tr-TR" dirty="0"/>
          </a:p>
        </p:txBody>
      </p:sp>
      <p:sp>
        <p:nvSpPr>
          <p:cNvPr id="6147" name="7 İçerik Yer Tutucusu"/>
          <p:cNvSpPr>
            <a:spLocks noGrp="1"/>
          </p:cNvSpPr>
          <p:nvPr>
            <p:ph idx="1"/>
          </p:nvPr>
        </p:nvSpPr>
        <p:spPr/>
        <p:txBody>
          <a:bodyPr>
            <a:normAutofit/>
          </a:bodyPr>
          <a:lstStyle/>
          <a:p>
            <a:pPr marL="0" indent="0">
              <a:lnSpc>
                <a:spcPct val="80000"/>
              </a:lnSpc>
              <a:buNone/>
            </a:pPr>
            <a:endParaRPr lang="tr-TR" sz="2000" dirty="0"/>
          </a:p>
          <a:p>
            <a:pPr marL="0" indent="0">
              <a:lnSpc>
                <a:spcPct val="80000"/>
              </a:lnSpc>
              <a:buNone/>
            </a:pPr>
            <a:r>
              <a:rPr lang="tr-TR" sz="2000" b="1" dirty="0">
                <a:solidFill>
                  <a:schemeClr val="bg1"/>
                </a:solidFill>
              </a:rPr>
              <a:t>MİRAS SÖZLEŞMESİ (TMK 545 vd.)</a:t>
            </a:r>
            <a:endParaRPr lang="tr-TR" sz="2000" dirty="0">
              <a:solidFill>
                <a:schemeClr val="bg1"/>
              </a:solidFill>
            </a:endParaRPr>
          </a:p>
          <a:p>
            <a:pPr marL="0" indent="0" eaLnBrk="1" hangingPunct="1">
              <a:lnSpc>
                <a:spcPct val="80000"/>
              </a:lnSpc>
              <a:buNone/>
            </a:pPr>
            <a:r>
              <a:rPr lang="tr-TR" sz="2000" b="1" dirty="0"/>
              <a:t>Türleri: </a:t>
            </a:r>
          </a:p>
          <a:p>
            <a:pPr eaLnBrk="1" hangingPunct="1">
              <a:lnSpc>
                <a:spcPct val="80000"/>
              </a:lnSpc>
            </a:pPr>
            <a:r>
              <a:rPr lang="tr-TR" b="1" dirty="0"/>
              <a:t>Olumlu miras sözleşmesi- olumsuz miras sözleşmesi </a:t>
            </a:r>
          </a:p>
          <a:p>
            <a:pPr marL="0" indent="0">
              <a:lnSpc>
                <a:spcPct val="80000"/>
              </a:lnSpc>
              <a:buNone/>
            </a:pPr>
            <a:r>
              <a:rPr lang="tr-TR" dirty="0"/>
              <a:t>İlk durumda, muris ölüme bağlı tasarrufta bulunarak bir kişiyi mirasçı atar ya da onun lehine belirli mal bırakır.</a:t>
            </a:r>
          </a:p>
          <a:p>
            <a:pPr marL="0" indent="0">
              <a:lnSpc>
                <a:spcPct val="80000"/>
              </a:lnSpc>
              <a:buNone/>
            </a:pPr>
            <a:endParaRPr lang="tr-TR" b="1" dirty="0"/>
          </a:p>
          <a:p>
            <a:pPr marL="0" indent="0" algn="just">
              <a:lnSpc>
                <a:spcPct val="80000"/>
              </a:lnSpc>
              <a:buNone/>
            </a:pPr>
            <a:r>
              <a:rPr lang="tr-TR" dirty="0"/>
              <a:t>Olumsuz miras sözleşmesinde ise (mirastan feragat sözleşmesi) muris ile mirasçı arasında yapılır ve mirasçının ivazlı ya da ivazsız olarak miras 	hakkından vazgeçmesi amaçlanır.</a:t>
            </a:r>
          </a:p>
          <a:p>
            <a:pPr marL="0" indent="0" algn="just">
              <a:lnSpc>
                <a:spcPct val="80000"/>
              </a:lnSpc>
              <a:buNone/>
            </a:pPr>
            <a:endParaRPr lang="tr-TR" sz="1800" b="1" dirty="0"/>
          </a:p>
          <a:p>
            <a:pPr algn="just" eaLnBrk="1" hangingPunct="1">
              <a:lnSpc>
                <a:spcPct val="80000"/>
              </a:lnSpc>
            </a:pPr>
            <a:endParaRPr lang="tr-TR" sz="1800" dirty="0"/>
          </a:p>
        </p:txBody>
      </p:sp>
    </p:spTree>
    <p:extLst>
      <p:ext uri="{BB962C8B-B14F-4D97-AF65-F5344CB8AC3E}">
        <p14:creationId xmlns:p14="http://schemas.microsoft.com/office/powerpoint/2010/main" val="3688946486"/>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6 Başlık"/>
          <p:cNvSpPr>
            <a:spLocks noGrp="1"/>
          </p:cNvSpPr>
          <p:nvPr>
            <p:ph type="title"/>
          </p:nvPr>
        </p:nvSpPr>
        <p:spPr/>
        <p:txBody>
          <a:bodyPr>
            <a:normAutofit/>
          </a:bodyPr>
          <a:lstStyle/>
          <a:p>
            <a:pPr algn="ctr"/>
            <a:r>
              <a:rPr lang="tr-TR" sz="3000" b="1" dirty="0"/>
              <a:t>MİRAS SÖZLEŞMESİ</a:t>
            </a:r>
            <a:endParaRPr lang="tr-TR" dirty="0"/>
          </a:p>
        </p:txBody>
      </p:sp>
      <p:sp>
        <p:nvSpPr>
          <p:cNvPr id="6147" name="7 İçerik Yer Tutucusu"/>
          <p:cNvSpPr>
            <a:spLocks noGrp="1"/>
          </p:cNvSpPr>
          <p:nvPr>
            <p:ph idx="1"/>
          </p:nvPr>
        </p:nvSpPr>
        <p:spPr/>
        <p:txBody>
          <a:bodyPr>
            <a:normAutofit/>
          </a:bodyPr>
          <a:lstStyle/>
          <a:p>
            <a:pPr marL="0" indent="0">
              <a:lnSpc>
                <a:spcPct val="80000"/>
              </a:lnSpc>
              <a:buNone/>
            </a:pPr>
            <a:endParaRPr lang="tr-TR" sz="2000" dirty="0"/>
          </a:p>
          <a:p>
            <a:pPr marL="0" indent="0">
              <a:lnSpc>
                <a:spcPct val="80000"/>
              </a:lnSpc>
              <a:buNone/>
            </a:pPr>
            <a:r>
              <a:rPr lang="tr-TR" sz="2000" b="1" dirty="0">
                <a:solidFill>
                  <a:schemeClr val="bg1"/>
                </a:solidFill>
              </a:rPr>
              <a:t>MİRAS SÖZLEŞMESİ (TMK 545 vd.)</a:t>
            </a:r>
            <a:endParaRPr lang="tr-TR" sz="2000" dirty="0">
              <a:solidFill>
                <a:schemeClr val="bg1"/>
              </a:solidFill>
            </a:endParaRPr>
          </a:p>
          <a:p>
            <a:pPr algn="just">
              <a:lnSpc>
                <a:spcPct val="80000"/>
              </a:lnSpc>
            </a:pPr>
            <a:r>
              <a:rPr lang="tr-TR" sz="2000" b="1" dirty="0"/>
              <a:t>İki taraflı-tek taraflı miras sözleşmesi</a:t>
            </a:r>
          </a:p>
          <a:p>
            <a:pPr marL="0" indent="0" algn="just">
              <a:lnSpc>
                <a:spcPct val="80000"/>
              </a:lnSpc>
              <a:buNone/>
            </a:pPr>
            <a:r>
              <a:rPr lang="tr-TR" sz="2000" dirty="0"/>
              <a:t>Bu ayırım iki tarafın karşılıklı ölüme bağlı tasarrufta bulunması (</a:t>
            </a:r>
            <a:r>
              <a:rPr lang="tr-TR" sz="2000" dirty="0" err="1"/>
              <a:t>örn</a:t>
            </a:r>
            <a:r>
              <a:rPr lang="tr-TR" sz="2000" dirty="0"/>
              <a:t>. Eşlerin birbirlerini mirasçı ataması) ya da sadece tek tarafın (murisin) ölüme bağlı tasarrufta bulunmasına (</a:t>
            </a:r>
            <a:r>
              <a:rPr lang="tr-TR" sz="2000" dirty="0" err="1"/>
              <a:t>örn</a:t>
            </a:r>
            <a:r>
              <a:rPr lang="tr-TR" sz="2000" dirty="0"/>
              <a:t>. Mirasçı atama, belirli mal bırakma) göre yapılır.</a:t>
            </a:r>
          </a:p>
          <a:p>
            <a:pPr marL="0" indent="0" algn="just">
              <a:lnSpc>
                <a:spcPct val="80000"/>
              </a:lnSpc>
              <a:buNone/>
            </a:pPr>
            <a:endParaRPr lang="tr-TR" sz="2000" dirty="0"/>
          </a:p>
          <a:p>
            <a:pPr marL="0" indent="0" algn="just">
              <a:lnSpc>
                <a:spcPct val="80000"/>
              </a:lnSpc>
              <a:buNone/>
            </a:pPr>
            <a:r>
              <a:rPr lang="tr-TR" sz="2000" dirty="0">
                <a:solidFill>
                  <a:srgbClr val="FF0000"/>
                </a:solidFill>
              </a:rPr>
              <a:t>Eşlerin birbirlerini mirasçı olarak atamaları ancak miras sözleşmesi ile mümkün</a:t>
            </a:r>
            <a:r>
              <a:rPr lang="tr-TR" sz="2000" dirty="0"/>
              <a:t>dür. Hukuk düzenimizde, ortak vasiyetname kabul edilmemiştir. Dolayısıyla, eşler karşılıklı bir kazandırmada bulunmak isterlerse, bu arzularını ancak miras sözleşmesi şeklinde ortaya koyabilirler.</a:t>
            </a:r>
          </a:p>
          <a:p>
            <a:pPr marL="0" indent="0" algn="just">
              <a:lnSpc>
                <a:spcPct val="80000"/>
              </a:lnSpc>
              <a:buNone/>
            </a:pPr>
            <a:endParaRPr lang="tr-TR" sz="1800" b="1" dirty="0"/>
          </a:p>
          <a:p>
            <a:pPr algn="just" eaLnBrk="1" hangingPunct="1">
              <a:lnSpc>
                <a:spcPct val="80000"/>
              </a:lnSpc>
            </a:pPr>
            <a:endParaRPr lang="tr-TR" sz="1800" dirty="0"/>
          </a:p>
        </p:txBody>
      </p:sp>
    </p:spTree>
    <p:extLst>
      <p:ext uri="{BB962C8B-B14F-4D97-AF65-F5344CB8AC3E}">
        <p14:creationId xmlns:p14="http://schemas.microsoft.com/office/powerpoint/2010/main" val="2436035007"/>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6 Başlık"/>
          <p:cNvSpPr>
            <a:spLocks noGrp="1"/>
          </p:cNvSpPr>
          <p:nvPr>
            <p:ph type="title"/>
          </p:nvPr>
        </p:nvSpPr>
        <p:spPr/>
        <p:txBody>
          <a:bodyPr>
            <a:normAutofit/>
          </a:bodyPr>
          <a:lstStyle/>
          <a:p>
            <a:pPr algn="ctr"/>
            <a:r>
              <a:rPr lang="tr-TR" sz="3000" b="1" dirty="0"/>
              <a:t>MİRAS SÖZLEŞMESİ</a:t>
            </a:r>
            <a:endParaRPr lang="tr-TR" dirty="0"/>
          </a:p>
        </p:txBody>
      </p:sp>
      <p:sp>
        <p:nvSpPr>
          <p:cNvPr id="6147" name="7 İçerik Yer Tutucusu"/>
          <p:cNvSpPr>
            <a:spLocks noGrp="1"/>
          </p:cNvSpPr>
          <p:nvPr>
            <p:ph idx="1"/>
          </p:nvPr>
        </p:nvSpPr>
        <p:spPr/>
        <p:txBody>
          <a:bodyPr>
            <a:normAutofit fontScale="92500" lnSpcReduction="20000"/>
          </a:bodyPr>
          <a:lstStyle/>
          <a:p>
            <a:pPr marL="0" indent="0">
              <a:lnSpc>
                <a:spcPct val="80000"/>
              </a:lnSpc>
              <a:buNone/>
            </a:pPr>
            <a:endParaRPr lang="tr-TR" sz="2000" dirty="0"/>
          </a:p>
          <a:p>
            <a:pPr marL="0" indent="0">
              <a:lnSpc>
                <a:spcPct val="80000"/>
              </a:lnSpc>
              <a:buNone/>
            </a:pPr>
            <a:r>
              <a:rPr lang="tr-TR" sz="2000" b="1" dirty="0">
                <a:solidFill>
                  <a:schemeClr val="bg1"/>
                </a:solidFill>
              </a:rPr>
              <a:t>MİRAS SÖZLEŞMESİ (TMK 545 vd.)</a:t>
            </a:r>
          </a:p>
          <a:p>
            <a:pPr marL="0" indent="0" eaLnBrk="1" hangingPunct="1">
              <a:lnSpc>
                <a:spcPct val="80000"/>
              </a:lnSpc>
              <a:buNone/>
            </a:pPr>
            <a:r>
              <a:rPr lang="tr-TR" sz="2000" b="1" dirty="0"/>
              <a:t>Ortadan Kaldırılması:</a:t>
            </a:r>
          </a:p>
          <a:p>
            <a:pPr eaLnBrk="1" hangingPunct="1">
              <a:lnSpc>
                <a:spcPct val="80000"/>
              </a:lnSpc>
              <a:buAutoNum type="alphaLcPeriod"/>
            </a:pPr>
            <a:r>
              <a:rPr lang="tr-TR" sz="1800" b="1" dirty="0">
                <a:solidFill>
                  <a:srgbClr val="FF0000"/>
                </a:solidFill>
              </a:rPr>
              <a:t>Taraflar sağ iken miras sözleşmesinin ortadan </a:t>
            </a:r>
            <a:r>
              <a:rPr lang="tr-TR" sz="1800" b="1" dirty="0" smtClean="0">
                <a:solidFill>
                  <a:srgbClr val="FF0000"/>
                </a:solidFill>
              </a:rPr>
              <a:t>kaldırılması</a:t>
            </a:r>
            <a:r>
              <a:rPr lang="tr-TR" sz="1800" dirty="0" smtClean="0">
                <a:solidFill>
                  <a:srgbClr val="FF0000"/>
                </a:solidFill>
              </a:rPr>
              <a:t> </a:t>
            </a:r>
            <a:endParaRPr lang="tr-TR" sz="1800" dirty="0">
              <a:solidFill>
                <a:srgbClr val="FF0000"/>
              </a:solidFill>
            </a:endParaRPr>
          </a:p>
          <a:p>
            <a:pPr marL="400050" indent="-400050">
              <a:lnSpc>
                <a:spcPct val="80000"/>
              </a:lnSpc>
              <a:buAutoNum type="romanLcParenBoth"/>
            </a:pPr>
            <a:r>
              <a:rPr lang="tr-TR" sz="1800" dirty="0"/>
              <a:t>sözleşme </a:t>
            </a:r>
            <a:r>
              <a:rPr lang="tr-TR" sz="1800" dirty="0" smtClean="0"/>
              <a:t>ile </a:t>
            </a:r>
            <a:r>
              <a:rPr lang="tr-TR" sz="1800" dirty="0"/>
              <a:t>miras sözleşmesinin ortadan kaldırılması</a:t>
            </a:r>
          </a:p>
          <a:p>
            <a:pPr marL="0" indent="0">
              <a:lnSpc>
                <a:spcPct val="80000"/>
              </a:lnSpc>
              <a:buNone/>
            </a:pPr>
            <a:r>
              <a:rPr lang="tr-TR" sz="1800" b="1" i="1" dirty="0" smtClean="0"/>
              <a:t>(TMK m.546(1)</a:t>
            </a:r>
            <a:endParaRPr lang="tr-TR" sz="1600" i="1" dirty="0"/>
          </a:p>
          <a:p>
            <a:pPr marL="400050" indent="-400050" algn="just">
              <a:lnSpc>
                <a:spcPct val="80000"/>
              </a:lnSpc>
              <a:buAutoNum type="romanLcParenBoth" startAt="2"/>
            </a:pPr>
            <a:r>
              <a:rPr lang="tr-TR" sz="1800" dirty="0" smtClean="0"/>
              <a:t> Mirasçılıktan çıkarma sebeplerinden birinin varlığı halinde dönme</a:t>
            </a:r>
          </a:p>
          <a:p>
            <a:pPr marL="0" indent="0" algn="just">
              <a:lnSpc>
                <a:spcPct val="80000"/>
              </a:lnSpc>
              <a:buNone/>
            </a:pPr>
            <a:r>
              <a:rPr lang="tr-TR" sz="1800" b="1" dirty="0" smtClean="0"/>
              <a:t>(TMK m.546/2)</a:t>
            </a:r>
          </a:p>
          <a:p>
            <a:pPr marL="400050" indent="-400050" algn="just">
              <a:lnSpc>
                <a:spcPct val="120000"/>
              </a:lnSpc>
              <a:buAutoNum type="romanLcParenBoth" startAt="2"/>
            </a:pPr>
            <a:r>
              <a:rPr lang="tr-TR" sz="1800" dirty="0" smtClean="0"/>
              <a:t>Sözleşmeden </a:t>
            </a:r>
            <a:r>
              <a:rPr lang="tr-TR" sz="1800" dirty="0"/>
              <a:t>Dönme: Miras sözleşmesi iki tarafa borç yükleyen nitelikteyse ve bir taraf borca aykırılıkta bulunmuşsa genel TBK hükümlerine göre sözleşmeden dönme yoluna gidilebilir. (</a:t>
            </a:r>
            <a:r>
              <a:rPr lang="tr-TR" sz="1800" b="1" dirty="0"/>
              <a:t>TBK 123 vd. temerrüt hükümlerine atıf!</a:t>
            </a:r>
            <a:r>
              <a:rPr lang="tr-TR" sz="1800" dirty="0"/>
              <a:t>)</a:t>
            </a:r>
          </a:p>
          <a:p>
            <a:pPr marL="0" indent="0">
              <a:lnSpc>
                <a:spcPct val="80000"/>
              </a:lnSpc>
              <a:buNone/>
            </a:pPr>
            <a:r>
              <a:rPr lang="tr-TR" sz="1800" b="1" dirty="0" smtClean="0"/>
              <a:t>(TMK m.547)</a:t>
            </a:r>
          </a:p>
          <a:p>
            <a:pPr marL="0" indent="0">
              <a:lnSpc>
                <a:spcPct val="80000"/>
              </a:lnSpc>
              <a:buNone/>
            </a:pPr>
            <a:endParaRPr lang="tr-TR" sz="2000" i="1" dirty="0"/>
          </a:p>
        </p:txBody>
      </p:sp>
    </p:spTree>
    <p:extLst>
      <p:ext uri="{BB962C8B-B14F-4D97-AF65-F5344CB8AC3E}">
        <p14:creationId xmlns:p14="http://schemas.microsoft.com/office/powerpoint/2010/main" val="1257363859"/>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6 Başlık"/>
          <p:cNvSpPr>
            <a:spLocks noGrp="1"/>
          </p:cNvSpPr>
          <p:nvPr>
            <p:ph type="title"/>
          </p:nvPr>
        </p:nvSpPr>
        <p:spPr/>
        <p:txBody>
          <a:bodyPr>
            <a:normAutofit/>
          </a:bodyPr>
          <a:lstStyle/>
          <a:p>
            <a:pPr algn="ctr"/>
            <a:r>
              <a:rPr lang="tr-TR" sz="3000" b="1" dirty="0"/>
              <a:t>MİRAS SÖZLEŞMESİ</a:t>
            </a:r>
            <a:endParaRPr lang="tr-TR" dirty="0"/>
          </a:p>
        </p:txBody>
      </p:sp>
      <p:sp>
        <p:nvSpPr>
          <p:cNvPr id="6147" name="7 İçerik Yer Tutucusu"/>
          <p:cNvSpPr>
            <a:spLocks noGrp="1"/>
          </p:cNvSpPr>
          <p:nvPr>
            <p:ph idx="1"/>
          </p:nvPr>
        </p:nvSpPr>
        <p:spPr>
          <a:xfrm>
            <a:off x="2225614" y="1853512"/>
            <a:ext cx="9643049" cy="4676683"/>
          </a:xfrm>
        </p:spPr>
        <p:txBody>
          <a:bodyPr>
            <a:normAutofit fontScale="40000" lnSpcReduction="20000"/>
          </a:bodyPr>
          <a:lstStyle/>
          <a:p>
            <a:pPr marL="0" indent="0">
              <a:lnSpc>
                <a:spcPct val="80000"/>
              </a:lnSpc>
              <a:buNone/>
            </a:pPr>
            <a:endParaRPr lang="tr-TR" sz="2000" dirty="0"/>
          </a:p>
          <a:p>
            <a:pPr marL="0" indent="0">
              <a:lnSpc>
                <a:spcPct val="80000"/>
              </a:lnSpc>
              <a:buNone/>
            </a:pPr>
            <a:r>
              <a:rPr lang="tr-TR" sz="5000" b="1" dirty="0">
                <a:solidFill>
                  <a:schemeClr val="tx1"/>
                </a:solidFill>
              </a:rPr>
              <a:t>MİRAS </a:t>
            </a:r>
            <a:endParaRPr lang="tr-TR" sz="5000" b="1" dirty="0" smtClean="0">
              <a:solidFill>
                <a:schemeClr val="tx1"/>
              </a:solidFill>
            </a:endParaRPr>
          </a:p>
          <a:p>
            <a:pPr marL="0" indent="0">
              <a:lnSpc>
                <a:spcPct val="80000"/>
              </a:lnSpc>
              <a:buNone/>
            </a:pPr>
            <a:r>
              <a:rPr lang="tr-TR" sz="5000" b="1" dirty="0" smtClean="0">
                <a:solidFill>
                  <a:schemeClr val="tx1"/>
                </a:solidFill>
              </a:rPr>
              <a:t>SÖZLEŞMESİ </a:t>
            </a:r>
            <a:r>
              <a:rPr lang="tr-TR" sz="5000" b="1" dirty="0">
                <a:solidFill>
                  <a:schemeClr val="tx1"/>
                </a:solidFill>
              </a:rPr>
              <a:t>(TMK 545 vd.)</a:t>
            </a:r>
          </a:p>
          <a:p>
            <a:pPr marL="0" indent="0" eaLnBrk="1" hangingPunct="1">
              <a:lnSpc>
                <a:spcPct val="80000"/>
              </a:lnSpc>
              <a:buNone/>
            </a:pPr>
            <a:r>
              <a:rPr lang="tr-TR" sz="5000" b="1" dirty="0"/>
              <a:t>Ortadan Kaldırılması:</a:t>
            </a:r>
          </a:p>
          <a:p>
            <a:pPr marL="0" indent="0" eaLnBrk="1" hangingPunct="1">
              <a:lnSpc>
                <a:spcPct val="80000"/>
              </a:lnSpc>
              <a:buNone/>
            </a:pPr>
            <a:endParaRPr lang="tr-TR" sz="2000" b="1" dirty="0"/>
          </a:p>
          <a:p>
            <a:pPr marL="0" indent="0">
              <a:lnSpc>
                <a:spcPct val="120000"/>
              </a:lnSpc>
              <a:buNone/>
            </a:pPr>
            <a:r>
              <a:rPr lang="tr-TR" sz="3700" b="1" dirty="0" smtClean="0">
                <a:solidFill>
                  <a:srgbClr val="FF0000"/>
                </a:solidFill>
              </a:rPr>
              <a:t>b. </a:t>
            </a:r>
            <a:r>
              <a:rPr lang="tr-TR" sz="3800" b="1" dirty="0" err="1" smtClean="0">
                <a:solidFill>
                  <a:srgbClr val="FF0000"/>
                </a:solidFill>
              </a:rPr>
              <a:t>Mirasbırakandan</a:t>
            </a:r>
            <a:r>
              <a:rPr lang="tr-TR" sz="3800" b="1" dirty="0" smtClean="0">
                <a:solidFill>
                  <a:srgbClr val="FF0000"/>
                </a:solidFill>
              </a:rPr>
              <a:t> </a:t>
            </a:r>
            <a:r>
              <a:rPr lang="tr-TR" sz="3800" b="1" dirty="0">
                <a:solidFill>
                  <a:srgbClr val="FF0000"/>
                </a:solidFill>
              </a:rPr>
              <a:t>önce ölüm TMK </a:t>
            </a:r>
            <a:r>
              <a:rPr lang="tr-TR" sz="3800" b="1" dirty="0" smtClean="0">
                <a:solidFill>
                  <a:srgbClr val="FF0000"/>
                </a:solidFill>
              </a:rPr>
              <a:t>m.548</a:t>
            </a:r>
            <a:endParaRPr lang="tr-TR" sz="3800" b="1" dirty="0">
              <a:solidFill>
                <a:srgbClr val="FF0000"/>
              </a:solidFill>
            </a:endParaRPr>
          </a:p>
          <a:p>
            <a:pPr marL="0" indent="0">
              <a:lnSpc>
                <a:spcPct val="120000"/>
              </a:lnSpc>
              <a:buNone/>
            </a:pPr>
            <a:r>
              <a:rPr lang="tr-TR" sz="3800" dirty="0" smtClean="0"/>
              <a:t>Muhtemel mirasçının </a:t>
            </a:r>
            <a:r>
              <a:rPr lang="tr-TR" sz="3800" dirty="0"/>
              <a:t>muristen önce ölmüş olması halinde miras sözleşmesi kendiliğinden sona erer.</a:t>
            </a:r>
          </a:p>
          <a:p>
            <a:pPr marL="0" indent="0">
              <a:lnSpc>
                <a:spcPct val="120000"/>
              </a:lnSpc>
              <a:buNone/>
            </a:pPr>
            <a:r>
              <a:rPr lang="tr-TR" sz="3800" dirty="0" smtClean="0"/>
              <a:t>İki </a:t>
            </a:r>
            <a:r>
              <a:rPr lang="tr-TR" sz="3800" dirty="0"/>
              <a:t>tarafa borç yükleyen miras sözleşmesi söz konusuysa ve mirasçı ölene kadar yükümünü ifa etmişse?</a:t>
            </a:r>
          </a:p>
          <a:p>
            <a:pPr marL="0" indent="0">
              <a:lnSpc>
                <a:spcPct val="120000"/>
              </a:lnSpc>
              <a:buNone/>
            </a:pPr>
            <a:r>
              <a:rPr lang="tr-TR" sz="3800" dirty="0" smtClean="0"/>
              <a:t>Burada </a:t>
            </a:r>
            <a:r>
              <a:rPr lang="tr-TR" sz="3800" dirty="0"/>
              <a:t>sebepsiz zenginleşme hükümlerine atıf yapılmıştır; TMK </a:t>
            </a:r>
            <a:r>
              <a:rPr lang="tr-TR" sz="3800" dirty="0" smtClean="0"/>
              <a:t>m.548/2</a:t>
            </a:r>
            <a:endParaRPr lang="tr-TR" sz="3800" dirty="0"/>
          </a:p>
          <a:p>
            <a:pPr marL="0" indent="0">
              <a:lnSpc>
                <a:spcPct val="120000"/>
              </a:lnSpc>
              <a:buNone/>
            </a:pPr>
            <a:endParaRPr lang="tr-TR" sz="3800" i="1" dirty="0"/>
          </a:p>
          <a:p>
            <a:pPr marL="0" indent="0">
              <a:lnSpc>
                <a:spcPct val="120000"/>
              </a:lnSpc>
              <a:buNone/>
            </a:pPr>
            <a:r>
              <a:rPr lang="tr-TR" sz="3800" b="1" dirty="0">
                <a:solidFill>
                  <a:srgbClr val="FF0000"/>
                </a:solidFill>
              </a:rPr>
              <a:t>c. Evliliğin Sona Ermesi</a:t>
            </a:r>
          </a:p>
          <a:p>
            <a:pPr marL="0" indent="0">
              <a:lnSpc>
                <a:spcPct val="120000"/>
              </a:lnSpc>
              <a:buNone/>
            </a:pPr>
            <a:r>
              <a:rPr lang="tr-TR" sz="3800" dirty="0"/>
              <a:t>Butlan ya da boşanma durumlarında eşler bu sıfatla birbirlerinin yasal mirasçısı </a:t>
            </a:r>
            <a:r>
              <a:rPr lang="tr-TR" sz="3800" dirty="0" smtClean="0"/>
              <a:t>olamazlar ve </a:t>
            </a:r>
            <a:r>
              <a:rPr lang="tr-TR" sz="3800" dirty="0"/>
              <a:t>sona ermeden önce yapılan ölüme bağlı tasarruflarla kendilerine sağlanan hakları, aksi tasarruftan anlaşılmadıkça kaybederler (TMK </a:t>
            </a:r>
            <a:r>
              <a:rPr lang="tr-TR" sz="3800" dirty="0" smtClean="0"/>
              <a:t>m.181</a:t>
            </a:r>
            <a:r>
              <a:rPr lang="tr-TR" sz="3800" dirty="0"/>
              <a:t>). </a:t>
            </a:r>
          </a:p>
          <a:p>
            <a:pPr marL="0" indent="0">
              <a:lnSpc>
                <a:spcPct val="120000"/>
              </a:lnSpc>
              <a:buNone/>
            </a:pPr>
            <a:r>
              <a:rPr lang="tr-TR" sz="3800" dirty="0"/>
              <a:t>Burada da ölüme bağlı tasarrufun kendiliğinden sona erme hali söz konusudur</a:t>
            </a:r>
            <a:r>
              <a:rPr lang="tr-TR" sz="3800" dirty="0" smtClean="0"/>
              <a:t>.</a:t>
            </a:r>
            <a:endParaRPr lang="tr-TR" sz="1800" i="1" dirty="0"/>
          </a:p>
          <a:p>
            <a:pPr marL="0" indent="0">
              <a:lnSpc>
                <a:spcPct val="80000"/>
              </a:lnSpc>
              <a:buNone/>
            </a:pPr>
            <a:endParaRPr lang="tr-TR" sz="1800" i="1" dirty="0"/>
          </a:p>
        </p:txBody>
      </p:sp>
    </p:spTree>
    <p:extLst>
      <p:ext uri="{BB962C8B-B14F-4D97-AF65-F5344CB8AC3E}">
        <p14:creationId xmlns:p14="http://schemas.microsoft.com/office/powerpoint/2010/main" val="3433183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GB"/>
          </a:p>
        </p:txBody>
      </p:sp>
      <p:pic>
        <p:nvPicPr>
          <p:cNvPr id="4" name="İçerik Yer Tutucusu 3">
            <a:extLst>
              <a:ext uri="{FF2B5EF4-FFF2-40B4-BE49-F238E27FC236}">
                <a16:creationId xmlns:a16="http://schemas.microsoft.com/office/drawing/2014/main" id="{E6688212-C5BC-4B3F-B105-7FA5731DEEBD}"/>
              </a:ext>
            </a:extLst>
          </p:cNvPr>
          <p:cNvPicPr>
            <a:picLocks noGrp="1"/>
          </p:cNvPicPr>
          <p:nvPr>
            <p:ph idx="1"/>
          </p:nvPr>
        </p:nvPicPr>
        <p:blipFill rotWithShape="1">
          <a:blip r:embed="rId2">
            <a:extLst>
              <a:ext uri="{28A0092B-C50C-407E-A947-70E740481C1C}">
                <a14:useLocalDpi xmlns:a14="http://schemas.microsoft.com/office/drawing/2010/main" val="0"/>
              </a:ext>
            </a:extLst>
          </a:blip>
          <a:srcRect t="13815" b="13596"/>
          <a:stretch/>
        </p:blipFill>
        <p:spPr bwMode="auto">
          <a:xfrm>
            <a:off x="2291215" y="624110"/>
            <a:ext cx="9578731" cy="5457513"/>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912437994"/>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MADDİ ANLAMDA ÖLÜME BAĞLI TASARRUFLAR</a:t>
            </a:r>
            <a:endParaRPr lang="en-GB" dirty="0"/>
          </a:p>
        </p:txBody>
      </p:sp>
      <p:sp>
        <p:nvSpPr>
          <p:cNvPr id="3" name="İçerik Yer Tutucusu 2"/>
          <p:cNvSpPr>
            <a:spLocks noGrp="1"/>
          </p:cNvSpPr>
          <p:nvPr>
            <p:ph idx="1"/>
          </p:nvPr>
        </p:nvSpPr>
        <p:spPr>
          <a:xfrm>
            <a:off x="2760453" y="2428102"/>
            <a:ext cx="8669928" cy="3972697"/>
          </a:xfrm>
        </p:spPr>
        <p:txBody>
          <a:bodyPr>
            <a:normAutofit lnSpcReduction="10000"/>
          </a:bodyPr>
          <a:lstStyle/>
          <a:p>
            <a:pPr algn="just">
              <a:lnSpc>
                <a:spcPct val="80000"/>
              </a:lnSpc>
            </a:pPr>
            <a:endParaRPr lang="tr-TR" dirty="0" smtClean="0"/>
          </a:p>
          <a:p>
            <a:pPr algn="just">
              <a:lnSpc>
                <a:spcPct val="80000"/>
              </a:lnSpc>
            </a:pPr>
            <a:r>
              <a:rPr lang="tr-TR" dirty="0" smtClean="0"/>
              <a:t>Vasiyetname </a:t>
            </a:r>
            <a:r>
              <a:rPr lang="tr-TR" dirty="0"/>
              <a:t>ve miras sözleşmesinin konu bakımından içeriğini oluşturur.</a:t>
            </a:r>
          </a:p>
          <a:p>
            <a:pPr algn="just">
              <a:lnSpc>
                <a:spcPct val="80000"/>
              </a:lnSpc>
            </a:pPr>
            <a:endParaRPr lang="tr-TR" dirty="0"/>
          </a:p>
          <a:p>
            <a:pPr algn="just">
              <a:lnSpc>
                <a:spcPct val="110000"/>
              </a:lnSpc>
            </a:pPr>
            <a:r>
              <a:rPr lang="tr-TR" dirty="0" smtClean="0"/>
              <a:t>Muris</a:t>
            </a:r>
            <a:r>
              <a:rPr lang="tr-TR" dirty="0"/>
              <a:t>, maddi anlamda </a:t>
            </a:r>
            <a:r>
              <a:rPr lang="tr-TR" dirty="0" smtClean="0"/>
              <a:t>ölüme bağlı tasarruf ile;</a:t>
            </a:r>
          </a:p>
          <a:p>
            <a:pPr marL="0" indent="0" algn="just">
              <a:lnSpc>
                <a:spcPct val="110000"/>
              </a:lnSpc>
              <a:buNone/>
            </a:pPr>
            <a:r>
              <a:rPr lang="tr-TR" dirty="0"/>
              <a:t>	</a:t>
            </a:r>
            <a:r>
              <a:rPr lang="tr-TR" dirty="0" smtClean="0"/>
              <a:t>- belirli </a:t>
            </a:r>
            <a:r>
              <a:rPr lang="tr-TR" dirty="0"/>
              <a:t>mal bırakabilir, </a:t>
            </a:r>
            <a:endParaRPr lang="tr-TR" dirty="0" smtClean="0"/>
          </a:p>
          <a:p>
            <a:pPr marL="0" indent="0" algn="just">
              <a:lnSpc>
                <a:spcPct val="110000"/>
              </a:lnSpc>
              <a:buNone/>
            </a:pPr>
            <a:r>
              <a:rPr lang="tr-TR" dirty="0" smtClean="0"/>
              <a:t> 	- mirasçı </a:t>
            </a:r>
            <a:r>
              <a:rPr lang="tr-TR" dirty="0"/>
              <a:t>atayabilir, </a:t>
            </a:r>
            <a:endParaRPr lang="tr-TR" dirty="0" smtClean="0"/>
          </a:p>
          <a:p>
            <a:pPr marL="0" indent="0" algn="just">
              <a:lnSpc>
                <a:spcPct val="110000"/>
              </a:lnSpc>
              <a:buNone/>
            </a:pPr>
            <a:r>
              <a:rPr lang="tr-TR" dirty="0"/>
              <a:t>	</a:t>
            </a:r>
            <a:r>
              <a:rPr lang="tr-TR" dirty="0" smtClean="0"/>
              <a:t>- muhtemel mirasçısını mirasçılıktan çıkarabilir,</a:t>
            </a:r>
          </a:p>
          <a:p>
            <a:pPr marL="0" indent="0" algn="just">
              <a:lnSpc>
                <a:spcPct val="110000"/>
              </a:lnSpc>
              <a:buNone/>
            </a:pPr>
            <a:r>
              <a:rPr lang="tr-TR" dirty="0"/>
              <a:t>	</a:t>
            </a:r>
            <a:r>
              <a:rPr lang="tr-TR" dirty="0" smtClean="0"/>
              <a:t>- yükleme </a:t>
            </a:r>
            <a:r>
              <a:rPr lang="tr-TR" dirty="0"/>
              <a:t>öngörebilir, </a:t>
            </a:r>
            <a:endParaRPr lang="tr-TR" dirty="0" smtClean="0"/>
          </a:p>
          <a:p>
            <a:pPr marL="0" indent="0" algn="just">
              <a:lnSpc>
                <a:spcPct val="110000"/>
              </a:lnSpc>
              <a:buNone/>
            </a:pPr>
            <a:r>
              <a:rPr lang="tr-TR" dirty="0"/>
              <a:t>	</a:t>
            </a:r>
            <a:r>
              <a:rPr lang="tr-TR" dirty="0" smtClean="0"/>
              <a:t>- mirastan </a:t>
            </a:r>
            <a:r>
              <a:rPr lang="tr-TR" dirty="0"/>
              <a:t>feragat sözleşmesi yapabilir, </a:t>
            </a:r>
            <a:endParaRPr lang="tr-TR" dirty="0" smtClean="0"/>
          </a:p>
          <a:p>
            <a:pPr marL="0" indent="0" algn="just">
              <a:lnSpc>
                <a:spcPct val="110000"/>
              </a:lnSpc>
              <a:buNone/>
            </a:pPr>
            <a:r>
              <a:rPr lang="tr-TR" dirty="0" smtClean="0"/>
              <a:t>	- vasiyeti </a:t>
            </a:r>
            <a:r>
              <a:rPr lang="tr-TR" dirty="0"/>
              <a:t>yerine getirme görevlisi </a:t>
            </a:r>
            <a:r>
              <a:rPr lang="tr-TR" dirty="0" smtClean="0"/>
              <a:t>atayabilir</a:t>
            </a:r>
            <a:r>
              <a:rPr lang="tr-TR" dirty="0"/>
              <a:t>.</a:t>
            </a:r>
          </a:p>
          <a:p>
            <a:endParaRPr lang="en-GB" dirty="0">
              <a:solidFill>
                <a:schemeClr val="bg1"/>
              </a:solidFill>
            </a:endParaRPr>
          </a:p>
        </p:txBody>
      </p:sp>
    </p:spTree>
    <p:extLst>
      <p:ext uri="{BB962C8B-B14F-4D97-AF65-F5344CB8AC3E}">
        <p14:creationId xmlns:p14="http://schemas.microsoft.com/office/powerpoint/2010/main" val="3778229536"/>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Maddi anlamda </a:t>
            </a:r>
            <a:r>
              <a:rPr lang="tr-TR" dirty="0" err="1" smtClean="0"/>
              <a:t>öbt</a:t>
            </a:r>
            <a:r>
              <a:rPr lang="tr-TR" dirty="0" smtClean="0"/>
              <a:t> türleri:</a:t>
            </a:r>
            <a:br>
              <a:rPr lang="tr-TR" dirty="0" smtClean="0"/>
            </a:br>
            <a:r>
              <a:rPr lang="tr-TR" dirty="0"/>
              <a:t>M</a:t>
            </a:r>
            <a:r>
              <a:rPr lang="tr-TR" dirty="0" smtClean="0"/>
              <a:t>irasçı atama</a:t>
            </a:r>
            <a:endParaRPr lang="tr-TR" dirty="0"/>
          </a:p>
        </p:txBody>
      </p:sp>
      <p:sp>
        <p:nvSpPr>
          <p:cNvPr id="3" name="İçerik Yer Tutucusu 2"/>
          <p:cNvSpPr>
            <a:spLocks noGrp="1"/>
          </p:cNvSpPr>
          <p:nvPr>
            <p:ph idx="1"/>
          </p:nvPr>
        </p:nvSpPr>
        <p:spPr>
          <a:xfrm>
            <a:off x="1725283" y="2011680"/>
            <a:ext cx="9705098" cy="4846320"/>
          </a:xfrm>
        </p:spPr>
        <p:txBody>
          <a:bodyPr>
            <a:normAutofit/>
          </a:bodyPr>
          <a:lstStyle/>
          <a:p>
            <a:endParaRPr lang="tr-TR" dirty="0" smtClean="0"/>
          </a:p>
          <a:p>
            <a:endParaRPr lang="tr-TR" dirty="0"/>
          </a:p>
          <a:p>
            <a:r>
              <a:rPr lang="tr-TR" dirty="0" smtClean="0"/>
              <a:t>Yasal mirasçılık x İradi mirasçılık</a:t>
            </a:r>
          </a:p>
          <a:p>
            <a:r>
              <a:rPr lang="tr-TR" dirty="0" smtClean="0"/>
              <a:t>İradi/Atanmış mirasçılık = Bir vasiyetname ya da miras sözleşmesi ile mirasbırakanın bir ya da birden fazla kişiyi terekesinin tamamı ya da bir bölümü için hak sahibi yapmasıdır. (TMK 516)</a:t>
            </a:r>
          </a:p>
          <a:p>
            <a:r>
              <a:rPr lang="tr-TR" dirty="0" smtClean="0"/>
              <a:t>Hem gerçek hem tüzel kişiler iradi mirasçı olabilirler.</a:t>
            </a:r>
          </a:p>
          <a:p>
            <a:pPr algn="just"/>
            <a:r>
              <a:rPr lang="tr-TR" dirty="0" smtClean="0"/>
              <a:t>İradi mirasçılar da yasal mirasçılar gibi mirasbırakanın külli halefidir = Mirasbırakanın ölümü ile tereke üzerinde kendiliğinden hak sahibi olurlar ve tereke borçlarından diğer mirasçı/mirasçılarla birlikte müteselsil sorumlu olurlar.</a:t>
            </a:r>
          </a:p>
          <a:p>
            <a:pPr algn="just"/>
            <a:r>
              <a:rPr lang="tr-TR" dirty="0" smtClean="0"/>
              <a:t>Mirasbırakan bir yasal mirasçısını da tasarruf nisabı oranında mirasçı atayabilir. Bu halde esasen yasal mirasçının miras payının genişletilmesi söz konusu olur.</a:t>
            </a:r>
          </a:p>
          <a:p>
            <a:endParaRPr lang="tr-TR" dirty="0"/>
          </a:p>
        </p:txBody>
      </p:sp>
    </p:spTree>
    <p:extLst>
      <p:ext uri="{BB962C8B-B14F-4D97-AF65-F5344CB8AC3E}">
        <p14:creationId xmlns:p14="http://schemas.microsoft.com/office/powerpoint/2010/main" val="43123183"/>
      </p:ext>
    </p:extLst>
  </p:cSld>
  <p:clrMapOvr>
    <a:masterClrMapping/>
  </p:clrMapOvr>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Maddi anlamda </a:t>
            </a:r>
            <a:r>
              <a:rPr lang="tr-TR" dirty="0" err="1"/>
              <a:t>öbt</a:t>
            </a:r>
            <a:r>
              <a:rPr lang="tr-TR" dirty="0"/>
              <a:t> türleri:</a:t>
            </a:r>
            <a:br>
              <a:rPr lang="tr-TR" dirty="0"/>
            </a:br>
            <a:r>
              <a:rPr lang="tr-TR" dirty="0" smtClean="0"/>
              <a:t>Vasiyet</a:t>
            </a:r>
            <a:endParaRPr lang="tr-TR" dirty="0"/>
          </a:p>
        </p:txBody>
      </p:sp>
      <p:sp>
        <p:nvSpPr>
          <p:cNvPr id="3" name="İçerik Yer Tutucusu 2"/>
          <p:cNvSpPr>
            <a:spLocks noGrp="1"/>
          </p:cNvSpPr>
          <p:nvPr>
            <p:ph idx="1"/>
          </p:nvPr>
        </p:nvSpPr>
        <p:spPr>
          <a:xfrm>
            <a:off x="2027208" y="2603499"/>
            <a:ext cx="9408970" cy="4090599"/>
          </a:xfrm>
        </p:spPr>
        <p:txBody>
          <a:bodyPr>
            <a:normAutofit/>
          </a:bodyPr>
          <a:lstStyle/>
          <a:p>
            <a:endParaRPr lang="tr-TR" dirty="0" smtClean="0"/>
          </a:p>
          <a:p>
            <a:r>
              <a:rPr lang="tr-TR" dirty="0" smtClean="0"/>
              <a:t>Vasiyet = Mirasbırakanın bir kimseye, onu mirasçı atamaksızın kazandırmada bulunması (TMK 517 I), yani mirasbırakanın bir kimseye ölüme bağlı olarak alacak hakkı niteliğinde bir malvarlığı menfaati sağlamasıdır.</a:t>
            </a:r>
          </a:p>
          <a:p>
            <a:r>
              <a:rPr lang="tr-TR" dirty="0" smtClean="0"/>
              <a:t>TMK 517 II: «Ölüme bağlı tasarrufla bir kimseye terekedeki bir malın mülkiyetinin veya terekenin tamamı ya da bir kısmı üzerinde intifa hakkının kazandırılması, bir kimse lehine tereke değeri üzerinden bir edimin yerine getirilmesinin, bir iradın bağlanmasının veya bir borçtan kurtarılmasının mirasçılar ya da belirli mal bırakılanlara yükletilmesi halinde vasiyet kazandırması söz konusu olur.»</a:t>
            </a:r>
          </a:p>
        </p:txBody>
      </p:sp>
    </p:spTree>
    <p:extLst>
      <p:ext uri="{BB962C8B-B14F-4D97-AF65-F5344CB8AC3E}">
        <p14:creationId xmlns:p14="http://schemas.microsoft.com/office/powerpoint/2010/main" val="4093029812"/>
      </p:ext>
    </p:extLst>
  </p:cSld>
  <p:clrMapOvr>
    <a:masterClrMapping/>
  </p:clrMapOvr>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Maddi anlamda </a:t>
            </a:r>
            <a:r>
              <a:rPr lang="tr-TR" dirty="0" err="1"/>
              <a:t>öbt</a:t>
            </a:r>
            <a:r>
              <a:rPr lang="tr-TR" dirty="0"/>
              <a:t> türleri:</a:t>
            </a:r>
            <a:br>
              <a:rPr lang="tr-TR" dirty="0"/>
            </a:br>
            <a:r>
              <a:rPr lang="tr-TR" dirty="0" smtClean="0"/>
              <a:t>Vasiyet</a:t>
            </a:r>
            <a:endParaRPr lang="tr-TR" dirty="0"/>
          </a:p>
        </p:txBody>
      </p:sp>
      <p:sp>
        <p:nvSpPr>
          <p:cNvPr id="3" name="İçerik Yer Tutucusu 2"/>
          <p:cNvSpPr>
            <a:spLocks noGrp="1"/>
          </p:cNvSpPr>
          <p:nvPr>
            <p:ph idx="1"/>
          </p:nvPr>
        </p:nvSpPr>
        <p:spPr>
          <a:xfrm>
            <a:off x="2303253" y="2162432"/>
            <a:ext cx="9351034" cy="4436775"/>
          </a:xfrm>
        </p:spPr>
        <p:txBody>
          <a:bodyPr>
            <a:normAutofit fontScale="77500" lnSpcReduction="20000"/>
          </a:bodyPr>
          <a:lstStyle/>
          <a:p>
            <a:endParaRPr lang="tr-TR" dirty="0" smtClean="0"/>
          </a:p>
          <a:p>
            <a:r>
              <a:rPr lang="tr-TR" dirty="0">
                <a:solidFill>
                  <a:srgbClr val="0070C0"/>
                </a:solidFill>
              </a:rPr>
              <a:t>Bir kazandırma mirasçı atama mı yoksa </a:t>
            </a:r>
            <a:r>
              <a:rPr lang="tr-TR" dirty="0" smtClean="0">
                <a:solidFill>
                  <a:srgbClr val="0070C0"/>
                </a:solidFill>
              </a:rPr>
              <a:t>vasiyet kazandırması mı </a:t>
            </a:r>
            <a:r>
              <a:rPr lang="tr-TR" dirty="0">
                <a:solidFill>
                  <a:srgbClr val="0070C0"/>
                </a:solidFill>
              </a:rPr>
              <a:t>nasıl </a:t>
            </a:r>
            <a:r>
              <a:rPr lang="tr-TR" dirty="0" smtClean="0">
                <a:solidFill>
                  <a:srgbClr val="0070C0"/>
                </a:solidFill>
              </a:rPr>
              <a:t>belirlenir</a:t>
            </a:r>
            <a:r>
              <a:rPr lang="tr-TR" dirty="0" smtClean="0"/>
              <a:t>?</a:t>
            </a:r>
          </a:p>
          <a:p>
            <a:pPr marL="0" indent="0">
              <a:buNone/>
            </a:pPr>
            <a:r>
              <a:rPr lang="tr-TR" u="sng" dirty="0" smtClean="0"/>
              <a:t>Öğreti: </a:t>
            </a:r>
            <a:r>
              <a:rPr lang="tr-TR" dirty="0" smtClean="0"/>
              <a:t>Mirasbırakanın </a:t>
            </a:r>
            <a:r>
              <a:rPr lang="tr-TR" dirty="0"/>
              <a:t>istencine bakılır, ancak kazandırmanın tereke içindeki ağırlığına da bakılmalıdır</a:t>
            </a:r>
            <a:r>
              <a:rPr lang="tr-TR" dirty="0" smtClean="0"/>
              <a:t>.</a:t>
            </a:r>
          </a:p>
          <a:p>
            <a:pPr marL="0" indent="0">
              <a:buNone/>
            </a:pPr>
            <a:r>
              <a:rPr lang="tr-TR" dirty="0" err="1" smtClean="0"/>
              <a:t>Örn</a:t>
            </a:r>
            <a:r>
              <a:rPr lang="tr-TR" dirty="0"/>
              <a:t>: 	«Malvarlığımın en değerli parçası olan Bebek’teki köşküm dostum D’nin olsun»</a:t>
            </a:r>
          </a:p>
          <a:p>
            <a:pPr marL="0" indent="0">
              <a:buNone/>
            </a:pPr>
            <a:r>
              <a:rPr lang="tr-TR" dirty="0"/>
              <a:t>		</a:t>
            </a:r>
            <a:r>
              <a:rPr lang="tr-TR" dirty="0" smtClean="0"/>
              <a:t>Tereke</a:t>
            </a:r>
            <a:r>
              <a:rPr lang="tr-TR" dirty="0"/>
              <a:t>: Bebek’teki taşınmaz ve bankada 15 bin TL. </a:t>
            </a:r>
          </a:p>
          <a:p>
            <a:pPr marL="0" indent="0">
              <a:buNone/>
            </a:pPr>
            <a:r>
              <a:rPr lang="tr-TR" dirty="0"/>
              <a:t>	</a:t>
            </a:r>
            <a:r>
              <a:rPr lang="tr-TR" dirty="0" smtClean="0"/>
              <a:t>	Sonuç</a:t>
            </a:r>
            <a:r>
              <a:rPr lang="tr-TR" dirty="0"/>
              <a:t>: Söz konusu ölüme bağlı tasarruf vasiyet olarak değil, mirasçı atama </a:t>
            </a:r>
            <a:r>
              <a:rPr lang="tr-TR" dirty="0" smtClean="0"/>
              <a:t>					sayılmalıdır</a:t>
            </a:r>
            <a:r>
              <a:rPr lang="tr-TR" dirty="0"/>
              <a:t>. </a:t>
            </a:r>
            <a:r>
              <a:rPr lang="tr-TR" dirty="0" smtClean="0"/>
              <a:t>(Öğretide tartışmalı!)</a:t>
            </a:r>
            <a:endParaRPr lang="tr-TR" dirty="0" smtClean="0"/>
          </a:p>
          <a:p>
            <a:pPr marL="0" indent="0" algn="just">
              <a:buNone/>
            </a:pPr>
            <a:r>
              <a:rPr lang="tr-TR" u="sng" dirty="0" smtClean="0">
                <a:solidFill>
                  <a:srgbClr val="0070C0"/>
                </a:solidFill>
              </a:rPr>
              <a:t>Yargıtay:</a:t>
            </a:r>
            <a:r>
              <a:rPr lang="tr-TR" u="sng" dirty="0" smtClean="0"/>
              <a:t> </a:t>
            </a:r>
            <a:r>
              <a:rPr lang="tr-TR" dirty="0" smtClean="0"/>
              <a:t>«…</a:t>
            </a:r>
            <a:r>
              <a:rPr lang="tr-TR" i="1" dirty="0" smtClean="0"/>
              <a:t>muris vasiyetnamede "murisim ... doğumlu ... (eşim ) adına, ..., Kasaba ve Köyleri hudutları dahilinde kayıtlı bulunan, bilumum menkul ve gayrimenkullerden diğer mirasçılarla birlikte adıma intikal eden veya edecek olan miras hak ve hisselerimin tamamının ve murisim ... (babam ) adına, ... Kasabası ve Köyleri hudutları dahilinde kayıtlı bulunan bilumum menkul ve gayrimenkullerden diğer mirasçılarla birlikte adıma intikal eden veya edecek olan miras hak ve hisselerimin tamamının; M. ve H. kızı 1958 doğumlu ... (Kızım )' a ve M. ve H. oğlu 1965 doğumlu ... (Oğlum )' ya eşit olarak (müştereken ) kalmasını istiyor ve vasiyet ediyorum." şeklinde beyanda bulunmuş, </a:t>
            </a:r>
            <a:r>
              <a:rPr lang="tr-TR" i="1" dirty="0" smtClean="0">
                <a:solidFill>
                  <a:srgbClr val="FF0000"/>
                </a:solidFill>
              </a:rPr>
              <a:t>davacıları mirasçı atamamış, eşinden ve babasından intikal edecek olan miras hak ve hisselerini davacılar lehine vasiyet etmiştir. Murisin vasiyetnameye konu malvarlığı dışında kendisine ait mallar da olduğundan vasiyetin konusunu terekede belirlenmiş mallar oluşturmaktadır. Diğer anlatım ile </a:t>
            </a:r>
            <a:r>
              <a:rPr lang="tr-TR" b="1" i="1" dirty="0" smtClean="0">
                <a:solidFill>
                  <a:srgbClr val="FF0000"/>
                </a:solidFill>
              </a:rPr>
              <a:t>davacılar atanmış mirasçı olmadığından</a:t>
            </a:r>
            <a:r>
              <a:rPr lang="tr-TR" dirty="0" smtClean="0"/>
              <a:t>…» (</a:t>
            </a:r>
            <a:r>
              <a:rPr lang="tr-TR" b="1" dirty="0" smtClean="0"/>
              <a:t>Yargıtay, 3. HD, 2.5.2019, E: 2017/16534, K: 2019/4080</a:t>
            </a:r>
            <a:r>
              <a:rPr lang="tr-TR" dirty="0" smtClean="0"/>
              <a:t>)</a:t>
            </a:r>
            <a:endParaRPr lang="tr-TR" dirty="0"/>
          </a:p>
        </p:txBody>
      </p:sp>
    </p:spTree>
    <p:extLst>
      <p:ext uri="{BB962C8B-B14F-4D97-AF65-F5344CB8AC3E}">
        <p14:creationId xmlns:p14="http://schemas.microsoft.com/office/powerpoint/2010/main" val="1714179696"/>
      </p:ext>
    </p:extLst>
  </p:cSld>
  <p:clrMapOvr>
    <a:masterClrMapping/>
  </p:clrMapOvr>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Maddi anlamda </a:t>
            </a:r>
            <a:r>
              <a:rPr lang="tr-TR" dirty="0" err="1"/>
              <a:t>öbt</a:t>
            </a:r>
            <a:r>
              <a:rPr lang="tr-TR" dirty="0"/>
              <a:t> türleri:</a:t>
            </a:r>
            <a:br>
              <a:rPr lang="tr-TR" dirty="0"/>
            </a:br>
            <a:r>
              <a:rPr lang="tr-TR" dirty="0" smtClean="0"/>
              <a:t>Vasiyet</a:t>
            </a:r>
            <a:endParaRPr lang="tr-TR" dirty="0"/>
          </a:p>
        </p:txBody>
      </p:sp>
      <p:sp>
        <p:nvSpPr>
          <p:cNvPr id="3" name="İçerik Yer Tutucusu 2"/>
          <p:cNvSpPr>
            <a:spLocks noGrp="1"/>
          </p:cNvSpPr>
          <p:nvPr>
            <p:ph idx="1"/>
          </p:nvPr>
        </p:nvSpPr>
        <p:spPr>
          <a:xfrm>
            <a:off x="1837426" y="2603500"/>
            <a:ext cx="9530790" cy="4254500"/>
          </a:xfrm>
        </p:spPr>
        <p:txBody>
          <a:bodyPr>
            <a:normAutofit/>
          </a:bodyPr>
          <a:lstStyle/>
          <a:p>
            <a:pPr marL="0" indent="0">
              <a:buNone/>
            </a:pPr>
            <a:r>
              <a:rPr lang="tr-TR" dirty="0" smtClean="0">
                <a:solidFill>
                  <a:srgbClr val="FF0000"/>
                </a:solidFill>
              </a:rPr>
              <a:t>Mirasçı atama-vasiyet kazandırması ayrımının önemi nedir?</a:t>
            </a:r>
          </a:p>
          <a:p>
            <a:pPr marL="0" indent="0">
              <a:buNone/>
            </a:pPr>
            <a:r>
              <a:rPr lang="tr-TR" dirty="0"/>
              <a:t>	</a:t>
            </a:r>
            <a:r>
              <a:rPr lang="tr-TR" dirty="0" smtClean="0"/>
              <a:t>- Vasiyet alacaklısı külli halefi değil, mirasbırakanın cüzi halefidir. </a:t>
            </a:r>
          </a:p>
          <a:p>
            <a:pPr marL="0" indent="0">
              <a:buNone/>
            </a:pPr>
            <a:r>
              <a:rPr lang="tr-TR" dirty="0" smtClean="0"/>
              <a:t>	Mirasbırakanın ölümü ile birlikte vasiyet edilen şey üzerinde doğrudan hak kazanmaz, 	sadece vasiyet borcunun yerine getirilmesine ilişkin mirasçılara karşı ileri sürebileceği bir 	alacak hakkı elde eder.</a:t>
            </a:r>
            <a:r>
              <a:rPr lang="tr-TR" dirty="0" smtClean="0">
                <a:solidFill>
                  <a:schemeClr val="bg1"/>
                </a:solidFill>
              </a:rPr>
              <a:t>na: TMK 601 II: «Kendisine </a:t>
            </a:r>
          </a:p>
          <a:p>
            <a:pPr marL="0" indent="0">
              <a:buNone/>
            </a:pPr>
            <a:r>
              <a:rPr lang="tr-TR" dirty="0" smtClean="0">
                <a:solidFill>
                  <a:schemeClr val="tx1"/>
                </a:solidFill>
              </a:rPr>
              <a:t>	İstisna</a:t>
            </a:r>
            <a:r>
              <a:rPr lang="tr-TR" dirty="0">
                <a:solidFill>
                  <a:schemeClr val="tx1"/>
                </a:solidFill>
              </a:rPr>
              <a:t>: TMK 601 II: «Kendisine mirasbırakanın ölümünde ödenecek bir </a:t>
            </a:r>
            <a:r>
              <a:rPr lang="tr-TR" dirty="0" smtClean="0">
                <a:solidFill>
                  <a:schemeClr val="tx1"/>
                </a:solidFill>
              </a:rPr>
              <a:t>	sigorta </a:t>
            </a:r>
            <a:r>
              <a:rPr lang="tr-TR" dirty="0">
                <a:solidFill>
                  <a:schemeClr val="tx1"/>
                </a:solidFill>
              </a:rPr>
              <a:t>alacağı </a:t>
            </a:r>
            <a:r>
              <a:rPr lang="tr-TR" dirty="0" smtClean="0">
                <a:solidFill>
                  <a:schemeClr val="tx1"/>
                </a:solidFill>
              </a:rPr>
              <a:t>	vasiyet </a:t>
            </a:r>
            <a:r>
              <a:rPr lang="tr-TR" dirty="0">
                <a:solidFill>
                  <a:schemeClr val="tx1"/>
                </a:solidFill>
              </a:rPr>
              <a:t>edilen kimse, sigorta sözleşmesinden doğan istem </a:t>
            </a:r>
            <a:r>
              <a:rPr lang="tr-TR" dirty="0" smtClean="0">
                <a:solidFill>
                  <a:schemeClr val="tx1"/>
                </a:solidFill>
              </a:rPr>
              <a:t>	hakkını </a:t>
            </a:r>
            <a:r>
              <a:rPr lang="tr-TR" dirty="0">
                <a:solidFill>
                  <a:schemeClr val="tx1"/>
                </a:solidFill>
              </a:rPr>
              <a:t>sigortacıya karşı </a:t>
            </a:r>
            <a:r>
              <a:rPr lang="tr-TR" dirty="0" smtClean="0">
                <a:solidFill>
                  <a:schemeClr val="tx1"/>
                </a:solidFill>
              </a:rPr>
              <a:t>	doğrudan </a:t>
            </a:r>
            <a:r>
              <a:rPr lang="tr-TR" dirty="0">
                <a:solidFill>
                  <a:schemeClr val="tx1"/>
                </a:solidFill>
              </a:rPr>
              <a:t>doğruya kullanabilir</a:t>
            </a:r>
            <a:r>
              <a:rPr lang="tr-TR" dirty="0" smtClean="0">
                <a:solidFill>
                  <a:schemeClr val="tx1"/>
                </a:solidFill>
              </a:rPr>
              <a:t>.»</a:t>
            </a:r>
            <a:r>
              <a:rPr lang="tr-TR" dirty="0" smtClean="0">
                <a:solidFill>
                  <a:schemeClr val="bg1"/>
                </a:solidFill>
              </a:rPr>
              <a:t>.»</a:t>
            </a:r>
          </a:p>
          <a:p>
            <a:pPr marL="0" indent="0">
              <a:buNone/>
            </a:pPr>
            <a:r>
              <a:rPr lang="tr-TR" dirty="0" smtClean="0"/>
              <a:t>	- Külli halef olmadığı için iradi mirasçıdan farklı olarak miras ortaklığına dahil değildir ve 	mirasbırakanın borçlarından 	da  sorumlu değildir. </a:t>
            </a:r>
            <a:endParaRPr lang="tr-TR" dirty="0"/>
          </a:p>
        </p:txBody>
      </p:sp>
    </p:spTree>
    <p:extLst>
      <p:ext uri="{BB962C8B-B14F-4D97-AF65-F5344CB8AC3E}">
        <p14:creationId xmlns:p14="http://schemas.microsoft.com/office/powerpoint/2010/main" val="3407174321"/>
      </p:ext>
    </p:extLst>
  </p:cSld>
  <p:clrMapOvr>
    <a:masterClrMapping/>
  </p:clrMapOvr>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dirty="0" smtClean="0"/>
              <a:t>Mirasçı </a:t>
            </a:r>
            <a:r>
              <a:rPr lang="tr-TR" dirty="0"/>
              <a:t>Atama ve Vasiyet Arasındaki Farka Örnek</a:t>
            </a:r>
          </a:p>
        </p:txBody>
      </p:sp>
      <p:sp>
        <p:nvSpPr>
          <p:cNvPr id="3" name="İçerik Yer Tutucusu 2"/>
          <p:cNvSpPr>
            <a:spLocks noGrp="1"/>
          </p:cNvSpPr>
          <p:nvPr>
            <p:ph idx="1"/>
          </p:nvPr>
        </p:nvSpPr>
        <p:spPr>
          <a:xfrm>
            <a:off x="2113472" y="2603500"/>
            <a:ext cx="9106463" cy="4021588"/>
          </a:xfrm>
        </p:spPr>
        <p:txBody>
          <a:bodyPr>
            <a:normAutofit fontScale="92500" lnSpcReduction="10000"/>
          </a:bodyPr>
          <a:lstStyle/>
          <a:p>
            <a:pPr algn="just"/>
            <a:endParaRPr lang="tr-TR" dirty="0" smtClean="0"/>
          </a:p>
          <a:p>
            <a:pPr algn="just"/>
            <a:r>
              <a:rPr lang="tr-TR" dirty="0" smtClean="0"/>
              <a:t>M’nin </a:t>
            </a:r>
            <a:r>
              <a:rPr lang="tr-TR" dirty="0"/>
              <a:t>geride kalan yakınları eşi E ve çocuğu Ç’dir. M’nin çalışma masasının çekmecesinde bulunan şeklen geçerli </a:t>
            </a:r>
            <a:r>
              <a:rPr lang="tr-TR" dirty="0" err="1"/>
              <a:t>elyazılı</a:t>
            </a:r>
            <a:r>
              <a:rPr lang="tr-TR" dirty="0"/>
              <a:t> vasiyetnamesine göre mirasbırakan dostu D’yi terekesinin 3/8’i oranında mirasçı olarak atamış, terekesinde yer alan Kadıköy’deki taşınmazı F’ye, otomobilini de G’ye vasiyet etmiştir.</a:t>
            </a:r>
          </a:p>
          <a:p>
            <a:pPr marL="0" indent="0" algn="just">
              <a:buNone/>
            </a:pPr>
            <a:r>
              <a:rPr lang="tr-TR" dirty="0">
                <a:solidFill>
                  <a:srgbClr val="FF0000"/>
                </a:solidFill>
              </a:rPr>
              <a:t>Sonuç</a:t>
            </a:r>
            <a:r>
              <a:rPr lang="tr-TR" dirty="0"/>
              <a:t>: M’nin ölümünde mirasçı olarak atanan D, diğer yasal mirasçılar E ve Ç ile birlikte, başka bir işleme gerek kalmadan, kendiliğinden terekede 3/8’i oranında hak sahibi olur ve E ve Ç ile birlikte miras ortaklığını oluşturup mirasbırakanın borçlarından müteselsilen sorumlu olur.</a:t>
            </a:r>
          </a:p>
          <a:p>
            <a:pPr marL="0" indent="0" algn="just">
              <a:buNone/>
            </a:pPr>
            <a:r>
              <a:rPr lang="tr-TR" dirty="0"/>
              <a:t>Kendisine taşınmaz mal vasiyet edilen F ve otomobil vasiyet edilen G ise, M’nin ölümünde mülkiyet hakkını kazanamayıp, ancak vasiyet borçlusu olan mirasçılara karşı ileri sürebilecekleri bir alacak hakkına sahip olurlar. Taşınmaz tapuda F adına tescil edildiğinde ve otomobilin mülkiyeti G’ye devredilince F ve G mülkiyet hakkını kazanır. Ayrıca F ve G cüz’i halef olduklarından miras ortaklığına dahil değildirler ve mirasbırakanın borçlarından sorumlu olmazlar.</a:t>
            </a:r>
          </a:p>
        </p:txBody>
      </p:sp>
    </p:spTree>
    <p:extLst>
      <p:ext uri="{BB962C8B-B14F-4D97-AF65-F5344CB8AC3E}">
        <p14:creationId xmlns:p14="http://schemas.microsoft.com/office/powerpoint/2010/main" val="1373449784"/>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Maddi anlamda </a:t>
            </a:r>
            <a:r>
              <a:rPr lang="tr-TR" dirty="0" err="1" smtClean="0"/>
              <a:t>öbt</a:t>
            </a:r>
            <a:r>
              <a:rPr lang="tr-TR" dirty="0" smtClean="0"/>
              <a:t> türleri:</a:t>
            </a:r>
            <a:r>
              <a:rPr lang="tr-TR" dirty="0"/>
              <a:t/>
            </a:r>
            <a:br>
              <a:rPr lang="tr-TR" dirty="0"/>
            </a:br>
            <a:r>
              <a:rPr lang="tr-TR" dirty="0"/>
              <a:t>Vasiyet</a:t>
            </a:r>
          </a:p>
        </p:txBody>
      </p:sp>
      <p:sp>
        <p:nvSpPr>
          <p:cNvPr id="3" name="İçerik Yer Tutucusu 2"/>
          <p:cNvSpPr>
            <a:spLocks noGrp="1"/>
          </p:cNvSpPr>
          <p:nvPr>
            <p:ph idx="1"/>
          </p:nvPr>
        </p:nvSpPr>
        <p:spPr>
          <a:xfrm>
            <a:off x="2182483" y="2603500"/>
            <a:ext cx="9808234" cy="4133730"/>
          </a:xfrm>
        </p:spPr>
        <p:txBody>
          <a:bodyPr>
            <a:normAutofit fontScale="85000" lnSpcReduction="10000"/>
          </a:bodyPr>
          <a:lstStyle/>
          <a:p>
            <a:r>
              <a:rPr lang="tr-TR" u="sng" dirty="0"/>
              <a:t>Vasiyet borçlusu kimdir? </a:t>
            </a:r>
          </a:p>
          <a:p>
            <a:pPr marL="0" indent="0" algn="just">
              <a:buNone/>
            </a:pPr>
            <a:r>
              <a:rPr lang="tr-TR" dirty="0"/>
              <a:t>Vasiyet alacaklısı, vasiyeti yerine getirme görevlisi varsa ona, yoksa yasal ya da atanmış mirasçılara karşı kişisel bir istem hakkına sahiptir. (TMK </a:t>
            </a:r>
            <a:r>
              <a:rPr lang="tr-TR" dirty="0" smtClean="0"/>
              <a:t>m.600/1</a:t>
            </a:r>
            <a:r>
              <a:rPr lang="tr-TR" dirty="0"/>
              <a:t>) O halde;</a:t>
            </a:r>
          </a:p>
          <a:p>
            <a:pPr marL="0" indent="0" algn="just">
              <a:buNone/>
            </a:pPr>
            <a:r>
              <a:rPr lang="tr-TR" dirty="0"/>
              <a:t>Mirasbırakan ölüme bağlı tasarrufta vasiyet borçlusunu belirtmişse, vasiyet borcunu o kişi/kişiler yerine getirecektir. </a:t>
            </a:r>
          </a:p>
          <a:p>
            <a:pPr marL="0" indent="0" algn="just">
              <a:buNone/>
            </a:pPr>
            <a:r>
              <a:rPr lang="tr-TR" dirty="0"/>
              <a:t>Vasiyet borcunu vasiyeti yerine getirme görevlisi olarak atanan kişinin de yerine getirmesi mümkündür. (TMK </a:t>
            </a:r>
            <a:r>
              <a:rPr lang="tr-TR" dirty="0" smtClean="0"/>
              <a:t>m.552 </a:t>
            </a:r>
            <a:r>
              <a:rPr lang="tr-TR" dirty="0"/>
              <a:t>b.4) </a:t>
            </a:r>
          </a:p>
          <a:p>
            <a:pPr marL="0" indent="0" algn="just">
              <a:buNone/>
            </a:pPr>
            <a:r>
              <a:rPr lang="tr-TR" dirty="0"/>
              <a:t>Sayılanların bulunmaması halinde ise vasiyet borçlusu ya da borçluları yasal ya da atanmış mirasçılardır. </a:t>
            </a:r>
          </a:p>
          <a:p>
            <a:pPr marL="0" indent="0" algn="just">
              <a:buNone/>
            </a:pPr>
            <a:r>
              <a:rPr lang="tr-TR" dirty="0"/>
              <a:t>Vasiyet borçlusunun herhangi bir sebeple mirası ya da lehine yapılan kazandırmayı elde edememesi halinde, vasiyet borçlusu sıfatı onun yerini alan mirasçı ya da mirasçılara geçer: </a:t>
            </a:r>
            <a:r>
              <a:rPr lang="tr-TR" dirty="0" smtClean="0"/>
              <a:t>TMK m.519 </a:t>
            </a:r>
            <a:r>
              <a:rPr lang="tr-TR" dirty="0"/>
              <a:t>II</a:t>
            </a:r>
          </a:p>
          <a:p>
            <a:pPr marL="0" indent="0" algn="just">
              <a:buNone/>
            </a:pPr>
            <a:r>
              <a:rPr lang="tr-TR" dirty="0"/>
              <a:t>Örnek: M’nin yasal mirasçıları kardeşleri A ve B’dir. M, vasiyeti yerine getirme borcunu A’ya yüklemişse, A mirastan yoksun kalınca vasiyeti yerine getirme borcu B’ye geçer. Eğer A’nın bir çocuğu </a:t>
            </a:r>
            <a:r>
              <a:rPr lang="tr-TR" dirty="0" smtClean="0"/>
              <a:t>olsaydı, </a:t>
            </a:r>
            <a:r>
              <a:rPr lang="tr-TR" dirty="0"/>
              <a:t>A’nın yerini Ç alacağı için Ç vasiyet borcunu yerine getirmekle yükümlü olacaktı.</a:t>
            </a:r>
          </a:p>
        </p:txBody>
      </p:sp>
    </p:spTree>
    <p:extLst>
      <p:ext uri="{BB962C8B-B14F-4D97-AF65-F5344CB8AC3E}">
        <p14:creationId xmlns:p14="http://schemas.microsoft.com/office/powerpoint/2010/main" val="1756644121"/>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M</a:t>
            </a:r>
            <a:r>
              <a:rPr lang="tr-TR" dirty="0" smtClean="0"/>
              <a:t>addi anlamda </a:t>
            </a:r>
            <a:r>
              <a:rPr lang="tr-TR" dirty="0" err="1" smtClean="0"/>
              <a:t>öbt</a:t>
            </a:r>
            <a:r>
              <a:rPr lang="tr-TR" dirty="0" smtClean="0"/>
              <a:t>  türleri:</a:t>
            </a:r>
            <a:br>
              <a:rPr lang="tr-TR" dirty="0" smtClean="0"/>
            </a:br>
            <a:r>
              <a:rPr lang="tr-TR" dirty="0" smtClean="0"/>
              <a:t>Vasiyet</a:t>
            </a:r>
            <a:endParaRPr lang="tr-TR" dirty="0"/>
          </a:p>
        </p:txBody>
      </p:sp>
      <p:sp>
        <p:nvSpPr>
          <p:cNvPr id="3" name="İçerik Yer Tutucusu 2"/>
          <p:cNvSpPr>
            <a:spLocks noGrp="1"/>
          </p:cNvSpPr>
          <p:nvPr>
            <p:ph idx="1"/>
          </p:nvPr>
        </p:nvSpPr>
        <p:spPr>
          <a:xfrm>
            <a:off x="2518913" y="2344008"/>
            <a:ext cx="8985699" cy="4306958"/>
          </a:xfrm>
        </p:spPr>
        <p:txBody>
          <a:bodyPr>
            <a:normAutofit/>
          </a:bodyPr>
          <a:lstStyle/>
          <a:p>
            <a:r>
              <a:rPr lang="tr-TR" dirty="0"/>
              <a:t>Vasiyet alacaklısı kimdir?</a:t>
            </a:r>
          </a:p>
          <a:p>
            <a:pPr marL="0" indent="0" algn="just">
              <a:buNone/>
            </a:pPr>
            <a:r>
              <a:rPr lang="tr-TR" dirty="0"/>
              <a:t>Mirasbırakan öldüğü zaman lehine tasarruf yapılmış ve hayatta olan her gerçek ya da tüzel kişi vasiyet alacaklısı olabilir. </a:t>
            </a:r>
          </a:p>
          <a:p>
            <a:pPr marL="0" indent="0" algn="just">
              <a:buNone/>
            </a:pPr>
            <a:r>
              <a:rPr lang="tr-TR" dirty="0"/>
              <a:t>Lehine vasiyette bulunulan kişinin aynı zamanda mirasçı olması da mümkündür.</a:t>
            </a:r>
          </a:p>
          <a:p>
            <a:pPr marL="0" indent="0" algn="just">
              <a:buNone/>
            </a:pPr>
            <a:r>
              <a:rPr lang="tr-TR" dirty="0"/>
              <a:t>Henüz var olmayan bir kimse de art vasiyet yolu ile vasiyet alacaklısı olarak atanabilir. </a:t>
            </a:r>
          </a:p>
          <a:p>
            <a:pPr marL="0" indent="0" algn="just">
              <a:buNone/>
            </a:pPr>
            <a:r>
              <a:rPr lang="tr-TR" dirty="0"/>
              <a:t>Vasiyet alacaklısı mirasbırakandan önce ölürse vasiyet tasarrufu vasiyet borçlusu lehine sona erer. (TMK 581 II) Yani vasiyet edilen şey vasiyet borçlusuna ait olur. </a:t>
            </a:r>
          </a:p>
          <a:p>
            <a:pPr marL="0" indent="0" algn="just">
              <a:buNone/>
            </a:pPr>
            <a:r>
              <a:rPr lang="tr-TR" u="sng" dirty="0"/>
              <a:t>Ancak bu hükmü iki halde vasiyet konusu şey terekeye döner şeklinde yorumlamak gerekir: </a:t>
            </a:r>
            <a:r>
              <a:rPr lang="tr-TR" dirty="0"/>
              <a:t>Mirasbırakan özel olarak vasiyet borçlusunu belirtmemişse ve bu sebeple bütün mirasçılar vasiyet borçlusu ise; vasiyeti yerine getirme görevlisinin atanmış olması halinde. </a:t>
            </a:r>
          </a:p>
        </p:txBody>
      </p:sp>
    </p:spTree>
    <p:extLst>
      <p:ext uri="{BB962C8B-B14F-4D97-AF65-F5344CB8AC3E}">
        <p14:creationId xmlns:p14="http://schemas.microsoft.com/office/powerpoint/2010/main" val="270195121"/>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M</a:t>
            </a:r>
            <a:r>
              <a:rPr lang="tr-TR" dirty="0" smtClean="0"/>
              <a:t>addi anlamda </a:t>
            </a:r>
            <a:r>
              <a:rPr lang="tr-TR" dirty="0" err="1" smtClean="0"/>
              <a:t>öbt</a:t>
            </a:r>
            <a:r>
              <a:rPr lang="tr-TR" dirty="0" smtClean="0"/>
              <a:t>  türleri:</a:t>
            </a:r>
            <a:r>
              <a:rPr lang="tr-TR" dirty="0"/>
              <a:t/>
            </a:r>
            <a:br>
              <a:rPr lang="tr-TR" dirty="0"/>
            </a:br>
            <a:r>
              <a:rPr lang="tr-TR" dirty="0"/>
              <a:t>Vasiyet</a:t>
            </a:r>
          </a:p>
        </p:txBody>
      </p:sp>
      <p:sp>
        <p:nvSpPr>
          <p:cNvPr id="3" name="İçerik Yer Tutucusu 2"/>
          <p:cNvSpPr>
            <a:spLocks noGrp="1"/>
          </p:cNvSpPr>
          <p:nvPr>
            <p:ph idx="1"/>
          </p:nvPr>
        </p:nvSpPr>
        <p:spPr>
          <a:xfrm>
            <a:off x="2009954" y="2603499"/>
            <a:ext cx="9358261" cy="4176863"/>
          </a:xfrm>
        </p:spPr>
        <p:txBody>
          <a:bodyPr>
            <a:normAutofit lnSpcReduction="10000"/>
          </a:bodyPr>
          <a:lstStyle/>
          <a:p>
            <a:pPr marL="0" indent="0">
              <a:buNone/>
            </a:pPr>
            <a:r>
              <a:rPr lang="tr-TR" sz="2600" dirty="0"/>
              <a:t>Vasiyet borcunun doğumu ve muaccel hale gelmesi:</a:t>
            </a:r>
          </a:p>
          <a:p>
            <a:pPr algn="just"/>
            <a:r>
              <a:rPr lang="tr-TR" sz="2600" dirty="0"/>
              <a:t>Vasiyet borcu (kural olarak) mirasbırakanın ölümü ile doğar, borçlunun mirası kabul etmesi ya da ret hakkının düşmesi ile muaccel olur. (TMK </a:t>
            </a:r>
            <a:r>
              <a:rPr lang="tr-TR" sz="2600" dirty="0" smtClean="0"/>
              <a:t>m.600 </a:t>
            </a:r>
            <a:r>
              <a:rPr lang="tr-TR" sz="2600" dirty="0"/>
              <a:t>II)</a:t>
            </a:r>
          </a:p>
          <a:p>
            <a:pPr algn="just"/>
            <a:r>
              <a:rPr lang="tr-TR" sz="2600" dirty="0"/>
              <a:t>TMK 600 II, vasiyet borçlusunun mirasçıdan başka bir kimse olması haline (</a:t>
            </a:r>
            <a:r>
              <a:rPr lang="tr-TR" sz="2600" dirty="0" err="1"/>
              <a:t>örn</a:t>
            </a:r>
            <a:r>
              <a:rPr lang="tr-TR" sz="2600" dirty="0"/>
              <a:t>: alt vasiyet) ilişkin bir düzenleme getirmemiştir. Bu halde de vasiyet alacağı mirasbırakanın ölümü ile doğar. Vasiyet borçlusu, vasiyet alacaklısı ve alt vasiyet alacaklısının hakkının da aynı anda muaccel olacağı kabul edilir. </a:t>
            </a:r>
          </a:p>
        </p:txBody>
      </p:sp>
    </p:spTree>
    <p:extLst>
      <p:ext uri="{BB962C8B-B14F-4D97-AF65-F5344CB8AC3E}">
        <p14:creationId xmlns:p14="http://schemas.microsoft.com/office/powerpoint/2010/main" val="453268076"/>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M</a:t>
            </a:r>
            <a:r>
              <a:rPr lang="tr-TR" dirty="0" smtClean="0"/>
              <a:t>addi anlamda </a:t>
            </a:r>
            <a:r>
              <a:rPr lang="tr-TR" dirty="0" err="1" smtClean="0"/>
              <a:t>öbt</a:t>
            </a:r>
            <a:r>
              <a:rPr lang="tr-TR" dirty="0" smtClean="0"/>
              <a:t>  türleri:</a:t>
            </a:r>
            <a:r>
              <a:rPr lang="tr-TR" dirty="0"/>
              <a:t/>
            </a:r>
            <a:br>
              <a:rPr lang="tr-TR" dirty="0"/>
            </a:br>
            <a:r>
              <a:rPr lang="tr-TR" dirty="0"/>
              <a:t>Vasiyet</a:t>
            </a:r>
          </a:p>
        </p:txBody>
      </p:sp>
      <p:sp>
        <p:nvSpPr>
          <p:cNvPr id="3" name="İçerik Yer Tutucusu 2"/>
          <p:cNvSpPr>
            <a:spLocks noGrp="1"/>
          </p:cNvSpPr>
          <p:nvPr>
            <p:ph idx="1"/>
          </p:nvPr>
        </p:nvSpPr>
        <p:spPr>
          <a:xfrm>
            <a:off x="2070340" y="2603498"/>
            <a:ext cx="9434272" cy="4081973"/>
          </a:xfrm>
        </p:spPr>
        <p:txBody>
          <a:bodyPr>
            <a:normAutofit/>
          </a:bodyPr>
          <a:lstStyle/>
          <a:p>
            <a:r>
              <a:rPr lang="tr-TR" dirty="0"/>
              <a:t>Zamanaşımı: </a:t>
            </a:r>
          </a:p>
          <a:p>
            <a:pPr marL="0" indent="0" algn="just">
              <a:buNone/>
            </a:pPr>
            <a:r>
              <a:rPr lang="tr-TR" dirty="0"/>
              <a:t>TMK </a:t>
            </a:r>
            <a:r>
              <a:rPr lang="tr-TR" dirty="0" smtClean="0"/>
              <a:t>m.602</a:t>
            </a:r>
            <a:r>
              <a:rPr lang="tr-TR" dirty="0"/>
              <a:t>: Vasiyet alacaklısının dava hakkı, ölüme bağlı kazandırmayı öğrenmesinden veya vasiyet borcu daha sonra muaccel olacaksa muaccel olma tarihinin üzerinden 10 yıl geçmekle zamanaşımına uğrar. </a:t>
            </a:r>
          </a:p>
          <a:p>
            <a:pPr marL="0" indent="0" algn="just">
              <a:buNone/>
            </a:pPr>
            <a:r>
              <a:rPr lang="tr-TR" dirty="0"/>
              <a:t>Mirasçının mirası ret hakkı olduğu gibi, vasiyet alacaklısının da vasiyet borçlusuna yöneltebileceği vasiyeti ret hakkı bulunmaktadır: TMK </a:t>
            </a:r>
            <a:r>
              <a:rPr lang="tr-TR" dirty="0" smtClean="0"/>
              <a:t>m.616</a:t>
            </a:r>
            <a:endParaRPr lang="tr-TR" dirty="0"/>
          </a:p>
          <a:p>
            <a:pPr marL="0" indent="0" algn="just">
              <a:buNone/>
            </a:pPr>
            <a:r>
              <a:rPr lang="tr-TR" dirty="0"/>
              <a:t>Kanun vasiyet alacağının reddi için süre öngörmemiştir. Öğretide vasiyet alacağının 10 yıl içinde zamanaşımına uğrayacağı belirtilerek, ret beyanının da 10 yıl içinde yapılabileceğine işaret edilmektedir. </a:t>
            </a:r>
          </a:p>
        </p:txBody>
      </p:sp>
    </p:spTree>
    <p:extLst>
      <p:ext uri="{BB962C8B-B14F-4D97-AF65-F5344CB8AC3E}">
        <p14:creationId xmlns:p14="http://schemas.microsoft.com/office/powerpoint/2010/main" val="29220368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GB"/>
          </a:p>
        </p:txBody>
      </p:sp>
      <p:pic>
        <p:nvPicPr>
          <p:cNvPr id="4" name="İçerik Yer Tutucusu 4">
            <a:extLst>
              <a:ext uri="{FF2B5EF4-FFF2-40B4-BE49-F238E27FC236}">
                <a16:creationId xmlns:a16="http://schemas.microsoft.com/office/drawing/2014/main" id="{9E4F1A57-A1F5-4C45-B379-36D5401429F6}"/>
              </a:ext>
            </a:extLst>
          </p:cNvPr>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592925" y="624109"/>
            <a:ext cx="8474766" cy="4715641"/>
          </a:xfrm>
          <a:prstGeom prst="rect">
            <a:avLst/>
          </a:prstGeom>
          <a:noFill/>
          <a:ln>
            <a:noFill/>
          </a:ln>
        </p:spPr>
      </p:pic>
    </p:spTree>
    <p:extLst>
      <p:ext uri="{BB962C8B-B14F-4D97-AF65-F5344CB8AC3E}">
        <p14:creationId xmlns:p14="http://schemas.microsoft.com/office/powerpoint/2010/main" val="2869667306"/>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solidFill>
                  <a:schemeClr val="tx1"/>
                </a:solidFill>
              </a:rPr>
              <a:t>Maddi anlamda </a:t>
            </a:r>
            <a:r>
              <a:rPr lang="tr-TR" dirty="0" err="1">
                <a:solidFill>
                  <a:schemeClr val="tx1"/>
                </a:solidFill>
              </a:rPr>
              <a:t>öbt</a:t>
            </a:r>
            <a:r>
              <a:rPr lang="tr-TR" dirty="0">
                <a:solidFill>
                  <a:schemeClr val="tx1"/>
                </a:solidFill>
              </a:rPr>
              <a:t>  türleri:</a:t>
            </a:r>
            <a:br>
              <a:rPr lang="tr-TR" dirty="0">
                <a:solidFill>
                  <a:schemeClr val="tx1"/>
                </a:solidFill>
              </a:rPr>
            </a:br>
            <a:r>
              <a:rPr lang="tr-TR" dirty="0">
                <a:solidFill>
                  <a:schemeClr val="tx1"/>
                </a:solidFill>
              </a:rPr>
              <a:t>Vasiyet</a:t>
            </a:r>
          </a:p>
        </p:txBody>
      </p:sp>
      <p:sp>
        <p:nvSpPr>
          <p:cNvPr id="3" name="İçerik Yer Tutucusu 2"/>
          <p:cNvSpPr>
            <a:spLocks noGrp="1"/>
          </p:cNvSpPr>
          <p:nvPr>
            <p:ph idx="1"/>
          </p:nvPr>
        </p:nvSpPr>
        <p:spPr>
          <a:xfrm>
            <a:off x="1984074" y="2603499"/>
            <a:ext cx="9161253" cy="4081973"/>
          </a:xfrm>
        </p:spPr>
        <p:txBody>
          <a:bodyPr>
            <a:normAutofit fontScale="92500" lnSpcReduction="10000"/>
          </a:bodyPr>
          <a:lstStyle/>
          <a:p>
            <a:pPr marL="0" indent="0">
              <a:buNone/>
            </a:pPr>
            <a:r>
              <a:rPr lang="tr-TR" dirty="0" smtClean="0">
                <a:solidFill>
                  <a:srgbClr val="FF0000"/>
                </a:solidFill>
              </a:rPr>
              <a:t>Vasiyetin yerine getirilmesine kadar geçecek olan sürede vasiyet konusu şeyin ürünleri kime ait olur? Vasiyet </a:t>
            </a:r>
            <a:r>
              <a:rPr lang="tr-TR" dirty="0" err="1" smtClean="0">
                <a:solidFill>
                  <a:srgbClr val="FF0000"/>
                </a:solidFill>
              </a:rPr>
              <a:t>lehdarı</a:t>
            </a:r>
            <a:r>
              <a:rPr lang="tr-TR" dirty="0" smtClean="0">
                <a:solidFill>
                  <a:srgbClr val="FF0000"/>
                </a:solidFill>
              </a:rPr>
              <a:t> bu ürünleri talep edebilir mi?</a:t>
            </a:r>
          </a:p>
          <a:p>
            <a:pPr marL="0" indent="0">
              <a:buNone/>
            </a:pPr>
            <a:r>
              <a:rPr lang="tr-TR" dirty="0" err="1" smtClean="0"/>
              <a:t>Örn</a:t>
            </a:r>
            <a:r>
              <a:rPr lang="tr-TR" dirty="0" smtClean="0"/>
              <a:t>: Vasiyet konusu taşınmazdan kira geliri elde ediliyor.</a:t>
            </a:r>
          </a:p>
          <a:p>
            <a:pPr marL="0" indent="0">
              <a:buNone/>
            </a:pPr>
            <a:r>
              <a:rPr lang="tr-TR" dirty="0"/>
              <a:t>TMK 518: «Bırakılan belirli mal, mirasın açılması anındaki durumuyla teslim olunur; yarar ve hasar, mirasın açılması anında kendisine belirli mal bırakılana geçer. </a:t>
            </a:r>
            <a:endParaRPr lang="tr-TR" dirty="0" smtClean="0"/>
          </a:p>
          <a:p>
            <a:pPr marL="0" indent="0">
              <a:buNone/>
            </a:pPr>
            <a:r>
              <a:rPr lang="tr-TR" dirty="0" smtClean="0"/>
              <a:t>Tasarrufu </a:t>
            </a:r>
            <a:r>
              <a:rPr lang="tr-TR" dirty="0"/>
              <a:t>yerine getirme ile yükümlü olan kimse, mirasın açılmasından sonra bırakılan belirli mala yaptığı harcamalar ve mala verdiği zararlardan dolayı, vekâletsiz iş görenin haklarına sahip ve borçlarıyla yükümlü olur</a:t>
            </a:r>
            <a:r>
              <a:rPr lang="tr-TR" dirty="0" smtClean="0"/>
              <a:t>.»</a:t>
            </a:r>
          </a:p>
          <a:p>
            <a:pPr marL="0" indent="0">
              <a:buNone/>
            </a:pPr>
            <a:r>
              <a:rPr lang="tr-TR" dirty="0"/>
              <a:t>TMK 685: </a:t>
            </a:r>
            <a:r>
              <a:rPr lang="tr-TR" dirty="0" smtClean="0"/>
              <a:t>«Bir </a:t>
            </a:r>
            <a:r>
              <a:rPr lang="tr-TR" dirty="0"/>
              <a:t>şeyin maliki, onun ürünlerinin de maliki olur. </a:t>
            </a:r>
            <a:endParaRPr lang="tr-TR" dirty="0" smtClean="0"/>
          </a:p>
          <a:p>
            <a:pPr marL="0" indent="0">
              <a:buNone/>
            </a:pPr>
            <a:r>
              <a:rPr lang="tr-TR" dirty="0" smtClean="0"/>
              <a:t>Ürünler</a:t>
            </a:r>
            <a:r>
              <a:rPr lang="tr-TR" dirty="0"/>
              <a:t>, dönemsel olarak elde edilen doğal veya hukukî ürünler ile bir şeyin özgülendiği amaca göre âdetler gereği ondan elde edilmesi uygun görülen diğer verimlerdir. </a:t>
            </a:r>
            <a:endParaRPr lang="tr-TR" dirty="0" smtClean="0"/>
          </a:p>
          <a:p>
            <a:pPr marL="0" indent="0">
              <a:buNone/>
            </a:pPr>
            <a:r>
              <a:rPr lang="tr-TR" dirty="0" smtClean="0"/>
              <a:t>Doğal </a:t>
            </a:r>
            <a:r>
              <a:rPr lang="tr-TR" dirty="0"/>
              <a:t>ürünler asıl şeyden ayrılıncaya kadar onun bütünleyici parçasıdır</a:t>
            </a:r>
            <a:r>
              <a:rPr lang="tr-TR" dirty="0" smtClean="0"/>
              <a:t>.»</a:t>
            </a:r>
            <a:endParaRPr lang="tr-TR" dirty="0"/>
          </a:p>
        </p:txBody>
      </p:sp>
    </p:spTree>
    <p:extLst>
      <p:ext uri="{BB962C8B-B14F-4D97-AF65-F5344CB8AC3E}">
        <p14:creationId xmlns:p14="http://schemas.microsoft.com/office/powerpoint/2010/main" val="734270695"/>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3400" dirty="0">
                <a:solidFill>
                  <a:schemeClr val="tx1"/>
                </a:solidFill>
              </a:rPr>
              <a:t>Maddi anlamda </a:t>
            </a:r>
            <a:r>
              <a:rPr lang="tr-TR" sz="3400" dirty="0" err="1">
                <a:solidFill>
                  <a:schemeClr val="tx1"/>
                </a:solidFill>
              </a:rPr>
              <a:t>öbt</a:t>
            </a:r>
            <a:r>
              <a:rPr lang="tr-TR" sz="3400" dirty="0">
                <a:solidFill>
                  <a:schemeClr val="tx1"/>
                </a:solidFill>
              </a:rPr>
              <a:t> türleri:</a:t>
            </a:r>
            <a:br>
              <a:rPr lang="tr-TR" sz="3400" dirty="0">
                <a:solidFill>
                  <a:schemeClr val="tx1"/>
                </a:solidFill>
              </a:rPr>
            </a:br>
            <a:r>
              <a:rPr lang="tr-TR" sz="3400" dirty="0" smtClean="0">
                <a:solidFill>
                  <a:schemeClr val="tx1"/>
                </a:solidFill>
              </a:rPr>
              <a:t>Mirasçılıktan çıkarma</a:t>
            </a:r>
            <a:endParaRPr lang="tr-TR" sz="3400" dirty="0">
              <a:solidFill>
                <a:schemeClr val="tx1"/>
              </a:solidFill>
            </a:endParaRPr>
          </a:p>
        </p:txBody>
      </p:sp>
      <p:sp>
        <p:nvSpPr>
          <p:cNvPr id="3" name="İçerik Yer Tutucusu 2"/>
          <p:cNvSpPr>
            <a:spLocks noGrp="1"/>
          </p:cNvSpPr>
          <p:nvPr>
            <p:ph idx="1"/>
          </p:nvPr>
        </p:nvSpPr>
        <p:spPr/>
        <p:txBody>
          <a:bodyPr>
            <a:normAutofit/>
          </a:bodyPr>
          <a:lstStyle/>
          <a:p>
            <a:pPr marL="0" indent="0">
              <a:buNone/>
            </a:pPr>
            <a:r>
              <a:rPr lang="tr-TR" dirty="0" smtClean="0"/>
              <a:t>Mirasçılıktan çıkarma, mirasbırakana saklı paylı mirasçısını mirastan uzaklaştırma imkanı veren ölüme bağlı tasarruftur. İki türü var: Cezai-Koruyucu Mirasçılıktan Çıkarma</a:t>
            </a:r>
          </a:p>
          <a:p>
            <a:pPr marL="0" indent="0">
              <a:buNone/>
            </a:pPr>
            <a:r>
              <a:rPr lang="tr-TR" u="sng" dirty="0" smtClean="0"/>
              <a:t>1- Mirasçılıktan cezai çıkarma: TMK m.510</a:t>
            </a:r>
          </a:p>
          <a:p>
            <a:pPr>
              <a:buFontTx/>
              <a:buChar char="-"/>
            </a:pPr>
            <a:r>
              <a:rPr lang="tr-TR" dirty="0" smtClean="0"/>
              <a:t>Mirasçı, mirasbırakana ya da mirasbırakanın yakınlarından birine karşı ağır bir suç işlemişse. Fiilin niteliğine değil sonucuna önem verildiğinden, hakim, suçun ağır olup olmadığına, aile bağını koparacak nitelikte olup olmadığına ve fiilen aile bağını koparmış olup olmadığına bakarak karar verir.</a:t>
            </a:r>
          </a:p>
          <a:p>
            <a:pPr>
              <a:buFontTx/>
              <a:buChar char="-"/>
            </a:pPr>
            <a:r>
              <a:rPr lang="tr-TR" dirty="0" smtClean="0"/>
              <a:t>Mirasbırakan ya da ailesine karşı aile hukukundan doğan görevlerin önemli ölçüde ihlali. Aile üyeleri kavramına kimlerin dahil olduğu öğretide tartışmalı olmakla birlikte, baskın görüş, kan hısımları, eş ve evlatlığın dahil olduğu yönündedir. </a:t>
            </a:r>
          </a:p>
          <a:p>
            <a:pPr marL="0" indent="0">
              <a:buNone/>
            </a:pPr>
            <a:endParaRPr lang="tr-TR" dirty="0"/>
          </a:p>
        </p:txBody>
      </p:sp>
    </p:spTree>
    <p:extLst>
      <p:ext uri="{BB962C8B-B14F-4D97-AF65-F5344CB8AC3E}">
        <p14:creationId xmlns:p14="http://schemas.microsoft.com/office/powerpoint/2010/main" val="947631693"/>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Örnek kararlar</a:t>
            </a:r>
            <a:endParaRPr lang="en-GB" dirty="0"/>
          </a:p>
        </p:txBody>
      </p:sp>
      <p:sp>
        <p:nvSpPr>
          <p:cNvPr id="3" name="İçerik Yer Tutucusu 2"/>
          <p:cNvSpPr>
            <a:spLocks noGrp="1"/>
          </p:cNvSpPr>
          <p:nvPr>
            <p:ph idx="1"/>
          </p:nvPr>
        </p:nvSpPr>
        <p:spPr>
          <a:xfrm>
            <a:off x="2001328" y="2603500"/>
            <a:ext cx="9627080" cy="4254500"/>
          </a:xfrm>
        </p:spPr>
        <p:txBody>
          <a:bodyPr>
            <a:normAutofit fontScale="92500" lnSpcReduction="20000"/>
          </a:bodyPr>
          <a:lstStyle/>
          <a:p>
            <a:pPr marL="0" indent="0">
              <a:buNone/>
            </a:pPr>
            <a:r>
              <a:rPr lang="tr-TR" b="1" dirty="0" smtClean="0">
                <a:solidFill>
                  <a:srgbClr val="FF0000"/>
                </a:solidFill>
              </a:rPr>
              <a:t>Mirasbırakan aynı </a:t>
            </a:r>
            <a:r>
              <a:rPr lang="tr-TR" b="1" dirty="0" err="1" smtClean="0">
                <a:solidFill>
                  <a:srgbClr val="FF0000"/>
                </a:solidFill>
              </a:rPr>
              <a:t>öbt</a:t>
            </a:r>
            <a:r>
              <a:rPr lang="tr-TR" b="1" dirty="0" smtClean="0">
                <a:solidFill>
                  <a:srgbClr val="FF0000"/>
                </a:solidFill>
              </a:rPr>
              <a:t> ile çocuğunu ve onun alt soyunu mirasçılıktan çıkarabilir mi?</a:t>
            </a:r>
          </a:p>
          <a:p>
            <a:pPr marL="0" indent="0">
              <a:buNone/>
            </a:pPr>
            <a:r>
              <a:rPr lang="tr-TR" b="1" dirty="0" smtClean="0"/>
              <a:t>Yarg. 2. HD., 2.7.2009, E: 2008/3734, K: 2009/13172:</a:t>
            </a:r>
          </a:p>
          <a:p>
            <a:pPr marL="0" indent="0" algn="just">
              <a:buNone/>
            </a:pPr>
            <a:r>
              <a:rPr lang="tr-TR" dirty="0" smtClean="0"/>
              <a:t>«Miras bırakan Yusuf, 21.03.1989 tarihli vasiyetnamesiyle; "</a:t>
            </a:r>
            <a:r>
              <a:rPr lang="tr-TR" dirty="0" smtClean="0">
                <a:solidFill>
                  <a:srgbClr val="FF0000"/>
                </a:solidFill>
              </a:rPr>
              <a:t>oğlu Ercüment'i </a:t>
            </a:r>
            <a:r>
              <a:rPr lang="tr-TR" dirty="0" smtClean="0"/>
              <a:t>kendisini öldürmeye teşebbüs ettiğinden ve eşinin kardeşi Cavit'i öldürdüğünden ve bu hususun Manisa Ağır Ceza Mahkemesi'nin 1988/16 esas, 1988/53 karar sayılı kararıyla sübuta ermiş bulunduğundan bahisle, </a:t>
            </a:r>
            <a:r>
              <a:rPr lang="tr-TR" dirty="0" smtClean="0">
                <a:solidFill>
                  <a:srgbClr val="FF0000"/>
                </a:solidFill>
              </a:rPr>
              <a:t>mirasından ıskat ettiğini bildirmiş, aynı tasarrufunda, Ercüment'in fürularının da terekeden mahfuz hisse talep edemeyeceklerini ... " beyan etmiş</a:t>
            </a:r>
            <a:r>
              <a:rPr lang="tr-TR" dirty="0" smtClean="0"/>
              <a:t>, 15.02.2007 tarihinde vefat etmiştir. </a:t>
            </a:r>
            <a:r>
              <a:rPr lang="tr-TR" dirty="0" smtClean="0">
                <a:solidFill>
                  <a:srgbClr val="FF0000"/>
                </a:solidFill>
              </a:rPr>
              <a:t>Davacı Hafize, ıskat edilen Ercüment'in çocuğu, miras bırakan Yusuf'un torunudur. </a:t>
            </a:r>
            <a:r>
              <a:rPr lang="tr-TR" dirty="0" smtClean="0"/>
              <a:t>Miras, miras bırakanın ölümüyle açılır ( TMK m. </a:t>
            </a:r>
            <a:r>
              <a:rPr lang="tr-TR" dirty="0" smtClean="0">
                <a:hlinkClick r:id="rId2" tooltip="İlgili maddeyi görmek için tıklayınız"/>
              </a:rPr>
              <a:t>575</a:t>
            </a:r>
            <a:r>
              <a:rPr lang="tr-TR" dirty="0" smtClean="0"/>
              <a:t>/1 ). Mirasçılık ve mirasın geçişi miras bırakanın ölümü tarihine göre belirlenir. Türk Medeni Kanunu'nun 510/1. maddesi uyarınca </a:t>
            </a:r>
            <a:r>
              <a:rPr lang="tr-TR" dirty="0" smtClean="0">
                <a:solidFill>
                  <a:srgbClr val="FF0000"/>
                </a:solidFill>
              </a:rPr>
              <a:t>ancak "saklı paylı mirasçılar" mirasçılıktan çıkarılabilir. Miras bırakanın ölümü tarihinde oğlu Ercüment sağ olduğuna göre, Hafize'nin mirasın açıldığı tarihte saklı paylı mirasçılığı söz konusu değildir. Dolayısıyla vasiyetnamede yer alan "Ercüment'in fürularına" ilişkin tasarruf Hafize bakımından geçerli değ</a:t>
            </a:r>
            <a:r>
              <a:rPr lang="tr-TR" dirty="0" smtClean="0"/>
              <a:t>ildir. O halde, Hafize ile ilgili tasarruf yönünden davanın kabulüne, vasiyetnamenin "Ercüment'in fürularına" ilişkin bölümünün iptaline karar verilmesi gerekirken, onun yönünden de ret hükmü kurulması doğru bulunmamıştır.»</a:t>
            </a:r>
            <a:endParaRPr lang="tr-TR" dirty="0"/>
          </a:p>
        </p:txBody>
      </p:sp>
    </p:spTree>
    <p:extLst>
      <p:ext uri="{BB962C8B-B14F-4D97-AF65-F5344CB8AC3E}">
        <p14:creationId xmlns:p14="http://schemas.microsoft.com/office/powerpoint/2010/main" val="1790458140"/>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Örnek kararlar</a:t>
            </a:r>
            <a:endParaRPr lang="en-GB" dirty="0"/>
          </a:p>
        </p:txBody>
      </p:sp>
      <p:sp>
        <p:nvSpPr>
          <p:cNvPr id="3" name="İçerik Yer Tutucusu 2"/>
          <p:cNvSpPr>
            <a:spLocks noGrp="1"/>
          </p:cNvSpPr>
          <p:nvPr>
            <p:ph idx="1"/>
          </p:nvPr>
        </p:nvSpPr>
        <p:spPr>
          <a:xfrm>
            <a:off x="2035834" y="2053087"/>
            <a:ext cx="9765102" cy="4804913"/>
          </a:xfrm>
        </p:spPr>
        <p:txBody>
          <a:bodyPr>
            <a:normAutofit fontScale="85000" lnSpcReduction="10000"/>
          </a:bodyPr>
          <a:lstStyle/>
          <a:p>
            <a:pPr marL="0" indent="0">
              <a:buNone/>
            </a:pPr>
            <a:r>
              <a:rPr lang="tr-TR" b="1" dirty="0" smtClean="0">
                <a:solidFill>
                  <a:srgbClr val="FF0000"/>
                </a:solidFill>
              </a:rPr>
              <a:t>Mirasbırakan aynı </a:t>
            </a:r>
            <a:r>
              <a:rPr lang="tr-TR" b="1" dirty="0" err="1" smtClean="0">
                <a:solidFill>
                  <a:srgbClr val="FF0000"/>
                </a:solidFill>
              </a:rPr>
              <a:t>öbt</a:t>
            </a:r>
            <a:r>
              <a:rPr lang="tr-TR" b="1" dirty="0" smtClean="0">
                <a:solidFill>
                  <a:srgbClr val="FF0000"/>
                </a:solidFill>
              </a:rPr>
              <a:t> ile çocuğunu ve onun alt soyunu mirasçılıktan çıkarabilir mi?</a:t>
            </a:r>
          </a:p>
          <a:p>
            <a:pPr marL="0" indent="0">
              <a:buNone/>
            </a:pPr>
            <a:r>
              <a:rPr lang="tr-TR" b="1" dirty="0" smtClean="0"/>
              <a:t>Yarg. 1. HD., 22.2.2016, E: 2014/14092, K: 2016/2001:</a:t>
            </a:r>
          </a:p>
          <a:p>
            <a:pPr marL="0" indent="0" algn="just">
              <a:buNone/>
            </a:pPr>
            <a:r>
              <a:rPr lang="tr-TR" dirty="0" smtClean="0"/>
              <a:t>«…Dosya içeriğinden ve toplanan delillerden; mirasbırakan Ahmet' in…08/02/2005 tarih, 1747 yevmiye sayılı düzenleme şeklindeki </a:t>
            </a:r>
            <a:r>
              <a:rPr lang="tr-TR" dirty="0" smtClean="0">
                <a:solidFill>
                  <a:srgbClr val="FF0000"/>
                </a:solidFill>
              </a:rPr>
              <a:t>vasiyetnamesi ile kızı Rabia ve alt soyunu mirastan ıskat ettiği, davacılar Fatma, Hicran ve Hakan' </a:t>
            </a:r>
            <a:r>
              <a:rPr lang="tr-TR" dirty="0" err="1" smtClean="0">
                <a:solidFill>
                  <a:srgbClr val="FF0000"/>
                </a:solidFill>
              </a:rPr>
              <a:t>ın</a:t>
            </a:r>
            <a:r>
              <a:rPr lang="tr-TR" dirty="0" smtClean="0">
                <a:solidFill>
                  <a:srgbClr val="FF0000"/>
                </a:solidFill>
              </a:rPr>
              <a:t> Rabia' </a:t>
            </a:r>
            <a:r>
              <a:rPr lang="tr-TR" dirty="0" err="1" smtClean="0">
                <a:solidFill>
                  <a:srgbClr val="FF0000"/>
                </a:solidFill>
              </a:rPr>
              <a:t>nın</a:t>
            </a:r>
            <a:r>
              <a:rPr lang="tr-TR" dirty="0" smtClean="0">
                <a:solidFill>
                  <a:srgbClr val="FF0000"/>
                </a:solidFill>
              </a:rPr>
              <a:t> çocukları olduğu</a:t>
            </a:r>
            <a:r>
              <a:rPr lang="tr-TR" dirty="0" smtClean="0"/>
              <a:t> anlaşılmaktadır.</a:t>
            </a:r>
          </a:p>
          <a:p>
            <a:pPr marL="0" indent="0" algn="just">
              <a:buNone/>
            </a:pPr>
            <a:r>
              <a:rPr lang="tr-TR" dirty="0" smtClean="0"/>
              <a:t>Bilindiği ve </a:t>
            </a:r>
            <a:r>
              <a:rPr lang="tr-TR" dirty="0" err="1" smtClean="0"/>
              <a:t>TMK'nın</a:t>
            </a:r>
            <a:r>
              <a:rPr lang="tr-TR" dirty="0" smtClean="0"/>
              <a:t> </a:t>
            </a:r>
            <a:r>
              <a:rPr lang="tr-TR" dirty="0" smtClean="0">
                <a:hlinkClick r:id="rId2" tooltip="İlgili maddeyi görmek için tıklayınız"/>
              </a:rPr>
              <a:t>510</a:t>
            </a:r>
            <a:r>
              <a:rPr lang="tr-TR" dirty="0" smtClean="0"/>
              <a:t> vd. maddelerinde düzenlendiği üzere miras bırakan saklı paylı mirasçısını ölüme bağlı bir tasarrufla mirasçılıktan çıkarabilir. Mirasçılıktan çıkarılan kimse, mirastan pay alamayacağı gibi tenkis davası da açamaz.</a:t>
            </a:r>
          </a:p>
          <a:p>
            <a:pPr marL="0" indent="0" algn="just">
              <a:buNone/>
            </a:pPr>
            <a:r>
              <a:rPr lang="tr-TR" dirty="0" smtClean="0"/>
              <a:t>Somut olayda, </a:t>
            </a:r>
            <a:r>
              <a:rPr lang="tr-TR" dirty="0" smtClean="0">
                <a:solidFill>
                  <a:srgbClr val="FF0000"/>
                </a:solidFill>
              </a:rPr>
              <a:t>miras bırakan 08.02.2005 tarihli vasiyetname ile kızı Rabia'yı ve Rabia'nın alt soyunu mirasçılıktan çıkarmıştır</a:t>
            </a:r>
            <a:r>
              <a:rPr lang="tr-TR" dirty="0" smtClean="0"/>
              <a:t>.</a:t>
            </a:r>
          </a:p>
          <a:p>
            <a:pPr marL="0" indent="0" algn="just">
              <a:buNone/>
            </a:pPr>
            <a:r>
              <a:rPr lang="tr-TR" dirty="0" smtClean="0">
                <a:solidFill>
                  <a:srgbClr val="FF0000"/>
                </a:solidFill>
              </a:rPr>
              <a:t>Bu vasiyetname iptal edilmediği sürece Rabia'nın çocukları olan ve Rabia ile birlikte mirasçılıktan çıkartılan davacıların açtıkları davanın dinlenmeyeceği kuşkusuzdur</a:t>
            </a:r>
            <a:r>
              <a:rPr lang="tr-TR" dirty="0" smtClean="0"/>
              <a:t>.</a:t>
            </a:r>
          </a:p>
          <a:p>
            <a:pPr marL="0" indent="0" algn="just">
              <a:buNone/>
            </a:pPr>
            <a:r>
              <a:rPr lang="tr-TR" dirty="0" smtClean="0"/>
              <a:t>Ne var ki, mahkemece bu yön üzerinde durulmamış, davacılar tarafından mirasçılıktan çıkartılmaya dair vasiyetnamenin iptali konusunda bir dava açılıp açılmadığı araştırılmamıştır.</a:t>
            </a:r>
          </a:p>
          <a:p>
            <a:pPr marL="0" indent="0" algn="just">
              <a:buNone/>
            </a:pPr>
            <a:r>
              <a:rPr lang="tr-TR" dirty="0" smtClean="0"/>
              <a:t>Hâl böyle olunca, vasiyetnamenin iptali isteğiyle bir dava açılıp açılmadığının açıklığa kavuşturulması, vasiyetname iptal edildi ise işin esasının incelenmesi, bir iptal davası yok ise, vasiyetname geçerli olduğu sürece davacıların davasının dinlenemeyeceği gözetilerek davanın sıfat yokluğundan reddedilmesi gerekirken esastan reddedilmesi doğru değildir.»</a:t>
            </a:r>
          </a:p>
          <a:p>
            <a:pPr marL="0" indent="0">
              <a:buNone/>
            </a:pPr>
            <a:endParaRPr lang="tr-TR" b="1" dirty="0" smtClean="0"/>
          </a:p>
        </p:txBody>
      </p:sp>
    </p:spTree>
    <p:extLst>
      <p:ext uri="{BB962C8B-B14F-4D97-AF65-F5344CB8AC3E}">
        <p14:creationId xmlns:p14="http://schemas.microsoft.com/office/powerpoint/2010/main" val="1562332641"/>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3400" dirty="0">
                <a:solidFill>
                  <a:schemeClr val="tx1"/>
                </a:solidFill>
              </a:rPr>
              <a:t>Maddi anlamda </a:t>
            </a:r>
            <a:r>
              <a:rPr lang="tr-TR" sz="3400" dirty="0" err="1">
                <a:solidFill>
                  <a:schemeClr val="tx1"/>
                </a:solidFill>
              </a:rPr>
              <a:t>öbt</a:t>
            </a:r>
            <a:r>
              <a:rPr lang="tr-TR" sz="3400" dirty="0">
                <a:solidFill>
                  <a:schemeClr val="tx1"/>
                </a:solidFill>
              </a:rPr>
              <a:t> türleri:</a:t>
            </a:r>
            <a:br>
              <a:rPr lang="tr-TR" sz="3400" dirty="0">
                <a:solidFill>
                  <a:schemeClr val="tx1"/>
                </a:solidFill>
              </a:rPr>
            </a:br>
            <a:r>
              <a:rPr lang="tr-TR" sz="3400" dirty="0" smtClean="0">
                <a:solidFill>
                  <a:schemeClr val="tx1"/>
                </a:solidFill>
              </a:rPr>
              <a:t>Mirasçılıktan çıkarma</a:t>
            </a:r>
            <a:endParaRPr lang="tr-TR" sz="3400" dirty="0">
              <a:solidFill>
                <a:schemeClr val="tx1"/>
              </a:solidFill>
            </a:endParaRPr>
          </a:p>
        </p:txBody>
      </p:sp>
      <p:sp>
        <p:nvSpPr>
          <p:cNvPr id="3" name="İçerik Yer Tutucusu 2"/>
          <p:cNvSpPr>
            <a:spLocks noGrp="1"/>
          </p:cNvSpPr>
          <p:nvPr>
            <p:ph idx="1"/>
          </p:nvPr>
        </p:nvSpPr>
        <p:spPr>
          <a:xfrm>
            <a:off x="1052423" y="1768415"/>
            <a:ext cx="11230193" cy="5089585"/>
          </a:xfrm>
        </p:spPr>
        <p:txBody>
          <a:bodyPr>
            <a:normAutofit fontScale="77500" lnSpcReduction="20000"/>
          </a:bodyPr>
          <a:lstStyle/>
          <a:p>
            <a:pPr marL="0" indent="0">
              <a:buNone/>
            </a:pPr>
            <a:endParaRPr lang="tr-TR" b="1" u="sng" dirty="0" smtClean="0">
              <a:solidFill>
                <a:schemeClr val="tx1"/>
              </a:solidFill>
            </a:endParaRPr>
          </a:p>
          <a:p>
            <a:pPr marL="0" indent="0">
              <a:buNone/>
            </a:pPr>
            <a:r>
              <a:rPr lang="tr-TR" b="1" dirty="0" smtClean="0">
                <a:solidFill>
                  <a:srgbClr val="FF0000"/>
                </a:solidFill>
              </a:rPr>
              <a:t>Çıkarma </a:t>
            </a:r>
            <a:r>
              <a:rPr lang="tr-TR" b="1" dirty="0" smtClean="0">
                <a:solidFill>
                  <a:srgbClr val="FF0000"/>
                </a:solidFill>
              </a:rPr>
              <a:t>ancak ölüme bağlı tasarrufla söz </a:t>
            </a:r>
            <a:r>
              <a:rPr lang="tr-TR" b="1" smtClean="0">
                <a:solidFill>
                  <a:srgbClr val="FF0000"/>
                </a:solidFill>
              </a:rPr>
              <a:t>konusu olur!</a:t>
            </a:r>
            <a:endParaRPr lang="tr-TR" b="1" dirty="0" smtClean="0">
              <a:solidFill>
                <a:srgbClr val="FF0000"/>
              </a:solidFill>
            </a:endParaRPr>
          </a:p>
          <a:p>
            <a:pPr marL="0" indent="0">
              <a:buNone/>
            </a:pPr>
            <a:r>
              <a:rPr lang="tr-TR" b="1" u="sng" dirty="0" smtClean="0">
                <a:solidFill>
                  <a:schemeClr val="tx1"/>
                </a:solidFill>
              </a:rPr>
              <a:t>Yarg. 7. HD, 14.11.2022, E: 2022/2695, K: 2022/6859:</a:t>
            </a:r>
          </a:p>
          <a:p>
            <a:pPr marL="0" indent="0">
              <a:buNone/>
            </a:pPr>
            <a:r>
              <a:rPr lang="tr-TR" dirty="0" smtClean="0"/>
              <a:t>«…Dava, mirasçılıktan çıkarmaya ( ıskata ) isteğine ilişkindir.</a:t>
            </a:r>
          </a:p>
          <a:p>
            <a:pPr marL="0" indent="0">
              <a:buNone/>
            </a:pPr>
            <a:r>
              <a:rPr lang="tr-TR" dirty="0" smtClean="0">
                <a:solidFill>
                  <a:srgbClr val="FF0000"/>
                </a:solidFill>
              </a:rPr>
              <a:t>Davacılar vekili, müvekkillerinin müşterek evlilikten çocukları olmaması üzerine davalı ...'ı</a:t>
            </a:r>
            <a:r>
              <a:rPr lang="tr-TR" dirty="0" smtClean="0"/>
              <a:t> Edirne 1. Sulh Hukuk Yargıçlığının 2001/925 Esas, 2002/23 Karar sayılı evlat edinmeye izin kararı üzerine Edirne 2. Noterliğinin 24.01.2002 tarih ve 1041 yevmiye sayılı evlat edinme sözleşmesi ile </a:t>
            </a:r>
            <a:r>
              <a:rPr lang="tr-TR" dirty="0" smtClean="0">
                <a:solidFill>
                  <a:srgbClr val="FF0000"/>
                </a:solidFill>
              </a:rPr>
              <a:t>birlikte evlat edindiklerini, evlat edinmeden sonra müvekkilinin anne ve baba olarak üzerlerine düşen bütün görevlerini yerine getirdiklerini ancak davalının müvekkillerini ziyaret etmediği, ihtiyaç ve hastalıkları ile ilgilenmediğini, davalının yaklaşık bir yıl önce kızının nişanlanması sırasında </a:t>
            </a:r>
            <a:r>
              <a:rPr lang="tr-TR" dirty="0" err="1" smtClean="0">
                <a:solidFill>
                  <a:srgbClr val="FF0000"/>
                </a:solidFill>
              </a:rPr>
              <a:t>müvekillerinden</a:t>
            </a:r>
            <a:r>
              <a:rPr lang="tr-TR" dirty="0" smtClean="0">
                <a:solidFill>
                  <a:srgbClr val="FF0000"/>
                </a:solidFill>
              </a:rPr>
              <a:t> büyük miktarda para istediğini, </a:t>
            </a:r>
            <a:r>
              <a:rPr lang="tr-TR" dirty="0" err="1" smtClean="0">
                <a:solidFill>
                  <a:srgbClr val="FF0000"/>
                </a:solidFill>
              </a:rPr>
              <a:t>müvekillerine</a:t>
            </a:r>
            <a:r>
              <a:rPr lang="tr-TR" dirty="0" smtClean="0">
                <a:solidFill>
                  <a:srgbClr val="FF0000"/>
                </a:solidFill>
              </a:rPr>
              <a:t> nişanda bir ana-baba gibi davranmadığını belirterek, müvekkilleri ile davalı arasındaki evlatlık ilişkisinin kaldırılmasına, bu talebin yerinde görülmemesi halinde davalının müvekkillerinin mirasından ıskatına karar verilmesini talep etmiştir.</a:t>
            </a:r>
          </a:p>
          <a:p>
            <a:pPr marL="0" indent="0">
              <a:buNone/>
            </a:pPr>
            <a:r>
              <a:rPr lang="tr-TR" dirty="0" smtClean="0"/>
              <a:t>Davacılardan ... yargılama aşamasında vefat etmiştir.</a:t>
            </a:r>
          </a:p>
          <a:p>
            <a:pPr marL="0" indent="0">
              <a:buNone/>
            </a:pPr>
            <a:r>
              <a:rPr lang="tr-TR" dirty="0" smtClean="0"/>
              <a:t>Davalı vekili, dava dilekçesinde açıklanan olayların gerçek olmadığını, belirterek davanın reddini savunmuştur.</a:t>
            </a:r>
          </a:p>
          <a:p>
            <a:pPr marL="0" indent="0">
              <a:buNone/>
            </a:pPr>
            <a:r>
              <a:rPr lang="tr-TR" dirty="0" smtClean="0"/>
              <a:t>Mahkemece her iki talep yönünden de aile mahkemesi sıfatı olmaksızın işin esası incelenerek; evlatlık ilişkisinin kaldırılması isteminin reddine, mirasçılıktan çıkarma isteminin ise kabulüne karar verilmiştir…</a:t>
            </a:r>
          </a:p>
          <a:p>
            <a:pPr marL="0" indent="0">
              <a:buNone/>
            </a:pPr>
            <a:r>
              <a:rPr lang="tr-TR" dirty="0" smtClean="0"/>
              <a:t>Mirasçılıktan çıkarma murisin tek taraflı ölüme bağlı bir tasarrufu ile gerçekleşir…</a:t>
            </a:r>
          </a:p>
          <a:p>
            <a:pPr marL="0" indent="0">
              <a:buNone/>
            </a:pPr>
            <a:r>
              <a:rPr lang="tr-TR" dirty="0" smtClean="0"/>
              <a:t>Somut olaya gelince; </a:t>
            </a:r>
            <a:r>
              <a:rPr lang="tr-TR" dirty="0" smtClean="0">
                <a:solidFill>
                  <a:srgbClr val="FF0000"/>
                </a:solidFill>
              </a:rPr>
              <a:t>davacılar tarafından evlat edindikleri davalının kendileri ile ilgilenmediği ve evlatlık vazifelerini yerine getirmediği iddiası ile mirasçılıktan çıkarma davası açmış iseler </a:t>
            </a:r>
            <a:r>
              <a:rPr lang="tr-TR" dirty="0" smtClean="0"/>
              <a:t>de; mirasçılıktan çıkarma yukarıda değinildiği gibi TMK </a:t>
            </a:r>
            <a:r>
              <a:rPr lang="tr-TR" dirty="0" smtClean="0">
                <a:hlinkClick r:id="rId2" tooltip="İlgili maddeyi görmek için tıklayınız"/>
              </a:rPr>
              <a:t>510</a:t>
            </a:r>
            <a:r>
              <a:rPr lang="tr-TR" dirty="0" smtClean="0"/>
              <a:t>. madde hükmünde sayılan sebeplerden birine dayanılması ile </a:t>
            </a:r>
            <a:r>
              <a:rPr lang="tr-TR" dirty="0" smtClean="0">
                <a:solidFill>
                  <a:srgbClr val="FF0000"/>
                </a:solidFill>
              </a:rPr>
              <a:t>birlikte şekil şartı olarak miras bırakan tarafından yapılan bir ölüme bağlı tasarrufu işlemi ile gerçekleşir</a:t>
            </a:r>
            <a:r>
              <a:rPr lang="tr-TR" dirty="0" smtClean="0">
                <a:solidFill>
                  <a:schemeClr val="accent2"/>
                </a:solidFill>
              </a:rPr>
              <a:t>.</a:t>
            </a:r>
            <a:r>
              <a:rPr lang="tr-TR" dirty="0" smtClean="0"/>
              <a:t> </a:t>
            </a:r>
            <a:r>
              <a:rPr lang="tr-TR" dirty="0" smtClean="0">
                <a:solidFill>
                  <a:srgbClr val="FF0000"/>
                </a:solidFill>
              </a:rPr>
              <a:t>Dava açmak suretiyle mirasçının mirastan </a:t>
            </a:r>
            <a:r>
              <a:rPr lang="tr-TR" dirty="0" err="1" smtClean="0">
                <a:solidFill>
                  <a:srgbClr val="FF0000"/>
                </a:solidFill>
              </a:rPr>
              <a:t>iskatı</a:t>
            </a:r>
            <a:r>
              <a:rPr lang="tr-TR" dirty="0" smtClean="0">
                <a:solidFill>
                  <a:srgbClr val="FF0000"/>
                </a:solidFill>
              </a:rPr>
              <a:t> hakkında karar verilmesini istemek mümkün değildir</a:t>
            </a:r>
            <a:r>
              <a:rPr lang="tr-TR" dirty="0" smtClean="0"/>
              <a:t>. Bu sebeple mahkemece davanın reddine karar verilmesi gerekirken, yanılgılı değerlendirme ile davanın kabulüne karar verilmesi doğru görülmemiş, hükmün bu nedenle bozulması gerekmiştir.»</a:t>
            </a:r>
          </a:p>
          <a:p>
            <a:pPr marL="0" indent="0">
              <a:buNone/>
            </a:pPr>
            <a:endParaRPr lang="tr-TR" dirty="0"/>
          </a:p>
        </p:txBody>
      </p:sp>
    </p:spTree>
    <p:extLst>
      <p:ext uri="{BB962C8B-B14F-4D97-AF65-F5344CB8AC3E}">
        <p14:creationId xmlns:p14="http://schemas.microsoft.com/office/powerpoint/2010/main" val="3462032477"/>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chemeClr val="tx1"/>
                </a:solidFill>
              </a:rPr>
              <a:t>Maddi anlamda </a:t>
            </a:r>
            <a:r>
              <a:rPr lang="tr-TR" dirty="0" err="1" smtClean="0">
                <a:solidFill>
                  <a:schemeClr val="tx1"/>
                </a:solidFill>
              </a:rPr>
              <a:t>öbt</a:t>
            </a:r>
            <a:r>
              <a:rPr lang="tr-TR" dirty="0" smtClean="0">
                <a:solidFill>
                  <a:schemeClr val="tx1"/>
                </a:solidFill>
              </a:rPr>
              <a:t> türleri:</a:t>
            </a:r>
            <a:br>
              <a:rPr lang="tr-TR" dirty="0" smtClean="0">
                <a:solidFill>
                  <a:schemeClr val="tx1"/>
                </a:solidFill>
              </a:rPr>
            </a:br>
            <a:r>
              <a:rPr lang="tr-TR" dirty="0" smtClean="0">
                <a:solidFill>
                  <a:schemeClr val="tx1"/>
                </a:solidFill>
              </a:rPr>
              <a:t>Mirasçılıktan çıkarma</a:t>
            </a:r>
            <a:endParaRPr lang="en-GB" dirty="0">
              <a:solidFill>
                <a:schemeClr val="tx1"/>
              </a:solidFill>
            </a:endParaRPr>
          </a:p>
        </p:txBody>
      </p:sp>
      <p:sp>
        <p:nvSpPr>
          <p:cNvPr id="3" name="İçerik Yer Tutucusu 2"/>
          <p:cNvSpPr>
            <a:spLocks noGrp="1"/>
          </p:cNvSpPr>
          <p:nvPr>
            <p:ph idx="1"/>
          </p:nvPr>
        </p:nvSpPr>
        <p:spPr>
          <a:xfrm>
            <a:off x="1154953" y="2096219"/>
            <a:ext cx="10758125" cy="4681461"/>
          </a:xfrm>
        </p:spPr>
        <p:txBody>
          <a:bodyPr>
            <a:normAutofit fontScale="92500" lnSpcReduction="10000"/>
          </a:bodyPr>
          <a:lstStyle/>
          <a:p>
            <a:pPr marL="0" indent="0">
              <a:buNone/>
            </a:pPr>
            <a:r>
              <a:rPr lang="tr-TR" b="1" dirty="0">
                <a:solidFill>
                  <a:srgbClr val="FF0000"/>
                </a:solidFill>
              </a:rPr>
              <a:t>Çıkarma sebeplerinin Yargıtay kararlarında değerlendirilmesi</a:t>
            </a:r>
          </a:p>
          <a:p>
            <a:pPr marL="0" indent="0">
              <a:buNone/>
            </a:pPr>
            <a:r>
              <a:rPr lang="tr-TR" b="1" dirty="0" smtClean="0"/>
              <a:t>Yarg. 3. HD., E: 2019/5522, K: 2020/8054:</a:t>
            </a:r>
          </a:p>
          <a:p>
            <a:pPr marL="0" indent="0">
              <a:buNone/>
            </a:pPr>
            <a:r>
              <a:rPr lang="tr-TR" dirty="0" smtClean="0"/>
              <a:t>Somut olayda; davaya konu vasiyetname incelendiğinde, </a:t>
            </a:r>
            <a:r>
              <a:rPr lang="tr-TR" dirty="0" err="1" smtClean="0"/>
              <a:t>mirasbırakanın</a:t>
            </a:r>
            <a:r>
              <a:rPr lang="tr-TR" dirty="0" smtClean="0"/>
              <a:t>, “... </a:t>
            </a:r>
            <a:r>
              <a:rPr lang="tr-TR" dirty="0" smtClean="0">
                <a:solidFill>
                  <a:srgbClr val="FF0000"/>
                </a:solidFill>
              </a:rPr>
              <a:t>Oğlum ...'a itimat ederek verdiğim çeşitli vekaletnameler neticesinde adıma yaptığı işlemlerde kendi menfaatine ve diğer evlatlarımın zararına hareket ettiğinden, rahmetli annem aleyhine konuşarak ve bana da bir evladın babasına söyleyemeyeceği sözler ile argo sözler söyleyerek toplum içerisinde beni rencide ettiğinden</a:t>
            </a:r>
            <a:r>
              <a:rPr lang="tr-TR" dirty="0" smtClean="0"/>
              <a:t>...” demek suretiyle çıkarma sebebini bildirdiği görülmektedir. Çıkarma sebebi olarak gösterilen “ vekaletin kötüye kullanılması” hali, Türk Borçlar Kanununda düzenlenen vekalet ilişkisinin bir sonucu olup, aile hukukundan doğan yükümlülüklerin ihlali kapsamında değerlendirilemeyecektir. Dosya kapsamında toplanan delillere göre, diğer çıkarma sebeplerinin varlığı da ispat külfeti üzerinde bulunan davalılar tarafından ispat edilememiştir.</a:t>
            </a:r>
          </a:p>
          <a:p>
            <a:pPr marL="0" indent="0">
              <a:buNone/>
            </a:pPr>
            <a:r>
              <a:rPr lang="tr-TR" dirty="0" smtClean="0"/>
              <a:t>Hal böyle olunca, ilk derece mahkemesince; yukarıda açıklanan maddi ve hukuki olgular çerçevesinde, </a:t>
            </a:r>
            <a:r>
              <a:rPr lang="tr-TR" dirty="0" smtClean="0">
                <a:solidFill>
                  <a:srgbClr val="FF0000"/>
                </a:solidFill>
              </a:rPr>
              <a:t>“vekaletin kötüye kullanılması” halinin çıkarma sebebi sayılamayacağı, diğer çıkarma sebeplerinin varlığının ise davalılar tarafından ispat edilemediği, </a:t>
            </a:r>
            <a:r>
              <a:rPr lang="tr-TR" dirty="0" err="1" smtClean="0">
                <a:solidFill>
                  <a:srgbClr val="FF0000"/>
                </a:solidFill>
              </a:rPr>
              <a:t>TMK'nın</a:t>
            </a:r>
            <a:r>
              <a:rPr lang="tr-TR" dirty="0" smtClean="0">
                <a:solidFill>
                  <a:srgbClr val="FF0000"/>
                </a:solidFill>
              </a:rPr>
              <a:t> </a:t>
            </a:r>
            <a:r>
              <a:rPr lang="tr-TR" dirty="0" smtClean="0">
                <a:solidFill>
                  <a:srgbClr val="FF0000"/>
                </a:solidFill>
                <a:hlinkClick r:id="rId2" tooltip="İlgili maddeyi görmek için tıklayınız"/>
              </a:rPr>
              <a:t>512</a:t>
            </a:r>
            <a:r>
              <a:rPr lang="tr-TR" dirty="0" smtClean="0">
                <a:solidFill>
                  <a:srgbClr val="FF0000"/>
                </a:solidFill>
              </a:rPr>
              <a:t>/3 maddesi gereğince, ölüme bağlı tasarrufun davacının saklı payı dışında ( tasarruf nisabı oranında ) yerine getirileceği, diğer bir anlatımla davacının saklı payını talep edebileceği dikkate alınarak, </a:t>
            </a:r>
            <a:r>
              <a:rPr lang="tr-TR" dirty="0" smtClean="0"/>
              <a:t>davaya tenkis davası olarak devam edilmesi gerektiği gözetilmeden, istemin tümden reddedilmesi usul ve kanuna aykırı olup, bozmayı gerektirmiştir.</a:t>
            </a:r>
          </a:p>
          <a:p>
            <a:pPr marL="0" indent="0">
              <a:buNone/>
            </a:pPr>
            <a:endParaRPr lang="en-GB" dirty="0"/>
          </a:p>
        </p:txBody>
      </p:sp>
    </p:spTree>
    <p:extLst>
      <p:ext uri="{BB962C8B-B14F-4D97-AF65-F5344CB8AC3E}">
        <p14:creationId xmlns:p14="http://schemas.microsoft.com/office/powerpoint/2010/main" val="2820342592"/>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3400" dirty="0">
                <a:solidFill>
                  <a:schemeClr val="tx1"/>
                </a:solidFill>
              </a:rPr>
              <a:t>Maddi anlamda </a:t>
            </a:r>
            <a:r>
              <a:rPr lang="tr-TR" sz="3400" dirty="0" err="1">
                <a:solidFill>
                  <a:schemeClr val="tx1"/>
                </a:solidFill>
              </a:rPr>
              <a:t>öbt</a:t>
            </a:r>
            <a:r>
              <a:rPr lang="tr-TR" sz="3400" dirty="0">
                <a:solidFill>
                  <a:schemeClr val="tx1"/>
                </a:solidFill>
              </a:rPr>
              <a:t> türleri:</a:t>
            </a:r>
            <a:br>
              <a:rPr lang="tr-TR" sz="3400" dirty="0">
                <a:solidFill>
                  <a:schemeClr val="tx1"/>
                </a:solidFill>
              </a:rPr>
            </a:br>
            <a:r>
              <a:rPr lang="tr-TR" sz="3400" dirty="0" smtClean="0">
                <a:solidFill>
                  <a:schemeClr val="tx1"/>
                </a:solidFill>
              </a:rPr>
              <a:t>Mirasçılıktan </a:t>
            </a:r>
            <a:r>
              <a:rPr lang="tr-TR" sz="3400" dirty="0">
                <a:solidFill>
                  <a:schemeClr val="tx1"/>
                </a:solidFill>
              </a:rPr>
              <a:t>ç</a:t>
            </a:r>
            <a:r>
              <a:rPr lang="tr-TR" sz="3400" dirty="0" smtClean="0">
                <a:solidFill>
                  <a:schemeClr val="tx1"/>
                </a:solidFill>
              </a:rPr>
              <a:t>ıkarma</a:t>
            </a:r>
            <a:endParaRPr lang="tr-TR" sz="3400" dirty="0">
              <a:solidFill>
                <a:schemeClr val="tx1"/>
              </a:solidFill>
            </a:endParaRPr>
          </a:p>
        </p:txBody>
      </p:sp>
      <p:sp>
        <p:nvSpPr>
          <p:cNvPr id="3" name="İçerik Yer Tutucusu 2"/>
          <p:cNvSpPr>
            <a:spLocks noGrp="1"/>
          </p:cNvSpPr>
          <p:nvPr>
            <p:ph idx="1"/>
          </p:nvPr>
        </p:nvSpPr>
        <p:spPr>
          <a:xfrm>
            <a:off x="2372264" y="2603499"/>
            <a:ext cx="9549442" cy="3866311"/>
          </a:xfrm>
        </p:spPr>
        <p:txBody>
          <a:bodyPr>
            <a:normAutofit lnSpcReduction="10000"/>
          </a:bodyPr>
          <a:lstStyle/>
          <a:p>
            <a:r>
              <a:rPr lang="tr-TR" sz="2600" dirty="0" smtClean="0"/>
              <a:t>Mirasçılıktan çıkarmanın hükümleri:</a:t>
            </a:r>
          </a:p>
          <a:p>
            <a:pPr algn="just">
              <a:buFontTx/>
              <a:buChar char="-"/>
            </a:pPr>
            <a:r>
              <a:rPr lang="tr-TR" sz="2600" dirty="0" smtClean="0"/>
              <a:t>MK 511 I: Mirasçılıktan çıkarılan kimse mirastan pay alamayacağı gibi tenkis davası da açamaz. </a:t>
            </a:r>
          </a:p>
          <a:p>
            <a:pPr algn="just">
              <a:buFontTx/>
              <a:buChar char="-"/>
            </a:pPr>
            <a:r>
              <a:rPr lang="tr-TR" sz="2600" dirty="0" smtClean="0"/>
              <a:t>MK 511 II: Mirasçılıktan çıkartılan kimsenin miras payı mirasbırakan bunun üzerinde herhangi bir tasarrufta bulunmamışsa onun yerini alan mirasçılara geçer. </a:t>
            </a:r>
          </a:p>
          <a:p>
            <a:pPr marL="0" indent="0" algn="just">
              <a:buNone/>
            </a:pPr>
            <a:r>
              <a:rPr lang="tr-TR" sz="2600" dirty="0"/>
              <a:t>	</a:t>
            </a:r>
            <a:r>
              <a:rPr lang="tr-TR" sz="2600" dirty="0" smtClean="0"/>
              <a:t>O halde mirasçılıktan çıkarmanın mirasbırakanın tasarruf oranını artırıp artırmayacağı çıkartılan mirasçının yerini alan mirasçının saklı paylı olup olmadığına göre değişir:</a:t>
            </a:r>
          </a:p>
        </p:txBody>
      </p:sp>
    </p:spTree>
    <p:extLst>
      <p:ext uri="{BB962C8B-B14F-4D97-AF65-F5344CB8AC3E}">
        <p14:creationId xmlns:p14="http://schemas.microsoft.com/office/powerpoint/2010/main" val="425492616"/>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3400" dirty="0" smtClean="0">
                <a:solidFill>
                  <a:schemeClr val="tx1"/>
                </a:solidFill>
              </a:rPr>
              <a:t>Maddi anlamda </a:t>
            </a:r>
            <a:r>
              <a:rPr lang="tr-TR" sz="3400" dirty="0" err="1" smtClean="0">
                <a:solidFill>
                  <a:schemeClr val="tx1"/>
                </a:solidFill>
              </a:rPr>
              <a:t>öbt</a:t>
            </a:r>
            <a:r>
              <a:rPr lang="tr-TR" sz="3400" dirty="0" smtClean="0">
                <a:solidFill>
                  <a:schemeClr val="tx1"/>
                </a:solidFill>
              </a:rPr>
              <a:t> türleri:</a:t>
            </a:r>
            <a:br>
              <a:rPr lang="tr-TR" sz="3400" dirty="0" smtClean="0">
                <a:solidFill>
                  <a:schemeClr val="tx1"/>
                </a:solidFill>
              </a:rPr>
            </a:br>
            <a:r>
              <a:rPr lang="tr-TR" sz="3400" dirty="0" smtClean="0">
                <a:solidFill>
                  <a:schemeClr val="tx1"/>
                </a:solidFill>
              </a:rPr>
              <a:t>Mirasçılıktan çıkarma</a:t>
            </a:r>
            <a:endParaRPr lang="tr-TR" sz="3400" dirty="0">
              <a:solidFill>
                <a:schemeClr val="tx1"/>
              </a:solidFill>
            </a:endParaRPr>
          </a:p>
        </p:txBody>
      </p:sp>
      <p:sp>
        <p:nvSpPr>
          <p:cNvPr id="3" name="İçerik Yer Tutucusu 2"/>
          <p:cNvSpPr>
            <a:spLocks noGrp="1"/>
          </p:cNvSpPr>
          <p:nvPr>
            <p:ph idx="1"/>
          </p:nvPr>
        </p:nvSpPr>
        <p:spPr>
          <a:xfrm>
            <a:off x="2053086" y="2523181"/>
            <a:ext cx="9670211" cy="4153664"/>
          </a:xfrm>
        </p:spPr>
        <p:txBody>
          <a:bodyPr>
            <a:normAutofit fontScale="92500"/>
          </a:bodyPr>
          <a:lstStyle/>
          <a:p>
            <a:r>
              <a:rPr lang="tr-TR" dirty="0" smtClean="0"/>
              <a:t>Mirasçılıktan </a:t>
            </a:r>
            <a:r>
              <a:rPr lang="tr-TR" dirty="0"/>
              <a:t>çıkartılanın mirasbırakana göre saklı paylı altsoyu yoksa, onun saklı payı tümüyle tasarruf oranına eklenir. </a:t>
            </a:r>
            <a:r>
              <a:rPr lang="tr-TR" dirty="0" err="1"/>
              <a:t>Örn</a:t>
            </a:r>
            <a:r>
              <a:rPr lang="tr-TR" dirty="0"/>
              <a:t>: Mirasçılar eş E ve annesi A; A da mirasçılıktan </a:t>
            </a:r>
            <a:r>
              <a:rPr lang="tr-TR" dirty="0" smtClean="0"/>
              <a:t>çıkarılmış.</a:t>
            </a:r>
            <a:r>
              <a:rPr lang="tr-TR" dirty="0"/>
              <a:t>	</a:t>
            </a:r>
            <a:endParaRPr lang="tr-TR" dirty="0" smtClean="0"/>
          </a:p>
          <a:p>
            <a:r>
              <a:rPr lang="tr-TR" dirty="0" smtClean="0"/>
              <a:t>Mirasçılıktan çıkartılan saklı paylı mirasçının yerini alan mirasçı altsoy ve mirasbırakana karşı saklı paylı mirasçı ise MK 511 </a:t>
            </a:r>
            <a:r>
              <a:rPr lang="tr-TR" dirty="0" err="1" smtClean="0"/>
              <a:t>III’e</a:t>
            </a:r>
            <a:r>
              <a:rPr lang="tr-TR" dirty="0" smtClean="0"/>
              <a:t> göre kendi saklı payını ister. </a:t>
            </a:r>
            <a:r>
              <a:rPr lang="tr-TR" dirty="0" err="1" smtClean="0"/>
              <a:t>Örn</a:t>
            </a:r>
            <a:r>
              <a:rPr lang="tr-TR" dirty="0" smtClean="0"/>
              <a:t>: Mirasçılar, çocuklar A ve B ile B’nin çocuğu T. B mirasçılıktan çıkarılmış ise, yerini T alır ve o da saklı payını talep edebilir. M’nin tasarruf nisabında bir değişiklik olmaz.</a:t>
            </a:r>
          </a:p>
          <a:p>
            <a:r>
              <a:rPr lang="tr-TR" dirty="0" smtClean="0"/>
              <a:t>Mirastan çıkartılanın altsoyu yoksa ve onunla birlikte aynı zümrede başka mirasçılar da yoksa miras bir sonraki zümreye geçer. Ancak o zümrede yasal mirasçılar olsa bile, saklı pay korumasından yararlanamazlar. Zira mirasçılıktan çıkarma halinde saklı pay ancak mirasçılıktan çıkartılanın mirasbırakana göre saklı paylı mirasçısı varsa talep edilebilir. </a:t>
            </a:r>
            <a:r>
              <a:rPr lang="tr-TR" dirty="0" err="1" smtClean="0"/>
              <a:t>Örn</a:t>
            </a:r>
            <a:r>
              <a:rPr lang="tr-TR" dirty="0" smtClean="0"/>
              <a:t>: Mirasçılar kızı K, annesi A. K mirasçılıktan çıkarılmışsa A mirasçı olacak. A saklı paylı mirasçı olmasına rağmen, mirasçılıktan çıkartılan </a:t>
            </a:r>
            <a:r>
              <a:rPr lang="tr-TR" dirty="0" err="1" smtClean="0"/>
              <a:t>K’nın</a:t>
            </a:r>
            <a:r>
              <a:rPr lang="tr-TR" dirty="0" smtClean="0"/>
              <a:t> mirasbırakana göre saklı paylı altsoyu olmadığından saklı pay korumasından yararlanamaz. </a:t>
            </a:r>
            <a:endParaRPr lang="tr-TR" dirty="0"/>
          </a:p>
          <a:p>
            <a:endParaRPr lang="tr-TR" dirty="0"/>
          </a:p>
        </p:txBody>
      </p:sp>
    </p:spTree>
    <p:extLst>
      <p:ext uri="{BB962C8B-B14F-4D97-AF65-F5344CB8AC3E}">
        <p14:creationId xmlns:p14="http://schemas.microsoft.com/office/powerpoint/2010/main" val="4150398423"/>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3400" dirty="0" smtClean="0">
                <a:solidFill>
                  <a:schemeClr val="tx1"/>
                </a:solidFill>
              </a:rPr>
              <a:t>Maddi anlamda </a:t>
            </a:r>
            <a:r>
              <a:rPr lang="tr-TR" sz="3400" dirty="0" err="1" smtClean="0">
                <a:solidFill>
                  <a:schemeClr val="tx1"/>
                </a:solidFill>
              </a:rPr>
              <a:t>öbt</a:t>
            </a:r>
            <a:r>
              <a:rPr lang="tr-TR" sz="3400" dirty="0" smtClean="0">
                <a:solidFill>
                  <a:schemeClr val="tx1"/>
                </a:solidFill>
              </a:rPr>
              <a:t> türleri:</a:t>
            </a:r>
            <a:br>
              <a:rPr lang="tr-TR" sz="3400" dirty="0" smtClean="0">
                <a:solidFill>
                  <a:schemeClr val="tx1"/>
                </a:solidFill>
              </a:rPr>
            </a:br>
            <a:r>
              <a:rPr lang="tr-TR" sz="3400" dirty="0" smtClean="0">
                <a:solidFill>
                  <a:schemeClr val="tx1"/>
                </a:solidFill>
              </a:rPr>
              <a:t>Mirasçılıktan çıkarma</a:t>
            </a:r>
            <a:endParaRPr lang="tr-TR" sz="3400" dirty="0">
              <a:solidFill>
                <a:schemeClr val="tx1"/>
              </a:solidFill>
            </a:endParaRPr>
          </a:p>
        </p:txBody>
      </p:sp>
      <p:sp>
        <p:nvSpPr>
          <p:cNvPr id="3" name="İçerik Yer Tutucusu 2"/>
          <p:cNvSpPr>
            <a:spLocks noGrp="1"/>
          </p:cNvSpPr>
          <p:nvPr>
            <p:ph idx="1"/>
          </p:nvPr>
        </p:nvSpPr>
        <p:spPr>
          <a:xfrm>
            <a:off x="2984740" y="2523181"/>
            <a:ext cx="8928339" cy="4179544"/>
          </a:xfrm>
        </p:spPr>
        <p:txBody>
          <a:bodyPr>
            <a:normAutofit/>
          </a:bodyPr>
          <a:lstStyle/>
          <a:p>
            <a:pPr marL="0" indent="0">
              <a:buNone/>
            </a:pPr>
            <a:r>
              <a:rPr lang="tr-TR" dirty="0" smtClean="0">
                <a:solidFill>
                  <a:srgbClr val="FF0000"/>
                </a:solidFill>
              </a:rPr>
              <a:t>İspat yükü: TMK m.512</a:t>
            </a:r>
          </a:p>
          <a:p>
            <a:pPr marL="0" indent="0">
              <a:buNone/>
            </a:pPr>
            <a:r>
              <a:rPr lang="tr-TR" dirty="0" smtClean="0"/>
              <a:t>«Mirasçılıktan çıkarma, mirasbırakan ancak buna ilişkin tasarrufunda çıkarma sebebini belirtmişse geçerlidir. </a:t>
            </a:r>
          </a:p>
          <a:p>
            <a:pPr marL="0" indent="0">
              <a:buNone/>
            </a:pPr>
            <a:r>
              <a:rPr lang="tr-TR" dirty="0" smtClean="0"/>
              <a:t>Mirasçılıktan çıkarılan kimse itiraz ederse, belirtilen sebebin varlığını ispat, çıkarmadan yararlanan mirasçıya veya vasiyet alacaklısına düşer. </a:t>
            </a:r>
          </a:p>
          <a:p>
            <a:pPr marL="0" indent="0">
              <a:buNone/>
            </a:pPr>
            <a:r>
              <a:rPr lang="tr-TR" dirty="0" smtClean="0"/>
              <a:t>Sebebin varlığı ispat edilememiş veya çıkarma sebebi tasarrufta belirtilmemişse tasarruf, mirasçının saklı payı dışında yerine getirilir; ancak, mirasbırakan bu tasarrufu çıkarma sebebi hakkında düştüğü açık bir yanılma yüzünden yapmışsa, çıkarma geçersiz olur.»</a:t>
            </a:r>
            <a:endParaRPr lang="tr-TR" dirty="0"/>
          </a:p>
        </p:txBody>
      </p:sp>
    </p:spTree>
    <p:extLst>
      <p:ext uri="{BB962C8B-B14F-4D97-AF65-F5344CB8AC3E}">
        <p14:creationId xmlns:p14="http://schemas.microsoft.com/office/powerpoint/2010/main" val="3894238037"/>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3400" dirty="0" smtClean="0">
                <a:solidFill>
                  <a:schemeClr val="tx1"/>
                </a:solidFill>
              </a:rPr>
              <a:t>Maddi anlamda </a:t>
            </a:r>
            <a:r>
              <a:rPr lang="tr-TR" sz="3400" dirty="0" err="1" smtClean="0">
                <a:solidFill>
                  <a:schemeClr val="tx1"/>
                </a:solidFill>
              </a:rPr>
              <a:t>öbt</a:t>
            </a:r>
            <a:r>
              <a:rPr lang="tr-TR" sz="3400" dirty="0" smtClean="0">
                <a:solidFill>
                  <a:schemeClr val="tx1"/>
                </a:solidFill>
              </a:rPr>
              <a:t> türleri:</a:t>
            </a:r>
            <a:br>
              <a:rPr lang="tr-TR" sz="3400" dirty="0" smtClean="0">
                <a:solidFill>
                  <a:schemeClr val="tx1"/>
                </a:solidFill>
              </a:rPr>
            </a:br>
            <a:r>
              <a:rPr lang="tr-TR" sz="3400" dirty="0" smtClean="0">
                <a:solidFill>
                  <a:schemeClr val="tx1"/>
                </a:solidFill>
              </a:rPr>
              <a:t>Mirasçılıktan çıkarma</a:t>
            </a:r>
            <a:endParaRPr lang="tr-TR" sz="3400" dirty="0">
              <a:solidFill>
                <a:schemeClr val="tx1"/>
              </a:solidFill>
            </a:endParaRPr>
          </a:p>
        </p:txBody>
      </p:sp>
      <p:sp>
        <p:nvSpPr>
          <p:cNvPr id="3" name="İçerik Yer Tutucusu 2"/>
          <p:cNvSpPr>
            <a:spLocks noGrp="1"/>
          </p:cNvSpPr>
          <p:nvPr>
            <p:ph idx="1"/>
          </p:nvPr>
        </p:nvSpPr>
        <p:spPr>
          <a:xfrm>
            <a:off x="2234242" y="2523181"/>
            <a:ext cx="9445924" cy="4067400"/>
          </a:xfrm>
        </p:spPr>
        <p:txBody>
          <a:bodyPr>
            <a:normAutofit/>
          </a:bodyPr>
          <a:lstStyle/>
          <a:p>
            <a:pPr marL="0" indent="0">
              <a:buNone/>
            </a:pPr>
            <a:endParaRPr lang="tr-TR" dirty="0" smtClean="0"/>
          </a:p>
          <a:p>
            <a:pPr marL="0" indent="0">
              <a:buNone/>
            </a:pPr>
            <a:r>
              <a:rPr lang="tr-TR" b="1" dirty="0" smtClean="0"/>
              <a:t>Yarg. 14. HD, 2.6.2021, E: 2018/3409, K: 2021/3708:</a:t>
            </a:r>
          </a:p>
          <a:p>
            <a:pPr marL="0" indent="0">
              <a:buNone/>
            </a:pPr>
            <a:r>
              <a:rPr lang="tr-TR" dirty="0" smtClean="0"/>
              <a:t>«…Somut olaya gelince; 21.06.2004 tarihli düzenleme şeklindeki vasiyetname ile ... ..., sağlığında yapmış olduğu hal ve hareketlerinden dolayı mirasçılarından ...'ı mirasçılıktan çıkarmıştır. </a:t>
            </a:r>
            <a:r>
              <a:rPr lang="tr-TR" dirty="0" smtClean="0">
                <a:solidFill>
                  <a:srgbClr val="FF0000"/>
                </a:solidFill>
              </a:rPr>
              <a:t>Çıkarma sebeplerinin doğru olduğunu ispat etme yükü 4721 Sayılı Türk Medeni Kanununun </a:t>
            </a:r>
            <a:r>
              <a:rPr lang="tr-TR" dirty="0" smtClean="0">
                <a:solidFill>
                  <a:srgbClr val="FF0000"/>
                </a:solidFill>
                <a:hlinkClick r:id="rId2" tooltip="İlgili maddeyi görmek için tıklayınız"/>
              </a:rPr>
              <a:t>512</a:t>
            </a:r>
            <a:r>
              <a:rPr lang="tr-TR" dirty="0" smtClean="0">
                <a:solidFill>
                  <a:srgbClr val="FF0000"/>
                </a:solidFill>
              </a:rPr>
              <a:t>.maddesi gereği çıkarmadan yararlanan davalılar üzerindedir</a:t>
            </a:r>
            <a:r>
              <a:rPr lang="tr-TR" dirty="0" smtClean="0"/>
              <a:t>. Yapılan yargılama sonucu </a:t>
            </a:r>
            <a:r>
              <a:rPr lang="tr-TR" dirty="0" smtClean="0">
                <a:solidFill>
                  <a:srgbClr val="FF0000"/>
                </a:solidFill>
              </a:rPr>
              <a:t>21.06.2004 tarihli vasiyetnamede belirtilen sebeplerin varlığı ispat edilemediğinden 4721 Sayılı Türk Medeni Kanununun </a:t>
            </a:r>
            <a:r>
              <a:rPr lang="tr-TR" dirty="0" smtClean="0">
                <a:solidFill>
                  <a:srgbClr val="FF0000"/>
                </a:solidFill>
                <a:hlinkClick r:id="rId2" tooltip="İlgili maddeyi görmek için tıklayınız"/>
              </a:rPr>
              <a:t>512</a:t>
            </a:r>
            <a:r>
              <a:rPr lang="tr-TR" dirty="0" smtClean="0">
                <a:solidFill>
                  <a:srgbClr val="FF0000"/>
                </a:solidFill>
              </a:rPr>
              <a:t>/3.maddesi gereğince tasarruf; mirasçının saklı payı dışında yerine getirilecektir</a:t>
            </a:r>
            <a:r>
              <a:rPr lang="tr-TR" dirty="0" smtClean="0"/>
              <a:t>. İlk derece mahkemesinin 28.09.2017 tarihli kararında bu hususa işaret edilerek davanın kısmen kabulüne karar verildiği halde usul ve yasaya aykırı olacak şekilde ... Bölge Adliye Mahkemesi 1.Hukuk Dairesince davanın tümden reddine karar verilmesi doğru görülmemiştir…»</a:t>
            </a:r>
            <a:endParaRPr lang="tr-TR" dirty="0"/>
          </a:p>
        </p:txBody>
      </p:sp>
    </p:spTree>
    <p:extLst>
      <p:ext uri="{BB962C8B-B14F-4D97-AF65-F5344CB8AC3E}">
        <p14:creationId xmlns:p14="http://schemas.microsoft.com/office/powerpoint/2010/main" val="2421439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GB"/>
          </a:p>
        </p:txBody>
      </p:sp>
      <p:pic>
        <p:nvPicPr>
          <p:cNvPr id="4" name="İçerik Yer Tutucusu 3">
            <a:extLst>
              <a:ext uri="{FF2B5EF4-FFF2-40B4-BE49-F238E27FC236}">
                <a16:creationId xmlns:a16="http://schemas.microsoft.com/office/drawing/2014/main" id="{83DFD6AD-7AF2-4323-B713-5697489B7DC2}"/>
              </a:ext>
            </a:extLst>
          </p:cNvPr>
          <p:cNvPicPr>
            <a:picLocks noGrp="1"/>
          </p:cNvPicPr>
          <p:nvPr>
            <p:ph idx="1"/>
          </p:nvPr>
        </p:nvPicPr>
        <p:blipFill rotWithShape="1">
          <a:blip r:embed="rId2">
            <a:extLst>
              <a:ext uri="{28A0092B-C50C-407E-A947-70E740481C1C}">
                <a14:useLocalDpi xmlns:a14="http://schemas.microsoft.com/office/drawing/2010/main" val="0"/>
              </a:ext>
            </a:extLst>
          </a:blip>
          <a:srcRect t="8167" b="49007"/>
          <a:stretch/>
        </p:blipFill>
        <p:spPr bwMode="auto">
          <a:xfrm>
            <a:off x="2592925" y="506983"/>
            <a:ext cx="8911687" cy="5255462"/>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848523553"/>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Maddi anlamda </a:t>
            </a:r>
            <a:r>
              <a:rPr lang="tr-TR" dirty="0" err="1"/>
              <a:t>öbt</a:t>
            </a:r>
            <a:r>
              <a:rPr lang="tr-TR" dirty="0"/>
              <a:t> türleri:</a:t>
            </a:r>
            <a:br>
              <a:rPr lang="tr-TR" dirty="0"/>
            </a:br>
            <a:r>
              <a:rPr lang="tr-TR" dirty="0" smtClean="0"/>
              <a:t>Mirastan feragat</a:t>
            </a:r>
            <a:endParaRPr lang="tr-TR" dirty="0"/>
          </a:p>
        </p:txBody>
      </p:sp>
      <p:sp>
        <p:nvSpPr>
          <p:cNvPr id="3" name="İçerik Yer Tutucusu 2"/>
          <p:cNvSpPr>
            <a:spLocks noGrp="1"/>
          </p:cNvSpPr>
          <p:nvPr>
            <p:ph idx="1"/>
          </p:nvPr>
        </p:nvSpPr>
        <p:spPr/>
        <p:txBody>
          <a:bodyPr>
            <a:normAutofit fontScale="85000" lnSpcReduction="20000"/>
          </a:bodyPr>
          <a:lstStyle/>
          <a:p>
            <a:endParaRPr lang="tr-TR" sz="2600" dirty="0" smtClean="0"/>
          </a:p>
          <a:p>
            <a:r>
              <a:rPr lang="tr-TR" sz="2600" dirty="0" smtClean="0"/>
              <a:t>Mirastan feragat sözleşmesi ivazlı ya da ivazsız olarak yapılabilir:</a:t>
            </a:r>
          </a:p>
          <a:p>
            <a:r>
              <a:rPr lang="tr-TR" sz="2600" dirty="0" smtClean="0"/>
              <a:t>İvazsız feragat sözleşmesinde muhtemel mirasçı mirasbırakanın sağlığında ondan hiçbir bedel almadan muhtemel miras hakkından vazgeçer.</a:t>
            </a:r>
          </a:p>
          <a:p>
            <a:r>
              <a:rPr lang="tr-TR" sz="2600" dirty="0" smtClean="0"/>
              <a:t>İvazlı feragat sözleşmesinde ise muhtemel mirasçı mirasbırakanın sağlığında ondan aldığı ya da alacağı bir bedel karşılığında muhtemel miras hakkından vazgeçer. Yani bu halde mirasbırakan feragat edene karşı sağlığında bir ivaz ödeme borcu altına girmektedir.</a:t>
            </a:r>
            <a:endParaRPr lang="tr-TR" sz="2600" dirty="0"/>
          </a:p>
        </p:txBody>
      </p:sp>
    </p:spTree>
    <p:extLst>
      <p:ext uri="{BB962C8B-B14F-4D97-AF65-F5344CB8AC3E}">
        <p14:creationId xmlns:p14="http://schemas.microsoft.com/office/powerpoint/2010/main" val="1193238283"/>
      </p:ext>
    </p:extLst>
  </p:cSld>
  <p:clrMapOvr>
    <a:masterClrMapping/>
  </p:clrMapOvr>
  <p:timing>
    <p:tnLst>
      <p:par>
        <p:cTn id="1" dur="indefinite" restart="never" nodeType="tmRoot"/>
      </p:par>
    </p:tnLst>
  </p:timing>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Maddi anlamda </a:t>
            </a:r>
            <a:r>
              <a:rPr lang="tr-TR" dirty="0" err="1"/>
              <a:t>öbt</a:t>
            </a:r>
            <a:r>
              <a:rPr lang="tr-TR" dirty="0"/>
              <a:t> türleri:</a:t>
            </a:r>
            <a:br>
              <a:rPr lang="tr-TR" dirty="0"/>
            </a:br>
            <a:r>
              <a:rPr lang="tr-TR" dirty="0" smtClean="0"/>
              <a:t>Mirastan feragatin </a:t>
            </a:r>
            <a:r>
              <a:rPr lang="tr-TR" dirty="0"/>
              <a:t>h</a:t>
            </a:r>
            <a:r>
              <a:rPr lang="tr-TR" dirty="0" smtClean="0"/>
              <a:t>ükümleri</a:t>
            </a:r>
            <a:endParaRPr lang="tr-TR" dirty="0"/>
          </a:p>
        </p:txBody>
      </p:sp>
      <p:sp>
        <p:nvSpPr>
          <p:cNvPr id="3" name="İçerik Yer Tutucusu 2"/>
          <p:cNvSpPr>
            <a:spLocks noGrp="1"/>
          </p:cNvSpPr>
          <p:nvPr>
            <p:ph idx="1"/>
          </p:nvPr>
        </p:nvSpPr>
        <p:spPr>
          <a:xfrm>
            <a:off x="2709681" y="2663885"/>
            <a:ext cx="8678173" cy="3943949"/>
          </a:xfrm>
        </p:spPr>
        <p:txBody>
          <a:bodyPr>
            <a:normAutofit fontScale="92500" lnSpcReduction="20000"/>
          </a:bodyPr>
          <a:lstStyle/>
          <a:p>
            <a:r>
              <a:rPr lang="tr-TR" sz="2400" u="sng" dirty="0" smtClean="0"/>
              <a:t>Feragat eden yönünden:</a:t>
            </a:r>
            <a:endParaRPr lang="tr-TR" sz="2400" u="sng" dirty="0"/>
          </a:p>
          <a:p>
            <a:pPr marL="0" indent="0">
              <a:buNone/>
            </a:pPr>
            <a:r>
              <a:rPr lang="tr-TR" sz="2400" dirty="0" smtClean="0"/>
              <a:t>MK 528 II: Feragat eden mirasçılık sıfatını kaybeder (tam feragat halinde).</a:t>
            </a:r>
          </a:p>
          <a:p>
            <a:r>
              <a:rPr lang="tr-TR" sz="2400" u="sng" dirty="0" smtClean="0"/>
              <a:t>Feragat edenin altsoyu yönünden:</a:t>
            </a:r>
          </a:p>
          <a:p>
            <a:pPr marL="0" indent="0">
              <a:buNone/>
            </a:pPr>
            <a:r>
              <a:rPr lang="tr-TR" sz="2400" dirty="0" smtClean="0"/>
              <a:t>MK 528 III: Bir karşılık sağlanarak mirastan feragat, sözleşmede aksi   öngörülmedikçe feragat edenin altsoyu için de sonuç doğurur. </a:t>
            </a:r>
          </a:p>
          <a:p>
            <a:pPr marL="0" indent="0">
              <a:buNone/>
            </a:pPr>
            <a:r>
              <a:rPr lang="tr-TR" sz="2400" dirty="0" smtClean="0"/>
              <a:t>O halde feragat ivazlı ise kural olarak feragat edenin altsoyunu da etkileyecek ve saklı paylı olsalar bile feragat edenin yerini alıp mirasçı olamayacaklar; ancak feragat ivazsız ise feragatin altsoya hiçbir etkisi olmayacak, yani altsoy feragat edene halef olup mirasçı sıfatını kazanacaktır.</a:t>
            </a:r>
          </a:p>
        </p:txBody>
      </p:sp>
    </p:spTree>
    <p:extLst>
      <p:ext uri="{BB962C8B-B14F-4D97-AF65-F5344CB8AC3E}">
        <p14:creationId xmlns:p14="http://schemas.microsoft.com/office/powerpoint/2010/main" val="1207842518"/>
      </p:ext>
    </p:extLst>
  </p:cSld>
  <p:clrMapOvr>
    <a:masterClrMapping/>
  </p:clrMapOvr>
  <p:timing>
    <p:tnLst>
      <p:par>
        <p:cTn id="1" dur="indefinite" restart="never" nodeType="tmRoot"/>
      </p:par>
    </p:tnLst>
  </p:timing>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Maddi anlamda </a:t>
            </a:r>
            <a:r>
              <a:rPr lang="tr-TR" dirty="0" err="1"/>
              <a:t>öbt</a:t>
            </a:r>
            <a:r>
              <a:rPr lang="tr-TR" dirty="0"/>
              <a:t> türleri:</a:t>
            </a:r>
            <a:br>
              <a:rPr lang="tr-TR" dirty="0"/>
            </a:br>
            <a:r>
              <a:rPr lang="tr-TR" dirty="0" smtClean="0"/>
              <a:t>Feragatin hükümsüzlüğü</a:t>
            </a:r>
            <a:endParaRPr lang="tr-TR" dirty="0"/>
          </a:p>
        </p:txBody>
      </p:sp>
      <p:sp>
        <p:nvSpPr>
          <p:cNvPr id="3" name="İçerik Yer Tutucusu 2"/>
          <p:cNvSpPr>
            <a:spLocks noGrp="1"/>
          </p:cNvSpPr>
          <p:nvPr>
            <p:ph idx="1"/>
          </p:nvPr>
        </p:nvSpPr>
        <p:spPr/>
        <p:txBody>
          <a:bodyPr>
            <a:normAutofit fontScale="92500"/>
          </a:bodyPr>
          <a:lstStyle/>
          <a:p>
            <a:pPr>
              <a:buFont typeface="Wingdings" panose="05000000000000000000" pitchFamily="2" charset="2"/>
              <a:buChar char="§"/>
            </a:pPr>
            <a:endParaRPr lang="tr-TR" sz="2600" dirty="0" smtClean="0"/>
          </a:p>
          <a:p>
            <a:pPr>
              <a:buFont typeface="Wingdings" panose="05000000000000000000" pitchFamily="2" charset="2"/>
              <a:buChar char="§"/>
            </a:pPr>
            <a:r>
              <a:rPr lang="tr-TR" sz="2600" dirty="0" smtClean="0"/>
              <a:t>Mirastan feragate özgü sebeplerle feragatin hükümsüzlüğü: MK 529’da öngörülen haller</a:t>
            </a:r>
          </a:p>
          <a:p>
            <a:pPr>
              <a:buFont typeface="Wingdings" panose="05000000000000000000" pitchFamily="2" charset="2"/>
              <a:buChar char="§"/>
            </a:pPr>
            <a:r>
              <a:rPr lang="tr-TR" sz="2600" dirty="0" err="1" smtClean="0"/>
              <a:t>ÖBT’ler</a:t>
            </a:r>
            <a:r>
              <a:rPr lang="tr-TR" sz="2600" dirty="0" smtClean="0"/>
              <a:t> için öngörülmüş iptal sebeplerinden birinin bulunması halinde (MK 557) sözleşmenin iptal edilmesi</a:t>
            </a:r>
          </a:p>
          <a:p>
            <a:pPr marL="0" indent="0">
              <a:buNone/>
            </a:pPr>
            <a:endParaRPr lang="tr-TR" sz="2600" dirty="0" smtClean="0"/>
          </a:p>
          <a:p>
            <a:pPr marL="0" indent="0">
              <a:buNone/>
            </a:pPr>
            <a:r>
              <a:rPr lang="tr-TR" sz="2600" dirty="0" smtClean="0"/>
              <a:t>Feragatin hükümsüz olduğu hallerde feragat eden tekrar mirasçı sıfatını kazanır.</a:t>
            </a:r>
            <a:endParaRPr lang="tr-TR" sz="2600" dirty="0"/>
          </a:p>
        </p:txBody>
      </p:sp>
    </p:spTree>
    <p:extLst>
      <p:ext uri="{BB962C8B-B14F-4D97-AF65-F5344CB8AC3E}">
        <p14:creationId xmlns:p14="http://schemas.microsoft.com/office/powerpoint/2010/main" val="4169241545"/>
      </p:ext>
    </p:extLst>
  </p:cSld>
  <p:clrMapOvr>
    <a:masterClrMapping/>
  </p:clrMapOvr>
  <p:timing>
    <p:tnLst>
      <p:par>
        <p:cTn id="1" dur="indefinite" restart="never" nodeType="tmRoot"/>
      </p:par>
    </p:tnLst>
  </p:timing>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Maddi anlamda </a:t>
            </a:r>
            <a:r>
              <a:rPr lang="tr-TR" dirty="0" err="1"/>
              <a:t>öbt</a:t>
            </a:r>
            <a:r>
              <a:rPr lang="tr-TR" dirty="0"/>
              <a:t> türleri:</a:t>
            </a:r>
            <a:br>
              <a:rPr lang="tr-TR" dirty="0"/>
            </a:br>
            <a:r>
              <a:rPr lang="tr-TR" dirty="0" smtClean="0"/>
              <a:t>Feragatin hükümsüzlüğü</a:t>
            </a:r>
            <a:endParaRPr lang="tr-TR" dirty="0"/>
          </a:p>
        </p:txBody>
      </p:sp>
      <p:sp>
        <p:nvSpPr>
          <p:cNvPr id="3" name="İçerik Yer Tutucusu 2"/>
          <p:cNvSpPr>
            <a:spLocks noGrp="1"/>
          </p:cNvSpPr>
          <p:nvPr>
            <p:ph idx="1"/>
          </p:nvPr>
        </p:nvSpPr>
        <p:spPr>
          <a:xfrm>
            <a:off x="2208362" y="2603499"/>
            <a:ext cx="9030108" cy="3814553"/>
          </a:xfrm>
        </p:spPr>
        <p:txBody>
          <a:bodyPr>
            <a:normAutofit fontScale="85000" lnSpcReduction="10000"/>
          </a:bodyPr>
          <a:lstStyle/>
          <a:p>
            <a:pPr marL="0" indent="0" algn="ctr">
              <a:buNone/>
            </a:pPr>
            <a:r>
              <a:rPr lang="tr-TR" sz="2600" u="sng" dirty="0"/>
              <a:t>Mirastan </a:t>
            </a:r>
            <a:r>
              <a:rPr lang="tr-TR" sz="2600" u="sng" dirty="0" smtClean="0"/>
              <a:t>feragate </a:t>
            </a:r>
            <a:r>
              <a:rPr lang="tr-TR" sz="2600" u="sng" dirty="0"/>
              <a:t>özgü sebeplerle feragatin hükümsüzlüğü: MK </a:t>
            </a:r>
            <a:r>
              <a:rPr lang="tr-TR" sz="2600" u="sng" dirty="0" smtClean="0"/>
              <a:t>529</a:t>
            </a:r>
          </a:p>
          <a:p>
            <a:pPr marL="0" indent="0">
              <a:buNone/>
            </a:pPr>
            <a:r>
              <a:rPr lang="tr-TR" sz="2600" dirty="0" smtClean="0"/>
              <a:t>1- Feragatin belirli bir ya da birkaç kişi lehine yapılmış olması</a:t>
            </a:r>
          </a:p>
          <a:p>
            <a:pPr marL="0" indent="0">
              <a:buNone/>
            </a:pPr>
            <a:r>
              <a:rPr lang="tr-TR" sz="2600" dirty="0" smtClean="0"/>
              <a:t>MK 529 I: Mirastan feragatin kim ya da kimler lehine yapılmış olduğu açık olarak belirtilmişse, sözleşmeden aksi anlaşılmadıkça, feragat bozucu koşul altında yapılmıştır. Yani feragat, ancak o kişi ya da kişilerin mirasçı olmaları halinde geçerlidir. </a:t>
            </a:r>
          </a:p>
          <a:p>
            <a:pPr marL="0" indent="0">
              <a:buNone/>
            </a:pPr>
            <a:r>
              <a:rPr lang="tr-TR" sz="2600" dirty="0" smtClean="0"/>
              <a:t>Lehine feragat edilen kimse </a:t>
            </a:r>
            <a:r>
              <a:rPr lang="tr-TR" sz="2600" dirty="0" err="1" smtClean="0"/>
              <a:t>red</a:t>
            </a:r>
            <a:r>
              <a:rPr lang="tr-TR" sz="2600" dirty="0" smtClean="0"/>
              <a:t>, mirastan çıkarma, yoksunluk </a:t>
            </a:r>
            <a:r>
              <a:rPr lang="tr-TR" sz="2600" dirty="0"/>
              <a:t>ya da </a:t>
            </a:r>
            <a:r>
              <a:rPr lang="tr-TR" sz="2600" dirty="0" smtClean="0"/>
              <a:t>mirasbırakandan önce ölme gibi bir sebeple mirasçı olamazsa, bozucu şart gerçeklemiş olacağı için feragat eden tekrar mirasçı sıfatını kazanacaktır. </a:t>
            </a:r>
            <a:endParaRPr lang="tr-TR" sz="2600" dirty="0"/>
          </a:p>
        </p:txBody>
      </p:sp>
    </p:spTree>
    <p:extLst>
      <p:ext uri="{BB962C8B-B14F-4D97-AF65-F5344CB8AC3E}">
        <p14:creationId xmlns:p14="http://schemas.microsoft.com/office/powerpoint/2010/main" val="2210985174"/>
      </p:ext>
    </p:extLst>
  </p:cSld>
  <p:clrMapOvr>
    <a:masterClrMapping/>
  </p:clrMapOvr>
  <p:timing>
    <p:tnLst>
      <p:par>
        <p:cTn id="1" dur="indefinite" restart="never" nodeType="tmRoot"/>
      </p:par>
    </p:tnLst>
  </p:timing>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Maddi anlamda </a:t>
            </a:r>
            <a:r>
              <a:rPr lang="tr-TR" dirty="0" err="1"/>
              <a:t>öbt</a:t>
            </a:r>
            <a:r>
              <a:rPr lang="tr-TR" dirty="0"/>
              <a:t> türleri:</a:t>
            </a:r>
            <a:br>
              <a:rPr lang="tr-TR" dirty="0"/>
            </a:br>
            <a:r>
              <a:rPr lang="tr-TR" dirty="0" smtClean="0"/>
              <a:t>Feragatin hükümsüzlüğü</a:t>
            </a:r>
            <a:endParaRPr lang="tr-TR" dirty="0"/>
          </a:p>
        </p:txBody>
      </p:sp>
      <p:sp>
        <p:nvSpPr>
          <p:cNvPr id="3" name="İçerik Yer Tutucusu 2"/>
          <p:cNvSpPr>
            <a:spLocks noGrp="1"/>
          </p:cNvSpPr>
          <p:nvPr>
            <p:ph idx="1"/>
          </p:nvPr>
        </p:nvSpPr>
        <p:spPr>
          <a:xfrm>
            <a:off x="2139350" y="2603500"/>
            <a:ext cx="9457465" cy="3969828"/>
          </a:xfrm>
        </p:spPr>
        <p:txBody>
          <a:bodyPr>
            <a:normAutofit fontScale="92500" lnSpcReduction="10000"/>
          </a:bodyPr>
          <a:lstStyle/>
          <a:p>
            <a:pPr marL="0" indent="0" algn="ctr">
              <a:buNone/>
            </a:pPr>
            <a:r>
              <a:rPr lang="tr-TR" sz="2600" u="sng" dirty="0"/>
              <a:t>Mirastan feragate özgü sebeplerle feragatin hükümsüzlüğü: MK 529</a:t>
            </a:r>
          </a:p>
          <a:p>
            <a:pPr marL="0" indent="0">
              <a:buNone/>
            </a:pPr>
            <a:r>
              <a:rPr lang="tr-TR" sz="2600" dirty="0" smtClean="0"/>
              <a:t>2- </a:t>
            </a:r>
            <a:r>
              <a:rPr lang="tr-TR" sz="2600" dirty="0"/>
              <a:t>Feragatin </a:t>
            </a:r>
            <a:r>
              <a:rPr lang="tr-TR" sz="2600" dirty="0" smtClean="0"/>
              <a:t>en yakın ortak kökün altsoyu lehine yapılmış olması</a:t>
            </a:r>
          </a:p>
          <a:p>
            <a:pPr marL="0" indent="0">
              <a:buNone/>
            </a:pPr>
            <a:r>
              <a:rPr lang="tr-TR" sz="2600" dirty="0" smtClean="0"/>
              <a:t>MK 529 II: Mirastan feragat sözleşmesi belli bir kişi lehine yapılmamışsa, en yakın ortak kökün altsoyu lehine yapılmış sayılır ve bunların herhangi bir sebeple mirasçı olamaması halinde feragat yine hükümden düşer. </a:t>
            </a:r>
          </a:p>
          <a:p>
            <a:pPr marL="0" indent="0">
              <a:buNone/>
            </a:pPr>
            <a:r>
              <a:rPr lang="tr-TR" sz="2600" dirty="0" smtClean="0"/>
              <a:t>Hükümdeki «kök» ifadesinin kanunda örtülü bir boşluğun olduğu kabul edilerek «zümre» olarak anlaşılması (</a:t>
            </a:r>
            <a:r>
              <a:rPr lang="tr-TR" sz="2600" dirty="0" err="1" smtClean="0"/>
              <a:t>İsv</a:t>
            </a:r>
            <a:r>
              <a:rPr lang="tr-TR" sz="2600" dirty="0" smtClean="0"/>
              <a:t>. MK «</a:t>
            </a:r>
            <a:r>
              <a:rPr lang="tr-TR" sz="2600" dirty="0" err="1" smtClean="0"/>
              <a:t>Stamm</a:t>
            </a:r>
            <a:r>
              <a:rPr lang="tr-TR" sz="2600" dirty="0" smtClean="0"/>
              <a:t>») gerektiği ileri sürülmektedir.</a:t>
            </a:r>
            <a:endParaRPr lang="tr-TR" sz="2600" dirty="0"/>
          </a:p>
        </p:txBody>
      </p:sp>
    </p:spTree>
    <p:extLst>
      <p:ext uri="{BB962C8B-B14F-4D97-AF65-F5344CB8AC3E}">
        <p14:creationId xmlns:p14="http://schemas.microsoft.com/office/powerpoint/2010/main" val="3073501710"/>
      </p:ext>
    </p:extLst>
  </p:cSld>
  <p:clrMapOvr>
    <a:masterClrMapping/>
  </p:clrMapOvr>
  <p:timing>
    <p:tnLst>
      <p:par>
        <p:cTn id="1" dur="indefinite" restart="never" nodeType="tmRoot"/>
      </p:par>
    </p:tnLst>
  </p:timing>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dirty="0"/>
              <a:t>Maddi anlamda </a:t>
            </a:r>
            <a:r>
              <a:rPr lang="tr-TR" dirty="0" err="1"/>
              <a:t>öbt</a:t>
            </a:r>
            <a:r>
              <a:rPr lang="tr-TR" dirty="0"/>
              <a:t> türleri</a:t>
            </a:r>
            <a:r>
              <a:rPr lang="tr-TR" dirty="0" smtClean="0"/>
              <a:t>:</a:t>
            </a:r>
            <a:r>
              <a:rPr lang="tr-TR" dirty="0"/>
              <a:t/>
            </a:r>
            <a:br>
              <a:rPr lang="tr-TR" dirty="0"/>
            </a:br>
            <a:r>
              <a:rPr lang="tr-TR" dirty="0" smtClean="0"/>
              <a:t>Feragatin hükümsüzlüğü</a:t>
            </a:r>
            <a:endParaRPr lang="tr-TR" dirty="0"/>
          </a:p>
        </p:txBody>
      </p:sp>
      <p:sp>
        <p:nvSpPr>
          <p:cNvPr id="3" name="İçerik Yer Tutucusu 2"/>
          <p:cNvSpPr>
            <a:spLocks noGrp="1"/>
          </p:cNvSpPr>
          <p:nvPr>
            <p:ph idx="1"/>
          </p:nvPr>
        </p:nvSpPr>
        <p:spPr/>
        <p:txBody>
          <a:bodyPr>
            <a:normAutofit fontScale="92500" lnSpcReduction="10000"/>
          </a:bodyPr>
          <a:lstStyle/>
          <a:p>
            <a:pPr marL="0" indent="0">
              <a:spcBef>
                <a:spcPts val="600"/>
              </a:spcBef>
              <a:spcAft>
                <a:spcPts val="600"/>
              </a:spcAft>
              <a:buNone/>
            </a:pPr>
            <a:r>
              <a:rPr lang="tr-TR" dirty="0" err="1" smtClean="0"/>
              <a:t>Örn</a:t>
            </a:r>
            <a:r>
              <a:rPr lang="tr-TR" dirty="0" smtClean="0"/>
              <a:t>. 1</a:t>
            </a:r>
            <a:r>
              <a:rPr lang="tr-TR" dirty="0"/>
              <a:t>: M’nin </a:t>
            </a:r>
            <a:r>
              <a:rPr lang="tr-TR" dirty="0" smtClean="0"/>
              <a:t>ölümünde </a:t>
            </a:r>
            <a:r>
              <a:rPr lang="tr-TR" dirty="0"/>
              <a:t>geride kalan yakınları çocukları </a:t>
            </a:r>
            <a:r>
              <a:rPr lang="tr-TR" dirty="0" smtClean="0"/>
              <a:t>A</a:t>
            </a:r>
            <a:r>
              <a:rPr lang="tr-TR" dirty="0"/>
              <a:t> </a:t>
            </a:r>
            <a:r>
              <a:rPr lang="tr-TR" dirty="0" smtClean="0"/>
              <a:t>ve B ile M’den önce ölen C’nin çocuğu T’dir. </a:t>
            </a:r>
            <a:r>
              <a:rPr lang="tr-TR" dirty="0"/>
              <a:t>M ve </a:t>
            </a:r>
            <a:r>
              <a:rPr lang="tr-TR" dirty="0" smtClean="0"/>
              <a:t>A </a:t>
            </a:r>
            <a:r>
              <a:rPr lang="tr-TR" dirty="0"/>
              <a:t>arasındaki mirastan feragat sözleşmesi ile </a:t>
            </a:r>
            <a:r>
              <a:rPr lang="tr-TR" dirty="0" smtClean="0"/>
              <a:t>A, </a:t>
            </a:r>
            <a:r>
              <a:rPr lang="tr-TR" dirty="0"/>
              <a:t>kimin lehine olduğunu belirtmeden mirastan feragat etmiştir. </a:t>
            </a:r>
            <a:endParaRPr lang="tr-TR" dirty="0" smtClean="0"/>
          </a:p>
          <a:p>
            <a:pPr marL="0" indent="0">
              <a:spcBef>
                <a:spcPts val="600"/>
              </a:spcBef>
              <a:spcAft>
                <a:spcPts val="600"/>
              </a:spcAft>
              <a:buNone/>
            </a:pPr>
            <a:r>
              <a:rPr lang="tr-TR" dirty="0" smtClean="0"/>
              <a:t>O halde A’nın miras payı kardeşlerine ve kardeş çocuklarına geçer. Onların da herhangi bir sebeple mirasçı olamaması halinde feragat hükümden düşer ve A, miras payını alır. </a:t>
            </a:r>
            <a:endParaRPr lang="tr-TR" dirty="0"/>
          </a:p>
          <a:p>
            <a:pPr marL="0" indent="0">
              <a:spcBef>
                <a:spcPts val="600"/>
              </a:spcBef>
              <a:spcAft>
                <a:spcPts val="600"/>
              </a:spcAft>
              <a:buNone/>
            </a:pPr>
            <a:r>
              <a:rPr lang="tr-TR" dirty="0" err="1" smtClean="0"/>
              <a:t>Örn</a:t>
            </a:r>
            <a:r>
              <a:rPr lang="tr-TR" dirty="0" smtClean="0"/>
              <a:t>. 2: M’nin ölümünde geride kalan yakınları çocukları B ve C, M’den önce ölen A’nın çocuğu T, T’nin çocukları K ve L’dir. M ve T arasındaki mirastan feragat sözleşmesi ile T, kimin lehine olduğunu belirtmeden mirastan feragat etmiştir. </a:t>
            </a:r>
          </a:p>
          <a:p>
            <a:pPr marL="0" indent="0">
              <a:spcBef>
                <a:spcPts val="600"/>
              </a:spcBef>
              <a:spcAft>
                <a:spcPts val="600"/>
              </a:spcAft>
              <a:buNone/>
            </a:pPr>
            <a:r>
              <a:rPr lang="tr-TR" dirty="0" smtClean="0"/>
              <a:t>O halde yasaya göre feragat en yakın ortak kökün altsoyu, yani </a:t>
            </a:r>
            <a:r>
              <a:rPr lang="tr-TR" dirty="0"/>
              <a:t>A</a:t>
            </a:r>
            <a:r>
              <a:rPr lang="tr-TR" dirty="0" smtClean="0"/>
              <a:t>’nın altsoyu olan K ve L lehine yapılmış sayılır ve onlar herhangi bir sebeple mirasçı olamazsa feragat hükümden düşer. Ancak öğretiye göre, zümrede hiç kimse, yani B, C, K ve L mirasçı olamazsa feragat hükümden düşer ve T, miras payını alır. </a:t>
            </a:r>
            <a:endParaRPr lang="tr-TR" dirty="0"/>
          </a:p>
        </p:txBody>
      </p:sp>
    </p:spTree>
    <p:extLst>
      <p:ext uri="{BB962C8B-B14F-4D97-AF65-F5344CB8AC3E}">
        <p14:creationId xmlns:p14="http://schemas.microsoft.com/office/powerpoint/2010/main" val="193609141"/>
      </p:ext>
    </p:extLst>
  </p:cSld>
  <p:clrMapOvr>
    <a:masterClrMapping/>
  </p:clrMapOvr>
  <p:timing>
    <p:tnLst>
      <p:par>
        <p:cTn id="1" dur="indefinite" restart="never" nodeType="tmRoot"/>
      </p:par>
    </p:tnLst>
  </p:timing>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71728" y="499532"/>
            <a:ext cx="10658271" cy="1512147"/>
          </a:xfrm>
        </p:spPr>
        <p:txBody>
          <a:bodyPr>
            <a:normAutofit/>
          </a:bodyPr>
          <a:lstStyle/>
          <a:p>
            <a:pPr algn="ctr"/>
            <a:r>
              <a:rPr lang="tr-TR" sz="3000" b="1" dirty="0" smtClean="0"/>
              <a:t>ÖLÜME BAĞLI TASARRUFLARDA HÜKÜMSÜZLÜK</a:t>
            </a:r>
            <a:endParaRPr lang="tr-TR" sz="3000" b="1" dirty="0"/>
          </a:p>
        </p:txBody>
      </p:sp>
      <p:sp>
        <p:nvSpPr>
          <p:cNvPr id="3" name="İçerik Yer Tutucusu 2"/>
          <p:cNvSpPr>
            <a:spLocks noGrp="1"/>
          </p:cNvSpPr>
          <p:nvPr>
            <p:ph idx="1"/>
          </p:nvPr>
        </p:nvSpPr>
        <p:spPr/>
        <p:txBody>
          <a:bodyPr>
            <a:normAutofit/>
          </a:bodyPr>
          <a:lstStyle/>
          <a:p>
            <a:pPr marL="0" indent="0">
              <a:buNone/>
            </a:pPr>
            <a:endParaRPr lang="tr-TR" sz="2600" dirty="0" smtClean="0"/>
          </a:p>
          <a:p>
            <a:pPr marL="0" indent="0">
              <a:buNone/>
            </a:pPr>
            <a:r>
              <a:rPr lang="tr-TR" sz="2600" dirty="0" smtClean="0"/>
              <a:t>Ölüme bağlı tasarruflar iki tür hükümsüzlüğe tabidir:</a:t>
            </a:r>
          </a:p>
          <a:p>
            <a:pPr marL="0" indent="0">
              <a:buNone/>
            </a:pPr>
            <a:endParaRPr lang="tr-TR" sz="2600" dirty="0" smtClean="0"/>
          </a:p>
          <a:p>
            <a:pPr>
              <a:buFontTx/>
              <a:buChar char="-"/>
            </a:pPr>
            <a:r>
              <a:rPr lang="tr-TR" sz="2600" dirty="0" smtClean="0"/>
              <a:t>Kanun gereği (kendiliğinden) hükümsüzlük</a:t>
            </a:r>
          </a:p>
          <a:p>
            <a:pPr>
              <a:buFontTx/>
              <a:buChar char="-"/>
            </a:pPr>
            <a:endParaRPr lang="tr-TR" sz="2600" dirty="0" smtClean="0"/>
          </a:p>
          <a:p>
            <a:pPr>
              <a:buFontTx/>
              <a:buChar char="-"/>
            </a:pPr>
            <a:r>
              <a:rPr lang="tr-TR" sz="2600" dirty="0" smtClean="0"/>
              <a:t>İptal edilebilirlik</a:t>
            </a:r>
            <a:endParaRPr lang="tr-TR" sz="2600" dirty="0"/>
          </a:p>
        </p:txBody>
      </p:sp>
    </p:spTree>
    <p:extLst>
      <p:ext uri="{BB962C8B-B14F-4D97-AF65-F5344CB8AC3E}">
        <p14:creationId xmlns:p14="http://schemas.microsoft.com/office/powerpoint/2010/main" val="3505273037"/>
      </p:ext>
    </p:extLst>
  </p:cSld>
  <p:clrMapOvr>
    <a:masterClrMapping/>
  </p:clrMapOvr>
  <p:timing>
    <p:tnLst>
      <p:par>
        <p:cTn id="1" dur="indefinite" restart="never" nodeType="tmRoot"/>
      </p:par>
    </p:tnLst>
  </p:timing>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000" b="1" dirty="0">
                <a:solidFill>
                  <a:schemeClr val="tx1"/>
                </a:solidFill>
              </a:rPr>
              <a:t>ÖLÜME BAĞLI TASARRUFLARDA HÜKÜMSÜZLÜK</a:t>
            </a:r>
            <a:endParaRPr lang="tr-TR" dirty="0">
              <a:solidFill>
                <a:schemeClr val="tx1"/>
              </a:solidFill>
            </a:endParaRPr>
          </a:p>
        </p:txBody>
      </p:sp>
      <p:sp>
        <p:nvSpPr>
          <p:cNvPr id="3" name="İçerik Yer Tutucusu 2"/>
          <p:cNvSpPr>
            <a:spLocks noGrp="1"/>
          </p:cNvSpPr>
          <p:nvPr>
            <p:ph idx="1"/>
          </p:nvPr>
        </p:nvSpPr>
        <p:spPr/>
        <p:txBody>
          <a:bodyPr/>
          <a:lstStyle/>
          <a:p>
            <a:r>
              <a:rPr lang="tr-TR" dirty="0" smtClean="0">
                <a:solidFill>
                  <a:srgbClr val="FF0000"/>
                </a:solidFill>
              </a:rPr>
              <a:t>Ölüme bağlı tasarrufların kanun gereği (kendiliğinden) hükümsüz olması:</a:t>
            </a:r>
          </a:p>
          <a:p>
            <a:pPr>
              <a:buFontTx/>
              <a:buChar char="-"/>
            </a:pPr>
            <a:r>
              <a:rPr lang="tr-TR" dirty="0" smtClean="0"/>
              <a:t>Evlilik birliğinin ölüm (ya da gaiplik) dışında sona ermesi: </a:t>
            </a:r>
          </a:p>
          <a:p>
            <a:pPr>
              <a:buFont typeface="Arial" panose="020B0604020202020204" pitchFamily="34" charset="0"/>
              <a:buChar char="•"/>
            </a:pPr>
            <a:r>
              <a:rPr lang="tr-TR" dirty="0" smtClean="0"/>
              <a:t>	Boşanma (TMK </a:t>
            </a:r>
            <a:r>
              <a:rPr lang="tr-TR" dirty="0"/>
              <a:t>181</a:t>
            </a:r>
            <a:r>
              <a:rPr lang="tr-TR" dirty="0" smtClean="0"/>
              <a:t>)</a:t>
            </a:r>
          </a:p>
          <a:p>
            <a:pPr>
              <a:buFont typeface="Arial" panose="020B0604020202020204" pitchFamily="34" charset="0"/>
              <a:buChar char="•"/>
            </a:pPr>
            <a:r>
              <a:rPr lang="tr-TR" dirty="0"/>
              <a:t>	</a:t>
            </a:r>
            <a:r>
              <a:rPr lang="tr-TR" dirty="0" smtClean="0"/>
              <a:t>Mutlak </a:t>
            </a:r>
            <a:r>
              <a:rPr lang="tr-TR" dirty="0"/>
              <a:t>ya da nisbi butlan </a:t>
            </a:r>
            <a:r>
              <a:rPr lang="tr-TR" dirty="0" smtClean="0"/>
              <a:t>(TMK </a:t>
            </a:r>
            <a:r>
              <a:rPr lang="tr-TR" dirty="0"/>
              <a:t>159</a:t>
            </a:r>
            <a:r>
              <a:rPr lang="tr-TR" dirty="0" smtClean="0"/>
              <a:t>)</a:t>
            </a:r>
          </a:p>
          <a:p>
            <a:pPr>
              <a:buFontTx/>
              <a:buChar char="-"/>
            </a:pPr>
            <a:r>
              <a:rPr lang="tr-TR" dirty="0" smtClean="0"/>
              <a:t>Lehine ölüme bağlı tasarruf yapılan kimsenin mirasbırakandan önce ölmesi</a:t>
            </a:r>
          </a:p>
          <a:p>
            <a:pPr>
              <a:buFontTx/>
              <a:buChar char="-"/>
            </a:pPr>
            <a:r>
              <a:rPr lang="tr-TR" dirty="0" smtClean="0"/>
              <a:t>Lehine ölüme bağlı tasarruf yapılan kimsenin mirastan yoksun olması</a:t>
            </a:r>
          </a:p>
          <a:p>
            <a:pPr>
              <a:buFontTx/>
              <a:buChar char="-"/>
            </a:pPr>
            <a:r>
              <a:rPr lang="tr-TR" dirty="0" smtClean="0"/>
              <a:t>Bozucu şartın gerçekleşmesi</a:t>
            </a:r>
          </a:p>
          <a:p>
            <a:pPr>
              <a:buFontTx/>
              <a:buChar char="-"/>
            </a:pPr>
            <a:r>
              <a:rPr lang="tr-TR" dirty="0" smtClean="0"/>
              <a:t>Geciktirici şartın gerçekleşmemesi</a:t>
            </a:r>
            <a:endParaRPr lang="tr-TR" dirty="0"/>
          </a:p>
          <a:p>
            <a:pPr marL="0" indent="0">
              <a:buNone/>
            </a:pPr>
            <a:endParaRPr lang="tr-TR" dirty="0"/>
          </a:p>
        </p:txBody>
      </p:sp>
    </p:spTree>
    <p:extLst>
      <p:ext uri="{BB962C8B-B14F-4D97-AF65-F5344CB8AC3E}">
        <p14:creationId xmlns:p14="http://schemas.microsoft.com/office/powerpoint/2010/main" val="3160930362"/>
      </p:ext>
    </p:extLst>
  </p:cSld>
  <p:clrMapOvr>
    <a:masterClrMapping/>
  </p:clrMapOvr>
  <p:timing>
    <p:tnLst>
      <p:par>
        <p:cTn id="1" dur="indefinite" restart="never" nodeType="tmRoot"/>
      </p:par>
    </p:tnLst>
  </p:timing>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000" b="1" dirty="0">
                <a:solidFill>
                  <a:schemeClr val="tx1"/>
                </a:solidFill>
              </a:rPr>
              <a:t>ÖLÜME BAĞLI TASARRUFLARDA HÜKÜMSÜZLÜK</a:t>
            </a:r>
            <a:endParaRPr lang="tr-TR" dirty="0">
              <a:solidFill>
                <a:schemeClr val="tx1"/>
              </a:solidFill>
            </a:endParaRPr>
          </a:p>
        </p:txBody>
      </p:sp>
      <p:sp>
        <p:nvSpPr>
          <p:cNvPr id="3" name="İçerik Yer Tutucusu 2"/>
          <p:cNvSpPr>
            <a:spLocks noGrp="1"/>
          </p:cNvSpPr>
          <p:nvPr>
            <p:ph idx="1"/>
          </p:nvPr>
        </p:nvSpPr>
        <p:spPr/>
        <p:txBody>
          <a:bodyPr/>
          <a:lstStyle/>
          <a:p>
            <a:pPr marL="0" indent="0" algn="ctr">
              <a:buNone/>
            </a:pPr>
            <a:r>
              <a:rPr lang="tr-TR" dirty="0" smtClean="0">
                <a:solidFill>
                  <a:srgbClr val="00B0F0"/>
                </a:solidFill>
              </a:rPr>
              <a:t>Ölüme bağlı tasarrufun iptali:</a:t>
            </a:r>
          </a:p>
          <a:p>
            <a:endParaRPr lang="tr-TR" dirty="0" smtClean="0"/>
          </a:p>
          <a:p>
            <a:pPr>
              <a:buFontTx/>
              <a:buChar char="-"/>
            </a:pPr>
            <a:r>
              <a:rPr lang="tr-TR" dirty="0" smtClean="0">
                <a:solidFill>
                  <a:srgbClr val="FF0000"/>
                </a:solidFill>
              </a:rPr>
              <a:t>Ehliyetsizlik: TMK 557 b.1 </a:t>
            </a:r>
          </a:p>
          <a:p>
            <a:pPr>
              <a:buFont typeface="Arial" panose="020B0604020202020204" pitchFamily="34" charset="0"/>
              <a:buChar char="•"/>
            </a:pPr>
            <a:r>
              <a:rPr lang="tr-TR" dirty="0"/>
              <a:t>	</a:t>
            </a:r>
            <a:r>
              <a:rPr lang="tr-TR" dirty="0" smtClean="0"/>
              <a:t>Vasiyetname yapabilme ehliyeti: Ayırt etme gücüne sahip olmak ve </a:t>
            </a:r>
            <a:r>
              <a:rPr lang="tr-TR" dirty="0" err="1" smtClean="0"/>
              <a:t>onbeş</a:t>
            </a:r>
            <a:r>
              <a:rPr lang="tr-TR" dirty="0" smtClean="0"/>
              <a:t> 	yaşını 	doldurmuş olmak: TMK 502</a:t>
            </a:r>
          </a:p>
          <a:p>
            <a:pPr>
              <a:buFont typeface="Arial" panose="020B0604020202020204" pitchFamily="34" charset="0"/>
              <a:buChar char="•"/>
            </a:pPr>
            <a:r>
              <a:rPr lang="tr-TR" dirty="0" smtClean="0"/>
              <a:t>	Miras sözleşmesi yapabilme ehliyeti: Ayırt etme gücüne sahip ve ergin olmak, 	kısıtlı bulunmamak: TMK 503</a:t>
            </a:r>
          </a:p>
        </p:txBody>
      </p:sp>
    </p:spTree>
    <p:extLst>
      <p:ext uri="{BB962C8B-B14F-4D97-AF65-F5344CB8AC3E}">
        <p14:creationId xmlns:p14="http://schemas.microsoft.com/office/powerpoint/2010/main" val="2072245312"/>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000" b="1" dirty="0">
                <a:solidFill>
                  <a:schemeClr val="tx1"/>
                </a:solidFill>
              </a:rPr>
              <a:t>ÖLÜME BAĞLI TASARRUFLARDA HÜKÜMSÜZLÜK</a:t>
            </a:r>
            <a:endParaRPr lang="tr-TR" dirty="0">
              <a:solidFill>
                <a:schemeClr val="tx1"/>
              </a:solidFill>
            </a:endParaRPr>
          </a:p>
        </p:txBody>
      </p:sp>
      <p:sp>
        <p:nvSpPr>
          <p:cNvPr id="3" name="İçerik Yer Tutucusu 2"/>
          <p:cNvSpPr>
            <a:spLocks noGrp="1"/>
          </p:cNvSpPr>
          <p:nvPr>
            <p:ph idx="1"/>
          </p:nvPr>
        </p:nvSpPr>
        <p:spPr>
          <a:xfrm>
            <a:off x="1958196" y="2011680"/>
            <a:ext cx="9941973" cy="4535769"/>
          </a:xfrm>
        </p:spPr>
        <p:txBody>
          <a:bodyPr>
            <a:normAutofit fontScale="85000" lnSpcReduction="10000"/>
          </a:bodyPr>
          <a:lstStyle/>
          <a:p>
            <a:pPr>
              <a:buFontTx/>
              <a:buChar char="-"/>
            </a:pPr>
            <a:endParaRPr lang="tr-TR" dirty="0" smtClean="0"/>
          </a:p>
          <a:p>
            <a:pPr>
              <a:buFontTx/>
              <a:buChar char="-"/>
            </a:pPr>
            <a:r>
              <a:rPr lang="tr-TR" dirty="0" smtClean="0">
                <a:solidFill>
                  <a:srgbClr val="FF0000"/>
                </a:solidFill>
              </a:rPr>
              <a:t>İrade </a:t>
            </a:r>
            <a:r>
              <a:rPr lang="tr-TR" dirty="0">
                <a:solidFill>
                  <a:srgbClr val="FF0000"/>
                </a:solidFill>
              </a:rPr>
              <a:t>sakatlıkları: </a:t>
            </a:r>
            <a:r>
              <a:rPr lang="tr-TR" dirty="0" smtClean="0">
                <a:solidFill>
                  <a:srgbClr val="FF0000"/>
                </a:solidFill>
              </a:rPr>
              <a:t>TMK </a:t>
            </a:r>
            <a:r>
              <a:rPr lang="tr-TR" dirty="0">
                <a:solidFill>
                  <a:srgbClr val="FF0000"/>
                </a:solidFill>
              </a:rPr>
              <a:t>557 b.2</a:t>
            </a:r>
          </a:p>
          <a:p>
            <a:pPr>
              <a:buFont typeface="Wingdings" panose="05000000000000000000" pitchFamily="2" charset="2"/>
              <a:buChar char="Ø"/>
            </a:pPr>
            <a:r>
              <a:rPr lang="tr-TR" dirty="0" smtClean="0"/>
              <a:t> Hata</a:t>
            </a:r>
          </a:p>
          <a:p>
            <a:pPr>
              <a:buFont typeface="Arial" panose="020B0604020202020204" pitchFamily="34" charset="0"/>
              <a:buChar char="•"/>
            </a:pPr>
            <a:r>
              <a:rPr lang="tr-TR" dirty="0" smtClean="0"/>
              <a:t>Vasiyetnamelerde her </a:t>
            </a:r>
            <a:r>
              <a:rPr lang="tr-TR" dirty="0"/>
              <a:t>türlü </a:t>
            </a:r>
            <a:r>
              <a:rPr lang="tr-TR" dirty="0" smtClean="0"/>
              <a:t>hata (adi saik hatası dahil) iptal sebebi olabilir.</a:t>
            </a:r>
          </a:p>
          <a:p>
            <a:pPr>
              <a:buFont typeface="Arial" panose="020B0604020202020204" pitchFamily="34" charset="0"/>
              <a:buChar char="•"/>
            </a:pPr>
            <a:r>
              <a:rPr lang="tr-TR" dirty="0" smtClean="0"/>
              <a:t>Miras sözleşmelerinde hata nedeniyle iptal açısından öğretide tartışma:</a:t>
            </a:r>
          </a:p>
          <a:p>
            <a:pPr marL="0" indent="0">
              <a:buNone/>
            </a:pPr>
            <a:r>
              <a:rPr lang="tr-TR" dirty="0"/>
              <a:t>	</a:t>
            </a:r>
            <a:r>
              <a:rPr lang="tr-TR" dirty="0" smtClean="0"/>
              <a:t>- Bir görüşe göre: Ölüme bağlı tasarrufta bulunanın miras sözleşmesini iptal edebilmesi için adi saik 	hatası dahi yeterlidir. Ancak miras sözleşmesi ile ölüme bağlı tasarrufta bulunmayan karşı taraf, 	genel hükümlere tabi olduğundan, ancak BK 30 vd. hükümlerine göre esaslı hataya dayanarak  	miras sözleşmesini iptal edebilir.</a:t>
            </a:r>
          </a:p>
          <a:p>
            <a:pPr marL="0" indent="0" algn="just">
              <a:buNone/>
            </a:pPr>
            <a:r>
              <a:rPr lang="tr-TR" dirty="0" smtClean="0"/>
              <a:t>	- Bir diğer görüşe göre: MK 504 ve MK 557 b.1 ölüme bağlı tasarruf kavramını 	kullandığından, her iki 	tür tasarrufun da aynı hükümlere tabi olmasını gerektirmez. 	Vasiyetnamelerde korunması gerekli bir 	muhatap olmadığından, adi saik hatası dahi 	iptale yeter, ancak miras sözleşmelerinde karşı 	tarafın 	güveninin korunması gerekir. 	Miras sözleşmesinde adi saik hatasına dayanılarak iptal, 	güven prensibi 	ile bağdaşmaz. </a:t>
            </a:r>
            <a:r>
              <a:rPr lang="tr-TR" dirty="0" err="1" smtClean="0"/>
              <a:t>Mirasbırakan</a:t>
            </a:r>
            <a:r>
              <a:rPr lang="tr-TR" dirty="0" smtClean="0"/>
              <a:t> adi saik hatasına dayanarak iptal edebilirken, karşı 	tarafın esaslı hata 	halinde 	iptal etmesi de taraflar arasında eşitsizlik yaratır. Sonuç olarak, miras 	sözleşmelerinde 	hata sebebiyle iptal için her iki taraf yönünden de hatanın esaslı olması gerekir.</a:t>
            </a:r>
          </a:p>
          <a:p>
            <a:pPr marL="0" indent="0">
              <a:buNone/>
            </a:pPr>
            <a:endParaRPr lang="tr-TR" dirty="0" smtClean="0"/>
          </a:p>
          <a:p>
            <a:pPr>
              <a:buFont typeface="Arial" panose="020B0604020202020204" pitchFamily="34" charset="0"/>
              <a:buChar char="•"/>
            </a:pPr>
            <a:endParaRPr lang="tr-TR" dirty="0" smtClean="0"/>
          </a:p>
          <a:p>
            <a:pPr marL="0" indent="0">
              <a:buNone/>
            </a:pPr>
            <a:endParaRPr lang="tr-TR" dirty="0"/>
          </a:p>
          <a:p>
            <a:endParaRPr lang="tr-TR" dirty="0"/>
          </a:p>
        </p:txBody>
      </p:sp>
    </p:spTree>
    <p:extLst>
      <p:ext uri="{BB962C8B-B14F-4D97-AF65-F5344CB8AC3E}">
        <p14:creationId xmlns:p14="http://schemas.microsoft.com/office/powerpoint/2010/main" val="40480062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2400" b="1" dirty="0" smtClean="0"/>
              <a:t>Kan hısımlarının yasal mirasçılığı</a:t>
            </a:r>
            <a:endParaRPr lang="tr-TR" sz="2400" b="1" dirty="0"/>
          </a:p>
        </p:txBody>
      </p:sp>
      <p:sp>
        <p:nvSpPr>
          <p:cNvPr id="3" name="İçerik Yer Tutucusu 2"/>
          <p:cNvSpPr>
            <a:spLocks noGrp="1"/>
          </p:cNvSpPr>
          <p:nvPr>
            <p:ph idx="1"/>
          </p:nvPr>
        </p:nvSpPr>
        <p:spPr/>
        <p:txBody>
          <a:bodyPr>
            <a:normAutofit fontScale="92500"/>
          </a:bodyPr>
          <a:lstStyle/>
          <a:p>
            <a:pPr algn="just"/>
            <a:endParaRPr lang="tr-TR" sz="2400" dirty="0" smtClean="0"/>
          </a:p>
          <a:p>
            <a:pPr algn="just"/>
            <a:r>
              <a:rPr lang="tr-TR" sz="2400" dirty="0" smtClean="0"/>
              <a:t>MK mirasbırakanın tüm kan hısımlarına yasal mirasçılık sıfatı tanımamıştır. Sadece ilk üç zümrede yer alan kan hısımlarını yasal mirasçı olarak kabul edip üçüncü zümreden sonra gelen zümrelerdeki hısımlara bu sıfatı tanımayarak, kan hısımlarının yasal mirasçılığını sınırlandırmıştır.</a:t>
            </a:r>
          </a:p>
          <a:p>
            <a:pPr algn="just"/>
            <a:r>
              <a:rPr lang="tr-TR" sz="2400" dirty="0" smtClean="0"/>
              <a:t>İlk üç zümreden sonra yasal mirasçılar kesilir. </a:t>
            </a:r>
            <a:r>
              <a:rPr lang="tr-TR" sz="2400" dirty="0" err="1" smtClean="0"/>
              <a:t>Büyükana</a:t>
            </a:r>
            <a:r>
              <a:rPr lang="tr-TR" sz="2400" dirty="0" smtClean="0"/>
              <a:t> ve büyükbabanın  ana ve babası ve onların altsoyu mirasbırakanın yasal mirasçısı olamaz. Başka mirasçı yoksa miras, son yasal mirasçı sıfatıyla devlete kalır.</a:t>
            </a:r>
            <a:endParaRPr lang="tr-TR" sz="2400" dirty="0"/>
          </a:p>
        </p:txBody>
      </p:sp>
    </p:spTree>
    <p:extLst>
      <p:ext uri="{BB962C8B-B14F-4D97-AF65-F5344CB8AC3E}">
        <p14:creationId xmlns:p14="http://schemas.microsoft.com/office/powerpoint/2010/main" val="3345645094"/>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pPr algn="ctr"/>
            <a:r>
              <a:rPr lang="tr-TR" sz="3000" b="1" dirty="0">
                <a:solidFill>
                  <a:schemeClr val="tx1"/>
                </a:solidFill>
              </a:rPr>
              <a:t>ÖLÜME BAĞLI TASARRUFLARDA HÜKÜMSÜZLÜK</a:t>
            </a:r>
            <a:endParaRPr lang="tr-TR" sz="4400" dirty="0">
              <a:solidFill>
                <a:schemeClr val="tx1"/>
              </a:solidFill>
            </a:endParaRPr>
          </a:p>
        </p:txBody>
      </p:sp>
      <p:sp>
        <p:nvSpPr>
          <p:cNvPr id="3" name="İçerik Yer Tutucusu 2"/>
          <p:cNvSpPr>
            <a:spLocks noGrp="1"/>
          </p:cNvSpPr>
          <p:nvPr>
            <p:ph idx="1"/>
          </p:nvPr>
        </p:nvSpPr>
        <p:spPr/>
        <p:txBody>
          <a:bodyPr>
            <a:normAutofit/>
          </a:bodyPr>
          <a:lstStyle/>
          <a:p>
            <a:pPr>
              <a:buFontTx/>
              <a:buChar char="-"/>
            </a:pPr>
            <a:r>
              <a:rPr lang="tr-TR" dirty="0">
                <a:solidFill>
                  <a:srgbClr val="FF0000"/>
                </a:solidFill>
              </a:rPr>
              <a:t>İrade sakatlıkları: </a:t>
            </a:r>
            <a:r>
              <a:rPr lang="tr-TR" dirty="0" smtClean="0">
                <a:solidFill>
                  <a:srgbClr val="FF0000"/>
                </a:solidFill>
              </a:rPr>
              <a:t>TMK </a:t>
            </a:r>
            <a:r>
              <a:rPr lang="tr-TR" dirty="0">
                <a:solidFill>
                  <a:srgbClr val="FF0000"/>
                </a:solidFill>
              </a:rPr>
              <a:t>557 b.2</a:t>
            </a:r>
          </a:p>
          <a:p>
            <a:pPr>
              <a:buFont typeface="Wingdings" panose="05000000000000000000" pitchFamily="2" charset="2"/>
              <a:buChar char="Ø"/>
            </a:pPr>
            <a:r>
              <a:rPr lang="tr-TR" dirty="0"/>
              <a:t> </a:t>
            </a:r>
            <a:r>
              <a:rPr lang="tr-TR" dirty="0" smtClean="0"/>
              <a:t>Hile</a:t>
            </a:r>
            <a:endParaRPr lang="tr-TR" dirty="0"/>
          </a:p>
          <a:p>
            <a:pPr algn="just">
              <a:buFont typeface="Arial" panose="020B0604020202020204" pitchFamily="34" charset="0"/>
              <a:buChar char="•"/>
            </a:pPr>
            <a:r>
              <a:rPr lang="tr-TR" dirty="0" smtClean="0"/>
              <a:t>Vasiyetnamelerde BK 36 uygulanmaz. Borçlar hukukuna tabi bir sözleşmede hile üçüncü kişi tarafından yapılmışsa, ancak lehine hile yapılan sözleşme tarafı biliyorsa iptal sebebi olur. Vasiyetnamelerde ise, lehine tasarrufta bulunulan kişi, üçüncü kişinin kendi lehine hile yaptığını bilmese dahi, yapılan </a:t>
            </a:r>
            <a:r>
              <a:rPr lang="tr-TR" dirty="0" err="1" smtClean="0"/>
              <a:t>öbt</a:t>
            </a:r>
            <a:r>
              <a:rPr lang="tr-TR" dirty="0" smtClean="0"/>
              <a:t> ile hile arasında illiyet bağı varsa vasiyetname iptal edilir.</a:t>
            </a:r>
          </a:p>
          <a:p>
            <a:pPr algn="just">
              <a:buFont typeface="Arial" panose="020B0604020202020204" pitchFamily="34" charset="0"/>
              <a:buChar char="•"/>
            </a:pPr>
            <a:r>
              <a:rPr lang="tr-TR" dirty="0" smtClean="0"/>
              <a:t>Miras sözleşmeleri açısından BK 36 uygulanır. Hem mirasbırakan hem de karşı tarafın miras sözleşmesini üçüncü kişinin hilesi sebebiyle iptal edebilmesi için lehine hile yapılanın bu durumu bilmesi gerekir. </a:t>
            </a:r>
            <a:endParaRPr lang="tr-TR" dirty="0"/>
          </a:p>
        </p:txBody>
      </p:sp>
    </p:spTree>
    <p:extLst>
      <p:ext uri="{BB962C8B-B14F-4D97-AF65-F5344CB8AC3E}">
        <p14:creationId xmlns:p14="http://schemas.microsoft.com/office/powerpoint/2010/main" val="4122121709"/>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pPr algn="ctr"/>
            <a:r>
              <a:rPr lang="tr-TR" sz="3000" b="1" dirty="0">
                <a:solidFill>
                  <a:schemeClr val="tx1"/>
                </a:solidFill>
              </a:rPr>
              <a:t>ÖLÜME BAĞLI TASARRUFLARDA HÜKÜMSÜZLÜK</a:t>
            </a:r>
            <a:endParaRPr lang="tr-TR" sz="4400" dirty="0">
              <a:solidFill>
                <a:schemeClr val="tx1"/>
              </a:solidFill>
            </a:endParaRPr>
          </a:p>
        </p:txBody>
      </p:sp>
      <p:sp>
        <p:nvSpPr>
          <p:cNvPr id="3" name="İçerik Yer Tutucusu 2"/>
          <p:cNvSpPr>
            <a:spLocks noGrp="1"/>
          </p:cNvSpPr>
          <p:nvPr>
            <p:ph idx="1"/>
          </p:nvPr>
        </p:nvSpPr>
        <p:spPr/>
        <p:txBody>
          <a:bodyPr>
            <a:normAutofit fontScale="92500" lnSpcReduction="10000"/>
          </a:bodyPr>
          <a:lstStyle/>
          <a:p>
            <a:pPr>
              <a:buFontTx/>
              <a:buChar char="-"/>
            </a:pPr>
            <a:r>
              <a:rPr lang="tr-TR" dirty="0">
                <a:solidFill>
                  <a:srgbClr val="FF0000"/>
                </a:solidFill>
              </a:rPr>
              <a:t>İrade sakatlıkları: </a:t>
            </a:r>
            <a:r>
              <a:rPr lang="tr-TR" dirty="0" smtClean="0">
                <a:solidFill>
                  <a:srgbClr val="FF0000"/>
                </a:solidFill>
              </a:rPr>
              <a:t>TMK </a:t>
            </a:r>
            <a:r>
              <a:rPr lang="tr-TR" dirty="0">
                <a:solidFill>
                  <a:srgbClr val="FF0000"/>
                </a:solidFill>
              </a:rPr>
              <a:t>557 b.2</a:t>
            </a:r>
          </a:p>
          <a:p>
            <a:pPr>
              <a:buFont typeface="Wingdings" panose="05000000000000000000" pitchFamily="2" charset="2"/>
              <a:buChar char="Ø"/>
            </a:pPr>
            <a:r>
              <a:rPr lang="tr-TR" dirty="0"/>
              <a:t> </a:t>
            </a:r>
            <a:r>
              <a:rPr lang="tr-TR" dirty="0" smtClean="0"/>
              <a:t>Korkutma veya zorlama</a:t>
            </a:r>
            <a:endParaRPr lang="tr-TR" dirty="0"/>
          </a:p>
          <a:p>
            <a:pPr algn="just">
              <a:buFont typeface="Arial" panose="020B0604020202020204" pitchFamily="34" charset="0"/>
              <a:buChar char="•"/>
            </a:pPr>
            <a:r>
              <a:rPr lang="tr-TR" dirty="0" smtClean="0"/>
              <a:t>Maddi korkutma: Mirasbırakanın başına tabanca dayayarak </a:t>
            </a:r>
            <a:r>
              <a:rPr lang="tr-TR" dirty="0" err="1" smtClean="0"/>
              <a:t>öbt</a:t>
            </a:r>
            <a:r>
              <a:rPr lang="tr-TR" dirty="0" smtClean="0"/>
              <a:t> yapılması</a:t>
            </a:r>
          </a:p>
          <a:p>
            <a:pPr algn="just">
              <a:buFont typeface="Arial" panose="020B0604020202020204" pitchFamily="34" charset="0"/>
              <a:buChar char="•"/>
            </a:pPr>
            <a:r>
              <a:rPr lang="tr-TR" dirty="0" smtClean="0"/>
              <a:t>Manevi korkutma: Mirasbırakanın çok gizli sırrının açıklanacağı tehdidi ile </a:t>
            </a:r>
            <a:r>
              <a:rPr lang="tr-TR" dirty="0" err="1" smtClean="0"/>
              <a:t>öbt</a:t>
            </a:r>
            <a:r>
              <a:rPr lang="tr-TR" dirty="0" smtClean="0"/>
              <a:t> yapılması</a:t>
            </a:r>
          </a:p>
          <a:p>
            <a:pPr algn="just">
              <a:buFont typeface="Arial" panose="020B0604020202020204" pitchFamily="34" charset="0"/>
              <a:buChar char="•"/>
            </a:pPr>
            <a:r>
              <a:rPr lang="tr-TR" dirty="0" smtClean="0"/>
              <a:t>Vasiyetnamelerde korkutma ya da zorlama ile vasiyetname yapılması arasında illiyet bağı varsa iptal için BK 37 ve 38 hükümlerinin şartları aranmaz.</a:t>
            </a:r>
          </a:p>
          <a:p>
            <a:pPr algn="just">
              <a:buFont typeface="Arial" panose="020B0604020202020204" pitchFamily="34" charset="0"/>
              <a:buChar char="•"/>
            </a:pPr>
            <a:r>
              <a:rPr lang="tr-TR" dirty="0" smtClean="0"/>
              <a:t>Miras sözleşmelerinin </a:t>
            </a:r>
            <a:r>
              <a:rPr lang="tr-TR" dirty="0"/>
              <a:t>korkutma ya da zorlama </a:t>
            </a:r>
            <a:r>
              <a:rPr lang="tr-TR" dirty="0" smtClean="0"/>
              <a:t>sebebiyle iptali için miras sözleşmesinin her iki tarafı yönünden de BK 37 ve 38 hükümlerinin şartlarının bulunması gerekir. O halde üçüncü kişinin korkutması halinde, lehine tehdit yapılan kimse bunu bilmiyorsa, karşı taraf miras sözleşmesini iptal edince BK 37 II uyarınca tazminat talep edebilir.</a:t>
            </a:r>
          </a:p>
        </p:txBody>
      </p:sp>
    </p:spTree>
    <p:extLst>
      <p:ext uri="{BB962C8B-B14F-4D97-AF65-F5344CB8AC3E}">
        <p14:creationId xmlns:p14="http://schemas.microsoft.com/office/powerpoint/2010/main" val="2215023596"/>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3000" b="1" dirty="0">
                <a:solidFill>
                  <a:schemeClr val="tx1"/>
                </a:solidFill>
              </a:rPr>
              <a:t>ÖLÜME BAĞLI TASARRUFLARDA HÜKÜMSÜZLÜK</a:t>
            </a:r>
            <a:endParaRPr lang="en-GB" dirty="0">
              <a:solidFill>
                <a:schemeClr val="tx1"/>
              </a:solidFill>
            </a:endParaRPr>
          </a:p>
        </p:txBody>
      </p:sp>
      <p:sp>
        <p:nvSpPr>
          <p:cNvPr id="3" name="İçerik Yer Tutucusu 2"/>
          <p:cNvSpPr>
            <a:spLocks noGrp="1"/>
          </p:cNvSpPr>
          <p:nvPr>
            <p:ph idx="1"/>
          </p:nvPr>
        </p:nvSpPr>
        <p:spPr/>
        <p:txBody>
          <a:bodyPr/>
          <a:lstStyle/>
          <a:p>
            <a:r>
              <a:rPr lang="tr-TR" dirty="0" smtClean="0">
                <a:solidFill>
                  <a:srgbClr val="FF0000"/>
                </a:solidFill>
              </a:rPr>
              <a:t>Dikkat!</a:t>
            </a:r>
          </a:p>
          <a:p>
            <a:pPr marL="0" indent="0">
              <a:buNone/>
            </a:pPr>
            <a:r>
              <a:rPr lang="tr-TR" dirty="0" err="1"/>
              <a:t>Mirasbırakan</a:t>
            </a:r>
            <a:r>
              <a:rPr lang="tr-TR" dirty="0"/>
              <a:t> yanıldığını veya aldatıldığını öğrendiği, korkutma ya da zorlamanın etkisinden kurtulduğu günden başlayarak bir yıl içinde vasiyetnamesini geri almaz ya da miras sözleşmesinden dönmezse, </a:t>
            </a:r>
            <a:r>
              <a:rPr lang="tr-TR" dirty="0" err="1"/>
              <a:t>öbt’ler</a:t>
            </a:r>
            <a:r>
              <a:rPr lang="tr-TR" dirty="0"/>
              <a:t> geçerlilik kazanır ve mirasçılar </a:t>
            </a:r>
            <a:r>
              <a:rPr lang="tr-TR" dirty="0" err="1"/>
              <a:t>mirasbırakanın</a:t>
            </a:r>
            <a:r>
              <a:rPr lang="tr-TR" dirty="0"/>
              <a:t> ölümünden sonra MK 557 b.2’ye dayanarak iptal davası açamazlar. </a:t>
            </a:r>
            <a:endParaRPr lang="tr-TR" dirty="0" smtClean="0"/>
          </a:p>
          <a:p>
            <a:pPr marL="0" indent="0">
              <a:buNone/>
            </a:pPr>
            <a:endParaRPr lang="tr-TR" dirty="0"/>
          </a:p>
          <a:p>
            <a:pPr marL="0" indent="0">
              <a:buNone/>
            </a:pPr>
            <a:r>
              <a:rPr lang="tr-TR" dirty="0" smtClean="0"/>
              <a:t>Bir </a:t>
            </a:r>
            <a:r>
              <a:rPr lang="tr-TR" dirty="0"/>
              <a:t>yıllık süre hak düşürücü süredir. </a:t>
            </a:r>
          </a:p>
          <a:p>
            <a:pPr marL="0" indent="0">
              <a:buNone/>
            </a:pPr>
            <a:endParaRPr lang="en-GB" dirty="0"/>
          </a:p>
        </p:txBody>
      </p:sp>
    </p:spTree>
    <p:extLst>
      <p:ext uri="{BB962C8B-B14F-4D97-AF65-F5344CB8AC3E}">
        <p14:creationId xmlns:p14="http://schemas.microsoft.com/office/powerpoint/2010/main" val="2229465222"/>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54954" y="973668"/>
            <a:ext cx="9317397" cy="861310"/>
          </a:xfrm>
        </p:spPr>
        <p:txBody>
          <a:bodyPr/>
          <a:lstStyle/>
          <a:p>
            <a:r>
              <a:rPr lang="tr-TR" sz="3000" dirty="0" smtClean="0"/>
              <a:t>Yarg. 3. HD., 14.01.2013, E: 2012/22612, K: 2013/10</a:t>
            </a:r>
            <a:endParaRPr lang="en-GB" sz="3000" dirty="0"/>
          </a:p>
        </p:txBody>
      </p:sp>
      <p:sp>
        <p:nvSpPr>
          <p:cNvPr id="3" name="İçerik Yer Tutucusu 2"/>
          <p:cNvSpPr>
            <a:spLocks noGrp="1"/>
          </p:cNvSpPr>
          <p:nvPr>
            <p:ph idx="1"/>
          </p:nvPr>
        </p:nvSpPr>
        <p:spPr>
          <a:xfrm>
            <a:off x="1154954" y="2603499"/>
            <a:ext cx="10262689" cy="4180360"/>
          </a:xfrm>
        </p:spPr>
        <p:txBody>
          <a:bodyPr>
            <a:normAutofit fontScale="85000" lnSpcReduction="20000"/>
          </a:bodyPr>
          <a:lstStyle/>
          <a:p>
            <a:pPr marL="0" indent="0">
              <a:buNone/>
            </a:pPr>
            <a:r>
              <a:rPr lang="tr-TR" dirty="0" smtClean="0"/>
              <a:t>«Vasiyetnamenin korkutma, zorlama sonucu yapılması sebebine de dayanılarak iptali istenilmiştir ( T.M.K. madde 557/2 ). Ayrıca, vasiyetnamenin esasa dair iptal sebeplerinden olan </a:t>
            </a:r>
            <a:r>
              <a:rPr lang="tr-TR" dirty="0" err="1" smtClean="0"/>
              <a:t>mirasbırakanın</a:t>
            </a:r>
            <a:r>
              <a:rPr lang="tr-TR" dirty="0" smtClean="0"/>
              <a:t> ölüme bağlı tasarrufu korkutma etkisi altında yaptığı hususu gerçekleşmişse ölüme bağlı tasarrufun iptaline karar verilmelidir. İkrah ( korkutma ) kişinin irade serbestisini ihlal suretiyle onu gerçek istemine uymayan bir beyanda bulunmak zorunluluğunda bırakan, hukukun caiz görmediği davranışlardır. </a:t>
            </a:r>
            <a:r>
              <a:rPr lang="tr-TR" dirty="0" smtClean="0">
                <a:solidFill>
                  <a:srgbClr val="FF0000"/>
                </a:solidFill>
              </a:rPr>
              <a:t>İkrah maddi ve manevi olmak üzere iki türlüdür. Bir kimseye o akdi yapmasını temin için maddi tazyik yapılmışsa, örneğin eli tutularak zorla sözleşmenin altı imzalatılmışsa bu halde maddi ikrah hali varsayılır</a:t>
            </a:r>
            <a:r>
              <a:rPr lang="tr-TR" dirty="0" smtClean="0"/>
              <a:t>. Öte yandan bir kimsede korku yaratarak ona istenilen işlemi yaptırmayı amaçlayan tehdide de manevi ikrah denilir.</a:t>
            </a:r>
          </a:p>
          <a:p>
            <a:pPr marL="0" indent="0">
              <a:buNone/>
            </a:pPr>
            <a:r>
              <a:rPr lang="tr-TR" dirty="0" smtClean="0"/>
              <a:t>Her iki ikrah türünde de ikrahın ciddi olması, ikrahın ağır bir tehlike teşkil etmesi, tehdidin yaratacağı tehlikenin derhal gerçekleşecek nitelikte olması, tehdidin bizzat akdin tarafına veya yakınlarına yapılması ve yapılan tehdidin haksız ve hukuka aykırı olması, tehdidin şahsa, namusa, cana, mala veya hürriyete yönelmiş bulunması ve nihayet tehditle yapılan işlem arasında illiyet bağı bulunması koşulu aranır.</a:t>
            </a:r>
          </a:p>
          <a:p>
            <a:pPr marL="0" indent="0">
              <a:buNone/>
            </a:pPr>
            <a:r>
              <a:rPr lang="tr-TR" dirty="0" smtClean="0"/>
              <a:t>Olayımızda; ikrah olarak öne sürülen, husus, </a:t>
            </a:r>
            <a:r>
              <a:rPr lang="tr-TR" dirty="0" smtClean="0">
                <a:solidFill>
                  <a:srgbClr val="FF0000"/>
                </a:solidFill>
              </a:rPr>
              <a:t>tanıkların beyanlarına göre murisin hasta olup, hastalığının son zamanlarında davalıların lehlerine vasiyetname düzenlemesi için baskı yaptıkları, vasiyetname düzenlemeye yanaşmadığı takdirde kendisine bakmayacakları yönünde korkutup, murise zorlama ile eşi ve diğer davalı lehine vasiyetname düzenlettirdikleri </a:t>
            </a:r>
            <a:r>
              <a:rPr lang="tr-TR" dirty="0" smtClean="0"/>
              <a:t>olgusudur. Muris Mahmure'nin, vasiyetnamenin yapıldığı tarihte tasarruf ehliyetinin bulunduğu Adli Tıp Kurumu raporundan anlaşılmış ise de; </a:t>
            </a:r>
            <a:r>
              <a:rPr lang="tr-TR" dirty="0" smtClean="0">
                <a:solidFill>
                  <a:srgbClr val="FF0000"/>
                </a:solidFill>
              </a:rPr>
              <a:t>vasiyetnamenin murise manevi ikrah altında yaptırıldığı dosya kapsamıyla sabit olduğundan </a:t>
            </a:r>
            <a:r>
              <a:rPr lang="tr-TR" dirty="0" smtClean="0"/>
              <a:t>davacıların davasının kabulü gerekirken, yazılı şekilde karar verilmesi usul ve yasaya aykırı olup bozmayı gerektirmiştir.»</a:t>
            </a:r>
            <a:endParaRPr lang="tr-TR" dirty="0"/>
          </a:p>
        </p:txBody>
      </p:sp>
    </p:spTree>
    <p:extLst>
      <p:ext uri="{BB962C8B-B14F-4D97-AF65-F5344CB8AC3E}">
        <p14:creationId xmlns:p14="http://schemas.microsoft.com/office/powerpoint/2010/main" val="800819716"/>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pPr algn="ctr"/>
            <a:r>
              <a:rPr lang="tr-TR" sz="3000" b="1" dirty="0">
                <a:solidFill>
                  <a:schemeClr val="tx1"/>
                </a:solidFill>
              </a:rPr>
              <a:t>ÖLÜME BAĞLI TASARRUFLARDA HÜKÜMSÜZLÜK</a:t>
            </a:r>
            <a:endParaRPr lang="tr-TR" sz="4400" dirty="0">
              <a:solidFill>
                <a:schemeClr val="tx1"/>
              </a:solidFill>
            </a:endParaRPr>
          </a:p>
        </p:txBody>
      </p:sp>
      <p:sp>
        <p:nvSpPr>
          <p:cNvPr id="3" name="İçerik Yer Tutucusu 2"/>
          <p:cNvSpPr>
            <a:spLocks noGrp="1"/>
          </p:cNvSpPr>
          <p:nvPr>
            <p:ph idx="1"/>
          </p:nvPr>
        </p:nvSpPr>
        <p:spPr/>
        <p:txBody>
          <a:bodyPr>
            <a:normAutofit lnSpcReduction="10000"/>
          </a:bodyPr>
          <a:lstStyle/>
          <a:p>
            <a:pPr algn="just">
              <a:buFontTx/>
              <a:buChar char="-"/>
            </a:pPr>
            <a:r>
              <a:rPr lang="tr-TR" dirty="0" smtClean="0">
                <a:solidFill>
                  <a:srgbClr val="FF0000"/>
                </a:solidFill>
              </a:rPr>
              <a:t>Ölüme bağlı tasarrufun, ona eklenen koşul ya da yüklemenin hukuka ya da ahlaka aykırı olması: TMK 557 b.3</a:t>
            </a:r>
            <a:endParaRPr lang="tr-TR" dirty="0">
              <a:solidFill>
                <a:srgbClr val="FF0000"/>
              </a:solidFill>
            </a:endParaRPr>
          </a:p>
          <a:p>
            <a:pPr algn="just">
              <a:buFont typeface="Arial" panose="020B0604020202020204" pitchFamily="34" charset="0"/>
              <a:buChar char="•"/>
            </a:pPr>
            <a:r>
              <a:rPr lang="tr-TR" dirty="0" smtClean="0"/>
              <a:t>Hüküm kapsamında ahlaka aykırılıktan söz edilebilmesi için sadece </a:t>
            </a:r>
            <a:r>
              <a:rPr lang="tr-TR" dirty="0" err="1" smtClean="0"/>
              <a:t>öbt</a:t>
            </a:r>
            <a:r>
              <a:rPr lang="tr-TR" dirty="0" smtClean="0"/>
              <a:t> ile güdülen saikin ahlaka aykırı olması yeterli değildir, ölüme bağlı kazandırmanın kendisinin ahlaka aykırı olması gereklidir. </a:t>
            </a:r>
          </a:p>
          <a:p>
            <a:pPr algn="just">
              <a:buFont typeface="Arial" panose="020B0604020202020204" pitchFamily="34" charset="0"/>
              <a:buChar char="•"/>
            </a:pPr>
            <a:r>
              <a:rPr lang="tr-TR" dirty="0" smtClean="0"/>
              <a:t>Hukuka ve ahlaka aykırılık sağlararası işlemlerde kesin hükümsüzlüğe neden olurken, </a:t>
            </a:r>
            <a:r>
              <a:rPr lang="tr-TR" dirty="0" err="1" smtClean="0"/>
              <a:t>öbt’lerde</a:t>
            </a:r>
            <a:r>
              <a:rPr lang="tr-TR" dirty="0" smtClean="0"/>
              <a:t> iptalinin öngörülmesi öğretide eleştiriliyor. Özellikle de iptal süresinin geçirilmesi halinde, </a:t>
            </a:r>
            <a:r>
              <a:rPr lang="tr-TR" dirty="0" err="1" smtClean="0"/>
              <a:t>öbt’nin</a:t>
            </a:r>
            <a:r>
              <a:rPr lang="tr-TR" dirty="0" smtClean="0"/>
              <a:t> hukuka ve ahlaka aykırı olmasına rağmen geçerlilik kazanması ve ahlaka aykırılığın kamu düzenini ilgilendirmesi açısından. Bu görüş, ahlaka aykırılık halinde MK 557 b.3 ve MK 559’a dayanmanın MK 2 anlamında hakkın kötüye kullanıldığını ileri sürerek, ahlaka aykırı </a:t>
            </a:r>
            <a:r>
              <a:rPr lang="tr-TR" dirty="0" err="1" smtClean="0"/>
              <a:t>öbt’lerin</a:t>
            </a:r>
            <a:r>
              <a:rPr lang="tr-TR" dirty="0" smtClean="0"/>
              <a:t> de tıpkı sağlararası işlemler gibi kesin hükümsüz olduğunu kabul ediyor.</a:t>
            </a:r>
          </a:p>
        </p:txBody>
      </p:sp>
    </p:spTree>
    <p:extLst>
      <p:ext uri="{BB962C8B-B14F-4D97-AF65-F5344CB8AC3E}">
        <p14:creationId xmlns:p14="http://schemas.microsoft.com/office/powerpoint/2010/main" val="1341534194"/>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pPr algn="ctr"/>
            <a:r>
              <a:rPr lang="tr-TR" sz="3000" b="1" dirty="0">
                <a:solidFill>
                  <a:schemeClr val="tx1"/>
                </a:solidFill>
              </a:rPr>
              <a:t>ÖLÜME BAĞLI TASARRUFLARDA HÜKÜMSÜZLÜK</a:t>
            </a:r>
            <a:endParaRPr lang="tr-TR" sz="4400" dirty="0">
              <a:solidFill>
                <a:schemeClr val="tx1"/>
              </a:solidFill>
            </a:endParaRPr>
          </a:p>
        </p:txBody>
      </p:sp>
      <p:sp>
        <p:nvSpPr>
          <p:cNvPr id="3" name="İçerik Yer Tutucusu 2"/>
          <p:cNvSpPr>
            <a:spLocks noGrp="1"/>
          </p:cNvSpPr>
          <p:nvPr>
            <p:ph idx="1"/>
          </p:nvPr>
        </p:nvSpPr>
        <p:spPr/>
        <p:txBody>
          <a:bodyPr/>
          <a:lstStyle/>
          <a:p>
            <a:pPr>
              <a:buFontTx/>
              <a:buChar char="-"/>
            </a:pPr>
            <a:r>
              <a:rPr lang="tr-TR" dirty="0" smtClean="0">
                <a:solidFill>
                  <a:srgbClr val="FF0000"/>
                </a:solidFill>
              </a:rPr>
              <a:t>Şekil noksanı: TMK 557 b.4</a:t>
            </a:r>
          </a:p>
          <a:p>
            <a:pPr algn="just">
              <a:buFont typeface="Arial" panose="020B0604020202020204" pitchFamily="34" charset="0"/>
              <a:buChar char="•"/>
            </a:pPr>
            <a:r>
              <a:rPr lang="tr-TR" dirty="0" smtClean="0"/>
              <a:t>Sağlararası işlemlerden farklı olarak </a:t>
            </a:r>
            <a:r>
              <a:rPr lang="tr-TR" dirty="0" err="1" smtClean="0"/>
              <a:t>öbt’lerde</a:t>
            </a:r>
            <a:r>
              <a:rPr lang="tr-TR" dirty="0" smtClean="0"/>
              <a:t> şekle uyulmaması kesin hükümsüzlük değil, iptal edilebilirlik sebebidir. </a:t>
            </a:r>
          </a:p>
          <a:p>
            <a:pPr algn="just">
              <a:buFont typeface="Arial" panose="020B0604020202020204" pitchFamily="34" charset="0"/>
              <a:buChar char="•"/>
            </a:pPr>
            <a:r>
              <a:rPr lang="tr-TR" dirty="0" smtClean="0"/>
              <a:t>Şekle aykırılık, kural olarak tüm ölüme bağlı tasarrufun iptal edilmesi sonucunu doğurur. İstisna: MK 558 III</a:t>
            </a:r>
          </a:p>
          <a:p>
            <a:pPr marL="0" indent="0" algn="just">
              <a:buNone/>
            </a:pPr>
            <a:r>
              <a:rPr lang="tr-TR" dirty="0"/>
              <a:t>	</a:t>
            </a:r>
            <a:r>
              <a:rPr lang="tr-TR" dirty="0" smtClean="0"/>
              <a:t>«İptal davası, ölüme bağlı tasarrufla kendilerine, eşlerine veya hısımlarına 	kazandırma yapılanların tasarrufun düzenlenmesine katılmalarının </a:t>
            </a:r>
            <a:r>
              <a:rPr lang="tr-TR" smtClean="0"/>
              <a:t>yol 	açtığı </a:t>
            </a:r>
            <a:r>
              <a:rPr lang="tr-TR" dirty="0" smtClean="0"/>
              <a:t>	sakatlığa dayandığı taktirde tasarrufun tamamı değil, yalnız </a:t>
            </a:r>
            <a:r>
              <a:rPr lang="tr-TR" smtClean="0"/>
              <a:t>bu 	kazandırmalar </a:t>
            </a:r>
            <a:r>
              <a:rPr lang="tr-TR" dirty="0" smtClean="0"/>
              <a:t>	iptal edilir.»</a:t>
            </a:r>
            <a:endParaRPr lang="tr-TR" dirty="0"/>
          </a:p>
        </p:txBody>
      </p:sp>
    </p:spTree>
    <p:extLst>
      <p:ext uri="{BB962C8B-B14F-4D97-AF65-F5344CB8AC3E}">
        <p14:creationId xmlns:p14="http://schemas.microsoft.com/office/powerpoint/2010/main" val="39271616"/>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3000" b="1" dirty="0">
                <a:solidFill>
                  <a:schemeClr val="tx1"/>
                </a:solidFill>
              </a:rPr>
              <a:t>ÖLÜME BAĞLI TASARRUFLARDA HÜKÜMSÜZLÜK</a:t>
            </a:r>
            <a:endParaRPr lang="en-GB" sz="3000" dirty="0">
              <a:solidFill>
                <a:schemeClr val="tx1"/>
              </a:solidFill>
            </a:endParaRPr>
          </a:p>
        </p:txBody>
      </p:sp>
      <p:sp>
        <p:nvSpPr>
          <p:cNvPr id="3" name="İçerik Yer Tutucusu 2"/>
          <p:cNvSpPr>
            <a:spLocks noGrp="1"/>
          </p:cNvSpPr>
          <p:nvPr>
            <p:ph idx="1"/>
          </p:nvPr>
        </p:nvSpPr>
        <p:spPr>
          <a:xfrm>
            <a:off x="2191108" y="2603499"/>
            <a:ext cx="9313504" cy="3849059"/>
          </a:xfrm>
        </p:spPr>
        <p:txBody>
          <a:bodyPr>
            <a:normAutofit fontScale="77500" lnSpcReduction="20000"/>
          </a:bodyPr>
          <a:lstStyle/>
          <a:p>
            <a:pPr marL="0" indent="0">
              <a:buNone/>
            </a:pPr>
            <a:r>
              <a:rPr lang="tr-TR" b="1" dirty="0"/>
              <a:t>Yarg. 3. HD., 13.10.2011, </a:t>
            </a:r>
            <a:r>
              <a:rPr lang="tr-TR" b="1" dirty="0" smtClean="0"/>
              <a:t>15568/15358:</a:t>
            </a:r>
          </a:p>
          <a:p>
            <a:pPr marL="0" indent="0">
              <a:buNone/>
            </a:pPr>
            <a:r>
              <a:rPr lang="tr-TR" dirty="0" smtClean="0"/>
              <a:t>«</a:t>
            </a:r>
            <a:r>
              <a:rPr lang="tr-TR" b="1" dirty="0" smtClean="0"/>
              <a:t> </a:t>
            </a:r>
            <a:r>
              <a:rPr lang="tr-TR" dirty="0" smtClean="0"/>
              <a:t>Davacı dilekçesinde, müteveffa eşi Rüştü'nün 17.1.1998 tarihli vasiyetnameyle davacının mirastaki saklı payını ortadan kaldırıp. </a:t>
            </a:r>
            <a:r>
              <a:rPr lang="tr-TR" dirty="0" err="1" smtClean="0"/>
              <a:t>T.M.K.hükümlerine</a:t>
            </a:r>
            <a:r>
              <a:rPr lang="tr-TR" dirty="0" smtClean="0"/>
              <a:t> aykırı olarak 2 çocuğuna bıraktığını. T.M.K.</a:t>
            </a:r>
            <a:r>
              <a:rPr lang="tr-TR" dirty="0" smtClean="0">
                <a:hlinkClick r:id="rId2" tooltip="İlgili maddeyi görmek için tıklayınız"/>
              </a:rPr>
              <a:t>506</a:t>
            </a:r>
            <a:r>
              <a:rPr lang="tr-TR" dirty="0" smtClean="0"/>
              <a:t> </a:t>
            </a:r>
            <a:r>
              <a:rPr lang="tr-TR" dirty="0" err="1" smtClean="0"/>
              <a:t>nci</a:t>
            </a:r>
            <a:r>
              <a:rPr lang="tr-TR" dirty="0" smtClean="0"/>
              <a:t> maddesi hükmüne göre saklı payında müteveffanın tasarruf yetkisi bulunmadığını, davalıların açtığı vasiyetnamenin </a:t>
            </a:r>
            <a:r>
              <a:rPr lang="tr-TR" dirty="0" err="1" smtClean="0"/>
              <a:t>tenfizi</a:t>
            </a:r>
            <a:r>
              <a:rPr lang="tr-TR" dirty="0" smtClean="0"/>
              <a:t> davasında kendisine vasiyetnamenin iptali davası açmak üzere süre verildiğini belirterek, vasiyetnamede saklı payına tecavüz eden kısmın iptaliyle yasada kendisine tanınan saklı payın iadesine ve bu payın korunmasıyla vasiyetnamenin bu yönde iptali yönünde karar verilmesini talep etmiştir.</a:t>
            </a:r>
          </a:p>
          <a:p>
            <a:pPr marL="0" indent="0">
              <a:buNone/>
            </a:pPr>
            <a:r>
              <a:rPr lang="tr-TR" dirty="0" smtClean="0"/>
              <a:t>Davalılar cevabında, davacının miras için babalarıyla evlendiğini belirterek davanın reddini dilemişlerdir.</a:t>
            </a:r>
          </a:p>
          <a:p>
            <a:pPr marL="0" indent="0">
              <a:buNone/>
            </a:pPr>
            <a:r>
              <a:rPr lang="tr-TR" dirty="0" smtClean="0"/>
              <a:t>Mahkemece, </a:t>
            </a:r>
            <a:r>
              <a:rPr lang="tr-TR" dirty="0" smtClean="0">
                <a:solidFill>
                  <a:srgbClr val="FF0000"/>
                </a:solidFill>
              </a:rPr>
              <a:t>vasiyetnamenin aynen uygulanmasının sağ kalan eşin saklı payını ortadan kaldırdığı gerekçesiyle vasiyetnamenin iptaline</a:t>
            </a:r>
            <a:r>
              <a:rPr lang="tr-TR" dirty="0" smtClean="0"/>
              <a:t> karar verilmiştir.</a:t>
            </a:r>
          </a:p>
          <a:p>
            <a:pPr marL="0" indent="0">
              <a:buNone/>
            </a:pPr>
            <a:r>
              <a:rPr lang="tr-TR" dirty="0" smtClean="0">
                <a:solidFill>
                  <a:srgbClr val="FF0000"/>
                </a:solidFill>
              </a:rPr>
              <a:t>Vasiyetnamenin iptali sebepleri </a:t>
            </a:r>
            <a:r>
              <a:rPr lang="tr-TR" dirty="0" err="1" smtClean="0">
                <a:solidFill>
                  <a:srgbClr val="FF0000"/>
                </a:solidFill>
              </a:rPr>
              <a:t>T.M.K.nun</a:t>
            </a:r>
            <a:r>
              <a:rPr lang="tr-TR" dirty="0" smtClean="0">
                <a:solidFill>
                  <a:srgbClr val="FF0000"/>
                </a:solidFill>
              </a:rPr>
              <a:t> </a:t>
            </a:r>
            <a:r>
              <a:rPr lang="tr-TR" dirty="0" smtClean="0">
                <a:solidFill>
                  <a:srgbClr val="FF0000"/>
                </a:solidFill>
                <a:hlinkClick r:id="rId3" tooltip="İlgili maddeyi görmek için tıklayınız"/>
              </a:rPr>
              <a:t>557</a:t>
            </a:r>
            <a:r>
              <a:rPr lang="tr-TR" dirty="0" smtClean="0">
                <a:solidFill>
                  <a:srgbClr val="FF0000"/>
                </a:solidFill>
              </a:rPr>
              <a:t> ve </a:t>
            </a:r>
            <a:r>
              <a:rPr lang="tr-TR" dirty="0" smtClean="0">
                <a:solidFill>
                  <a:srgbClr val="FF0000"/>
                </a:solidFill>
                <a:hlinkClick r:id="rId4" tooltip="İlgili maddeyi görmek için tıklayınız"/>
              </a:rPr>
              <a:t>558</a:t>
            </a:r>
            <a:r>
              <a:rPr lang="tr-TR" dirty="0" smtClean="0">
                <a:solidFill>
                  <a:srgbClr val="FF0000"/>
                </a:solidFill>
              </a:rPr>
              <a:t>. maddelerinde sınırlı bir şekilde gösterilmiştir. Davacı, bu maddelerde düzenlenen iptal nedenleri hakkında bir delil sunmamıştır. Saklı payın ihlali vasiyetnamenin iptali nedenleri arasında bulunmamaktadır. Koşulların varlığı halinde tenkis davasına konu olabilir.</a:t>
            </a:r>
          </a:p>
          <a:p>
            <a:pPr marL="0" indent="0">
              <a:buNone/>
            </a:pPr>
            <a:r>
              <a:rPr lang="tr-TR" dirty="0" smtClean="0"/>
              <a:t>O halde talep, vasiyetnamenin iptali olarak değil tenkis ( T.M.K.</a:t>
            </a:r>
            <a:r>
              <a:rPr lang="tr-TR" dirty="0" smtClean="0">
                <a:hlinkClick r:id="rId5" tooltip="İlgili maddeyi görmek için tıklayınız"/>
              </a:rPr>
              <a:t>563</a:t>
            </a:r>
            <a:r>
              <a:rPr lang="tr-TR" dirty="0" smtClean="0"/>
              <a:t> madde hükümlerine göre incelenerek karar verilmesi gerekirken yanılgılı değerlendirmeyle yazılı şekilde hüküm kurulması doğru görülmemiştir.»</a:t>
            </a:r>
          </a:p>
          <a:p>
            <a:pPr marL="0" indent="0">
              <a:buNone/>
            </a:pPr>
            <a:endParaRPr lang="en-GB" dirty="0"/>
          </a:p>
        </p:txBody>
      </p:sp>
    </p:spTree>
    <p:extLst>
      <p:ext uri="{BB962C8B-B14F-4D97-AF65-F5344CB8AC3E}">
        <p14:creationId xmlns:p14="http://schemas.microsoft.com/office/powerpoint/2010/main" val="1396236845"/>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pPr algn="ctr"/>
            <a:r>
              <a:rPr lang="tr-TR" sz="3000" b="1" dirty="0">
                <a:solidFill>
                  <a:schemeClr val="tx1"/>
                </a:solidFill>
              </a:rPr>
              <a:t>ÖLÜME BAĞLI TASARRUFLARDA HÜKÜMSÜZLÜK</a:t>
            </a:r>
            <a:endParaRPr lang="tr-TR" sz="4400" dirty="0">
              <a:solidFill>
                <a:schemeClr val="tx1"/>
              </a:solidFill>
            </a:endParaRPr>
          </a:p>
        </p:txBody>
      </p:sp>
      <p:sp>
        <p:nvSpPr>
          <p:cNvPr id="3" name="İçerik Yer Tutucusu 2"/>
          <p:cNvSpPr>
            <a:spLocks noGrp="1"/>
          </p:cNvSpPr>
          <p:nvPr>
            <p:ph idx="1"/>
          </p:nvPr>
        </p:nvSpPr>
        <p:spPr>
          <a:xfrm>
            <a:off x="1828800" y="2603500"/>
            <a:ext cx="9700054" cy="4099225"/>
          </a:xfrm>
        </p:spPr>
        <p:txBody>
          <a:bodyPr>
            <a:normAutofit fontScale="85000" lnSpcReduction="20000"/>
          </a:bodyPr>
          <a:lstStyle/>
          <a:p>
            <a:pPr marL="0" indent="0">
              <a:buNone/>
            </a:pPr>
            <a:r>
              <a:rPr lang="tr-TR" dirty="0" smtClean="0">
                <a:solidFill>
                  <a:srgbClr val="FF0000"/>
                </a:solidFill>
              </a:rPr>
              <a:t>Ölüme bağlı tasarrufun iptali davası:</a:t>
            </a:r>
          </a:p>
          <a:p>
            <a:pPr algn="just">
              <a:buFont typeface="Arial" panose="020B0604020202020204" pitchFamily="34" charset="0"/>
              <a:buChar char="•"/>
            </a:pPr>
            <a:r>
              <a:rPr lang="tr-TR" dirty="0" smtClean="0"/>
              <a:t>Ölüme bağlı tasarruf MK 557’de sayılan sebeplerden biri ile sakatsa, bu ölüme bağlı tasarruf kendiliğinden hükümsüz olmayıp mirasbırakanın ölümünde geçerli bir tasarruf gibi hüküm doğurur.</a:t>
            </a:r>
          </a:p>
          <a:p>
            <a:pPr algn="just">
              <a:buFont typeface="Arial" panose="020B0604020202020204" pitchFamily="34" charset="0"/>
              <a:buChar char="•"/>
            </a:pPr>
            <a:r>
              <a:rPr lang="tr-TR" dirty="0" smtClean="0"/>
              <a:t>Söz konusu ölüme bağlı tasarrufun hüküm doğurması istenmiyorsa bozucu yenilik doğuran bir dava olan iptal davası açılması gereklidir.</a:t>
            </a:r>
          </a:p>
          <a:p>
            <a:pPr algn="just">
              <a:buFont typeface="Arial" panose="020B0604020202020204" pitchFamily="34" charset="0"/>
              <a:buChar char="•"/>
            </a:pPr>
            <a:r>
              <a:rPr lang="tr-TR" dirty="0" smtClean="0"/>
              <a:t>Ölüme bağlı tasarrufun iptali davasının </a:t>
            </a:r>
            <a:r>
              <a:rPr lang="tr-TR" dirty="0" err="1" smtClean="0"/>
              <a:t>öbt’nin</a:t>
            </a:r>
            <a:r>
              <a:rPr lang="tr-TR" dirty="0" smtClean="0"/>
              <a:t> tümüne yönelik olarak açılması gerekli değildir (MK 558 II). Ölüme bağlı tasarruftaki hususlardan sadece biri ya da birkaçında iptal sebebi varsa, dava sadece onlara karşı açılıp kısmi iptal istenebilir. Ancak bunun için iptal sebebinin tüm ölüme bağlı tasarrufu etkileyecek nitelikte olmaması gerekir. </a:t>
            </a:r>
            <a:r>
              <a:rPr lang="tr-TR" dirty="0" err="1" smtClean="0"/>
              <a:t>Örn</a:t>
            </a:r>
            <a:r>
              <a:rPr lang="tr-TR" dirty="0" smtClean="0"/>
              <a:t>: İptal sebebi ehliyetsizlik ya da şekle aykırılık ise kısmi iptal söz konusu olmaz. </a:t>
            </a:r>
          </a:p>
          <a:p>
            <a:pPr algn="just">
              <a:buFont typeface="Arial" panose="020B0604020202020204" pitchFamily="34" charset="0"/>
              <a:buChar char="•"/>
            </a:pPr>
            <a:r>
              <a:rPr lang="tr-TR" dirty="0" smtClean="0"/>
              <a:t>İptal sebebinin tüm </a:t>
            </a:r>
            <a:r>
              <a:rPr lang="tr-TR" dirty="0" err="1" smtClean="0"/>
              <a:t>öbt’ye</a:t>
            </a:r>
            <a:r>
              <a:rPr lang="tr-TR" dirty="0" smtClean="0"/>
              <a:t> değil de sadece bir ya da birkaç tasarrufa ilişkin olduğu hallerde BK 27 </a:t>
            </a:r>
            <a:r>
              <a:rPr lang="tr-TR" dirty="0" err="1" smtClean="0"/>
              <a:t>II’nin</a:t>
            </a:r>
            <a:r>
              <a:rPr lang="tr-TR" dirty="0" smtClean="0"/>
              <a:t> kıyasen uygulanmasıyla tüm ölüme bağlı tasarrufun geçersiz kılınması mümkün olabilir. Bu halde mirasbırakanın söz konusu sakatlığı bilseydi diğer tasarrufları da yapmayacağı  ispatlanmış olmalıdır. </a:t>
            </a:r>
          </a:p>
          <a:p>
            <a:pPr algn="just">
              <a:buFont typeface="Arial" panose="020B0604020202020204" pitchFamily="34" charset="0"/>
              <a:buChar char="•"/>
            </a:pPr>
            <a:r>
              <a:rPr lang="tr-TR" dirty="0" smtClean="0"/>
              <a:t>Ölüme bağlı tasarrufun iptali davasında davalı olan kimse, kendisine bırakılan malın zilyetliğini davadan önce elde etmişse, iptal davası ile birlikte ya da iptal davasından sonra miras sebebiyle istihkak davası açılması gereklidir: MK 637</a:t>
            </a:r>
            <a:endParaRPr lang="tr-TR" dirty="0"/>
          </a:p>
        </p:txBody>
      </p:sp>
    </p:spTree>
    <p:extLst>
      <p:ext uri="{BB962C8B-B14F-4D97-AF65-F5344CB8AC3E}">
        <p14:creationId xmlns:p14="http://schemas.microsoft.com/office/powerpoint/2010/main" val="3595647820"/>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03116" y="499533"/>
            <a:ext cx="10826884" cy="1387633"/>
          </a:xfrm>
        </p:spPr>
        <p:txBody>
          <a:bodyPr>
            <a:normAutofit/>
          </a:bodyPr>
          <a:lstStyle/>
          <a:p>
            <a:pPr algn="ctr"/>
            <a:r>
              <a:rPr lang="tr-TR" sz="3000" b="1" dirty="0">
                <a:solidFill>
                  <a:schemeClr val="tx1"/>
                </a:solidFill>
              </a:rPr>
              <a:t>ÖLÜME BAĞLI TASARRUFLARDA HÜKÜMSÜZLÜK</a:t>
            </a:r>
            <a:endParaRPr lang="tr-TR" sz="4400" dirty="0">
              <a:solidFill>
                <a:schemeClr val="tx1"/>
              </a:solidFill>
            </a:endParaRPr>
          </a:p>
        </p:txBody>
      </p:sp>
      <p:sp>
        <p:nvSpPr>
          <p:cNvPr id="3" name="İçerik Yer Tutucusu 2"/>
          <p:cNvSpPr>
            <a:spLocks noGrp="1"/>
          </p:cNvSpPr>
          <p:nvPr>
            <p:ph idx="1"/>
          </p:nvPr>
        </p:nvSpPr>
        <p:spPr>
          <a:xfrm>
            <a:off x="2389516" y="2603500"/>
            <a:ext cx="9040483" cy="3857685"/>
          </a:xfrm>
        </p:spPr>
        <p:txBody>
          <a:bodyPr>
            <a:normAutofit fontScale="92500" lnSpcReduction="20000"/>
          </a:bodyPr>
          <a:lstStyle/>
          <a:p>
            <a:pPr marL="0" indent="0">
              <a:buNone/>
            </a:pPr>
            <a:endParaRPr lang="tr-TR" dirty="0" smtClean="0">
              <a:solidFill>
                <a:srgbClr val="FF0000"/>
              </a:solidFill>
            </a:endParaRPr>
          </a:p>
          <a:p>
            <a:pPr marL="0" indent="0">
              <a:buNone/>
            </a:pPr>
            <a:r>
              <a:rPr lang="tr-TR" dirty="0" smtClean="0">
                <a:solidFill>
                  <a:srgbClr val="FF0000"/>
                </a:solidFill>
              </a:rPr>
              <a:t>Ölüme bağlı tasarrufun iptali davasında taraflar:</a:t>
            </a:r>
          </a:p>
          <a:p>
            <a:pPr>
              <a:buFont typeface="Wingdings" panose="05000000000000000000" pitchFamily="2" charset="2"/>
              <a:buChar char="Ø"/>
            </a:pPr>
            <a:r>
              <a:rPr lang="tr-TR" dirty="0" smtClean="0"/>
              <a:t> Davacı:</a:t>
            </a:r>
          </a:p>
          <a:p>
            <a:pPr marL="0" indent="0" algn="just">
              <a:buNone/>
            </a:pPr>
            <a:r>
              <a:rPr lang="tr-TR" dirty="0" smtClean="0"/>
              <a:t>İptal davası, tasarrufun iptal edilmesinde menfaati bulunan mirasçı ya da vasiyet alacaklısı tarafından açılabilir: MK 558 I</a:t>
            </a:r>
          </a:p>
          <a:p>
            <a:pPr marL="0" indent="0" algn="just">
              <a:buNone/>
            </a:pPr>
            <a:r>
              <a:rPr lang="tr-TR" dirty="0" err="1" smtClean="0"/>
              <a:t>Örn</a:t>
            </a:r>
            <a:r>
              <a:rPr lang="tr-TR" dirty="0" smtClean="0"/>
              <a:t>: M’nin tek mirasçısı kızı K. M vasiyetnamesinde tüm malvarlığını dostu D’ye bırakmış. MK 557’deki sebeplere dayanarak iptal davasını kızı K açabilir. Ama M’nin aynı zamanda annesi A da hayatta olsa idi, MK 558 I uyarınca iptalde menfaati olmadığından, onun iptal davası açması mümkün olmazdı.  </a:t>
            </a:r>
          </a:p>
          <a:p>
            <a:pPr>
              <a:buFont typeface="Wingdings" panose="05000000000000000000" pitchFamily="2" charset="2"/>
              <a:buChar char="Ø"/>
            </a:pPr>
            <a:r>
              <a:rPr lang="tr-TR" dirty="0" smtClean="0"/>
              <a:t>Davalı: </a:t>
            </a:r>
          </a:p>
          <a:p>
            <a:pPr marL="0" indent="0">
              <a:buNone/>
            </a:pPr>
            <a:r>
              <a:rPr lang="tr-TR" dirty="0" smtClean="0"/>
              <a:t>İptali istenen ölüme bağlı tasarrufla, davacı aleyhine bir miras hukuku menfaati elde eden kimseye karşı iptal davası açılabilir. </a:t>
            </a:r>
            <a:endParaRPr lang="tr-TR" dirty="0"/>
          </a:p>
          <a:p>
            <a:pPr marL="0" indent="0">
              <a:buNone/>
            </a:pPr>
            <a:r>
              <a:rPr lang="tr-TR" dirty="0" err="1" smtClean="0"/>
              <a:t>Örn</a:t>
            </a:r>
            <a:r>
              <a:rPr lang="tr-TR" dirty="0" smtClean="0"/>
              <a:t>: Atanan mirasçı, vasiyet alacaklısı</a:t>
            </a:r>
            <a:endParaRPr lang="tr-TR" dirty="0"/>
          </a:p>
        </p:txBody>
      </p:sp>
    </p:spTree>
    <p:extLst>
      <p:ext uri="{BB962C8B-B14F-4D97-AF65-F5344CB8AC3E}">
        <p14:creationId xmlns:p14="http://schemas.microsoft.com/office/powerpoint/2010/main" val="668785796"/>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pPr algn="ctr"/>
            <a:r>
              <a:rPr lang="tr-TR" sz="3000" b="1" dirty="0">
                <a:solidFill>
                  <a:schemeClr val="tx1"/>
                </a:solidFill>
              </a:rPr>
              <a:t>ÖLÜME BAĞLI TASARRUFLARDA HÜKÜMSÜZLÜK</a:t>
            </a:r>
            <a:endParaRPr lang="tr-TR" sz="4400" dirty="0">
              <a:solidFill>
                <a:schemeClr val="tx1"/>
              </a:solidFill>
            </a:endParaRPr>
          </a:p>
        </p:txBody>
      </p:sp>
      <p:sp>
        <p:nvSpPr>
          <p:cNvPr id="3" name="İçerik Yer Tutucusu 2"/>
          <p:cNvSpPr>
            <a:spLocks noGrp="1"/>
          </p:cNvSpPr>
          <p:nvPr>
            <p:ph idx="1"/>
          </p:nvPr>
        </p:nvSpPr>
        <p:spPr>
          <a:xfrm>
            <a:off x="2592925" y="2603500"/>
            <a:ext cx="9022426" cy="3935323"/>
          </a:xfrm>
        </p:spPr>
        <p:txBody>
          <a:bodyPr>
            <a:normAutofit fontScale="85000" lnSpcReduction="20000"/>
          </a:bodyPr>
          <a:lstStyle/>
          <a:p>
            <a:pPr marL="0" indent="0">
              <a:buNone/>
            </a:pPr>
            <a:r>
              <a:rPr lang="tr-TR" dirty="0" smtClean="0">
                <a:solidFill>
                  <a:srgbClr val="FF0000"/>
                </a:solidFill>
              </a:rPr>
              <a:t>Ölüme bağlı tasarrufun iptali davasında hak düşürücü süre:</a:t>
            </a:r>
          </a:p>
          <a:p>
            <a:pPr marL="0" indent="0" algn="just">
              <a:buNone/>
            </a:pPr>
            <a:r>
              <a:rPr lang="tr-TR" dirty="0" smtClean="0"/>
              <a:t>MK 559: «İptal davası açma hakkı, davacının tasarrufu, iptal sebebini ve kendisinin hak sahibi olduğunu öğrendiği tarihten başlayarak bir yıl ve her halde vasiyetnamelerde açılma tarihinin, diğer tasarruflarda mirasın geçmesi tarihinin üzerinden, iyiniyetli davalılara karşı on yıl, iyiniyetli olmayan davalılara karşı yirmi yıl geçmekle düşer.»</a:t>
            </a:r>
          </a:p>
          <a:p>
            <a:pPr algn="just">
              <a:buFont typeface="Arial" panose="020B0604020202020204" pitchFamily="34" charset="0"/>
              <a:buChar char="•"/>
            </a:pPr>
            <a:r>
              <a:rPr lang="tr-TR" dirty="0" smtClean="0"/>
              <a:t>İptal davası mirasbırakanın sağlığında açılamayacağı için, dava açmaya hakkı olan kişi, tasarrufu ve </a:t>
            </a:r>
            <a:r>
              <a:rPr lang="tr-TR" dirty="0"/>
              <a:t>iptal </a:t>
            </a:r>
            <a:r>
              <a:rPr lang="tr-TR" dirty="0" smtClean="0"/>
              <a:t>sebebini mirasbırakanın sağlığında öğrense bile, süre mirasbırakanın ölümünden </a:t>
            </a:r>
            <a:r>
              <a:rPr lang="tr-TR" dirty="0"/>
              <a:t>önce </a:t>
            </a:r>
            <a:r>
              <a:rPr lang="tr-TR" dirty="0" smtClean="0"/>
              <a:t>1 yıllık süre işlemeye başlamaz.</a:t>
            </a:r>
          </a:p>
          <a:p>
            <a:pPr algn="just">
              <a:buFont typeface="Arial" panose="020B0604020202020204" pitchFamily="34" charset="0"/>
              <a:buChar char="•"/>
            </a:pPr>
            <a:r>
              <a:rPr lang="tr-TR" dirty="0" smtClean="0"/>
              <a:t>On yıllık süre vasiyetnamelerde vasiyetnamenin açıldığı andan (MK 596), miras sözleşmelerinde ise mirasın geçmesi anından itibaren işlemeye başlar.</a:t>
            </a:r>
          </a:p>
          <a:p>
            <a:pPr algn="just">
              <a:buFont typeface="Arial" panose="020B0604020202020204" pitchFamily="34" charset="0"/>
              <a:buChar char="•"/>
            </a:pPr>
            <a:r>
              <a:rPr lang="tr-TR" dirty="0" smtClean="0"/>
              <a:t>Davalının </a:t>
            </a:r>
            <a:r>
              <a:rPr lang="tr-TR" dirty="0" err="1" smtClean="0"/>
              <a:t>kötüniyetli</a:t>
            </a:r>
            <a:r>
              <a:rPr lang="tr-TR" dirty="0" smtClean="0"/>
              <a:t> olması halinde söz konusu olan 20 yıllık sürenin başlangıcı 10 yıllık sürenin başlangıcı ile aynıdır. </a:t>
            </a:r>
          </a:p>
          <a:p>
            <a:pPr algn="just">
              <a:buFont typeface="Arial" panose="020B0604020202020204" pitchFamily="34" charset="0"/>
              <a:buChar char="•"/>
            </a:pPr>
            <a:r>
              <a:rPr lang="tr-TR" dirty="0" smtClean="0"/>
              <a:t>Hükümde yer alan </a:t>
            </a:r>
            <a:r>
              <a:rPr lang="tr-TR" dirty="0" err="1" smtClean="0"/>
              <a:t>kötüniyet</a:t>
            </a:r>
            <a:r>
              <a:rPr lang="tr-TR" dirty="0" smtClean="0"/>
              <a:t> MK 3 anlamındadır: Ölüme bağlı tasarruftaki iptal sebebini bilen ya da gerekli araştırmayı yapsaydı öğrenebilecek olan davalının buna rağmen ölüme bağlı tasarrufun yerine getirilmesini istemesi halinde </a:t>
            </a:r>
            <a:r>
              <a:rPr lang="tr-TR" dirty="0" err="1" smtClean="0"/>
              <a:t>kötüniyetli</a:t>
            </a:r>
            <a:r>
              <a:rPr lang="tr-TR" dirty="0" smtClean="0"/>
              <a:t> olduğu kabul edilecektir. </a:t>
            </a:r>
            <a:r>
              <a:rPr lang="tr-TR" dirty="0" err="1" smtClean="0"/>
              <a:t>Kötüniyetin</a:t>
            </a:r>
            <a:r>
              <a:rPr lang="tr-TR" dirty="0" smtClean="0"/>
              <a:t> ölüme bağlı tasarrufun yapıldığı anda bulunması şart olmayıp davalı 1 ve 10 yıllık süreler geçmeden </a:t>
            </a:r>
            <a:r>
              <a:rPr lang="tr-TR" dirty="0" err="1" smtClean="0"/>
              <a:t>kötüniyetli</a:t>
            </a:r>
            <a:r>
              <a:rPr lang="tr-TR" dirty="0" smtClean="0"/>
              <a:t> hale gelirse, bu halde de 20 yıllık süre uygulanır. </a:t>
            </a:r>
            <a:endParaRPr lang="tr-TR" dirty="0"/>
          </a:p>
        </p:txBody>
      </p:sp>
    </p:spTree>
    <p:extLst>
      <p:ext uri="{BB962C8B-B14F-4D97-AF65-F5344CB8AC3E}">
        <p14:creationId xmlns:p14="http://schemas.microsoft.com/office/powerpoint/2010/main" val="1698024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2400" b="1" dirty="0" smtClean="0"/>
              <a:t>Kan hısımlarının yasal mirasçılığı</a:t>
            </a:r>
            <a:endParaRPr lang="tr-TR" sz="2400" b="1" dirty="0"/>
          </a:p>
        </p:txBody>
      </p:sp>
      <p:sp>
        <p:nvSpPr>
          <p:cNvPr id="3" name="İçerik Yer Tutucusu 2"/>
          <p:cNvSpPr>
            <a:spLocks noGrp="1"/>
          </p:cNvSpPr>
          <p:nvPr>
            <p:ph idx="1"/>
          </p:nvPr>
        </p:nvSpPr>
        <p:spPr/>
        <p:txBody>
          <a:bodyPr>
            <a:normAutofit/>
          </a:bodyPr>
          <a:lstStyle/>
          <a:p>
            <a:r>
              <a:rPr lang="tr-TR" sz="2400" dirty="0" smtClean="0"/>
              <a:t>Zümre sistemine hakim olan ilkeler:</a:t>
            </a:r>
          </a:p>
          <a:p>
            <a:pPr marL="0" indent="0">
              <a:buNone/>
            </a:pPr>
            <a:r>
              <a:rPr lang="tr-TR" sz="2400" dirty="0" smtClean="0"/>
              <a:t>1- Ön sıradaki zümrenin mutlak önceliği</a:t>
            </a:r>
          </a:p>
          <a:p>
            <a:pPr marL="0" indent="0">
              <a:buNone/>
            </a:pPr>
            <a:r>
              <a:rPr lang="tr-TR" sz="2400" dirty="0" smtClean="0"/>
              <a:t>2- Zümre içinde zümre ve kök başının önceliği</a:t>
            </a:r>
          </a:p>
          <a:p>
            <a:pPr marL="0" indent="0">
              <a:buNone/>
            </a:pPr>
            <a:r>
              <a:rPr lang="tr-TR" sz="2400" dirty="0" smtClean="0"/>
              <a:t>3- Zümre içindeki kollar arasında eşitlik</a:t>
            </a:r>
          </a:p>
          <a:p>
            <a:pPr marL="0" indent="0">
              <a:buNone/>
            </a:pPr>
            <a:r>
              <a:rPr lang="tr-TR" sz="2400" dirty="0" smtClean="0"/>
              <a:t>4- Zümrede </a:t>
            </a:r>
            <a:r>
              <a:rPr lang="tr-TR" sz="2400" dirty="0" err="1" smtClean="0"/>
              <a:t>halefiyet</a:t>
            </a:r>
            <a:r>
              <a:rPr lang="tr-TR" sz="2400" dirty="0"/>
              <a:t> </a:t>
            </a:r>
            <a:r>
              <a:rPr lang="tr-TR" sz="2400" dirty="0" smtClean="0"/>
              <a:t>(mirasçı olamayan üstsoyun yerini altsoyun alması)</a:t>
            </a:r>
          </a:p>
          <a:p>
            <a:pPr marL="0" indent="0">
              <a:buNone/>
            </a:pPr>
            <a:r>
              <a:rPr lang="tr-TR" sz="2400" dirty="0" smtClean="0"/>
              <a:t>5- Zümre içindeki kollarda eşitlik ilkesi ve kollardan birinin boşluğunda diğer kola ekleme yapılması</a:t>
            </a:r>
            <a:endParaRPr lang="tr-TR" sz="2400" dirty="0"/>
          </a:p>
        </p:txBody>
      </p:sp>
    </p:spTree>
    <p:extLst>
      <p:ext uri="{BB962C8B-B14F-4D97-AF65-F5344CB8AC3E}">
        <p14:creationId xmlns:p14="http://schemas.microsoft.com/office/powerpoint/2010/main" val="1204824652"/>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14400" y="499533"/>
            <a:ext cx="10515599" cy="1815650"/>
          </a:xfrm>
        </p:spPr>
        <p:txBody>
          <a:bodyPr>
            <a:normAutofit/>
          </a:bodyPr>
          <a:lstStyle/>
          <a:p>
            <a:pPr algn="ctr"/>
            <a:r>
              <a:rPr lang="tr-TR" sz="3000" b="1" dirty="0">
                <a:solidFill>
                  <a:schemeClr val="tx1"/>
                </a:solidFill>
              </a:rPr>
              <a:t>ÖLÜME BAĞLI TASARRUFLARDA HÜKÜMSÜZLÜK</a:t>
            </a:r>
            <a:endParaRPr lang="tr-TR" dirty="0">
              <a:solidFill>
                <a:schemeClr val="tx1"/>
              </a:solidFill>
            </a:endParaRPr>
          </a:p>
        </p:txBody>
      </p:sp>
      <p:sp>
        <p:nvSpPr>
          <p:cNvPr id="3" name="İçerik Yer Tutucusu 2"/>
          <p:cNvSpPr>
            <a:spLocks noGrp="1"/>
          </p:cNvSpPr>
          <p:nvPr>
            <p:ph idx="1"/>
          </p:nvPr>
        </p:nvSpPr>
        <p:spPr>
          <a:xfrm>
            <a:off x="2794958" y="2603499"/>
            <a:ext cx="8579437" cy="4116478"/>
          </a:xfrm>
        </p:spPr>
        <p:txBody>
          <a:bodyPr/>
          <a:lstStyle/>
          <a:p>
            <a:pPr marL="0" indent="0">
              <a:buNone/>
            </a:pPr>
            <a:endParaRPr lang="tr-TR" dirty="0" smtClean="0"/>
          </a:p>
          <a:p>
            <a:pPr marL="0" indent="0">
              <a:buNone/>
            </a:pPr>
            <a:r>
              <a:rPr lang="tr-TR" dirty="0" smtClean="0">
                <a:solidFill>
                  <a:srgbClr val="FF0000"/>
                </a:solidFill>
              </a:rPr>
              <a:t>Ölüme bağlı tasarrufun iptali açısından def’i hakkı:</a:t>
            </a:r>
          </a:p>
          <a:p>
            <a:pPr marL="0" indent="0">
              <a:buNone/>
            </a:pPr>
            <a:r>
              <a:rPr lang="tr-TR" dirty="0" smtClean="0"/>
              <a:t>İptal davası açılmamış olsa bile, karşı taraf ölüme bağlı tasarrufun ifası için dava açmışsa, ölüme bağlı tasarrufun ifa edilmemiş olması şartıyla, tasarruftaki sakatlık def’i olarak her zaman ileri sürülebilir: MK 559 II</a:t>
            </a:r>
          </a:p>
          <a:p>
            <a:pPr marL="0" indent="0">
              <a:buNone/>
            </a:pPr>
            <a:r>
              <a:rPr lang="tr-TR" dirty="0" smtClean="0"/>
              <a:t>Eğer ölüme bağlı tasarruf ifa edilmişse, sakatlığın def’i olarak ileri sürülmesiyle ifa edilen şey geri alınamaz, süre içinde iptal davasının açılması gerekir.</a:t>
            </a:r>
          </a:p>
        </p:txBody>
      </p:sp>
    </p:spTree>
    <p:extLst>
      <p:ext uri="{BB962C8B-B14F-4D97-AF65-F5344CB8AC3E}">
        <p14:creationId xmlns:p14="http://schemas.microsoft.com/office/powerpoint/2010/main" val="3428051334"/>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000" b="1" dirty="0">
                <a:solidFill>
                  <a:schemeClr val="tx1"/>
                </a:solidFill>
              </a:rPr>
              <a:t>ÖLÜME BAĞLI TASARRUFLARDA HÜKÜMSÜZLÜK</a:t>
            </a:r>
            <a:endParaRPr lang="tr-TR" dirty="0">
              <a:solidFill>
                <a:schemeClr val="tx1"/>
              </a:solidFill>
            </a:endParaRPr>
          </a:p>
        </p:txBody>
      </p:sp>
      <p:sp>
        <p:nvSpPr>
          <p:cNvPr id="3" name="İçerik Yer Tutucusu 2"/>
          <p:cNvSpPr>
            <a:spLocks noGrp="1"/>
          </p:cNvSpPr>
          <p:nvPr>
            <p:ph idx="1"/>
          </p:nvPr>
        </p:nvSpPr>
        <p:spPr>
          <a:xfrm>
            <a:off x="2449902" y="2603500"/>
            <a:ext cx="8967741" cy="4150984"/>
          </a:xfrm>
        </p:spPr>
        <p:txBody>
          <a:bodyPr>
            <a:normAutofit/>
          </a:bodyPr>
          <a:lstStyle/>
          <a:p>
            <a:pPr marL="0" indent="0">
              <a:buNone/>
            </a:pPr>
            <a:endParaRPr lang="tr-TR" dirty="0" smtClean="0">
              <a:solidFill>
                <a:srgbClr val="FF0000"/>
              </a:solidFill>
            </a:endParaRPr>
          </a:p>
          <a:p>
            <a:pPr marL="0" indent="0">
              <a:buNone/>
            </a:pPr>
            <a:r>
              <a:rPr lang="tr-TR" dirty="0" smtClean="0">
                <a:solidFill>
                  <a:srgbClr val="FF0000"/>
                </a:solidFill>
              </a:rPr>
              <a:t>Ölüme bağlı tasarrufun iptali davası sonucunda verilen kararın etkisi:</a:t>
            </a:r>
          </a:p>
          <a:p>
            <a:pPr algn="just">
              <a:buFont typeface="Arial" panose="020B0604020202020204" pitchFamily="34" charset="0"/>
              <a:buChar char="•"/>
            </a:pPr>
            <a:r>
              <a:rPr lang="tr-TR" dirty="0" smtClean="0"/>
              <a:t>İptal davasında verilen karar davanın tarafları arasında etkili olur. İptal davası kimin tarafından açılmışsa onun yönünden uygulanabilirliğini kaybeder, diğer kişiler yönünden geçerliliğini korur. </a:t>
            </a:r>
          </a:p>
          <a:p>
            <a:pPr marL="0" indent="0" algn="just">
              <a:buNone/>
            </a:pPr>
            <a:r>
              <a:rPr lang="tr-TR" dirty="0" err="1" smtClean="0"/>
              <a:t>Örn</a:t>
            </a:r>
            <a:r>
              <a:rPr lang="tr-TR" dirty="0" smtClean="0"/>
              <a:t>: M’nin mirasçıları Ç1 ve Ç2’dir. Ç1 iptal davası sonucunda ölüme bağlı tasarrufu iptal ettirirse, vasiyetnamenin içeriği onun yönünden hüküm ifade etmez, ancak dava açmamış olan Ç2’den vasiyetnamenin yerine getirilmesi talep edilebilir.</a:t>
            </a:r>
          </a:p>
          <a:p>
            <a:pPr algn="just">
              <a:buFont typeface="Arial" panose="020B0604020202020204" pitchFamily="34" charset="0"/>
              <a:buChar char="•"/>
            </a:pPr>
            <a:r>
              <a:rPr lang="tr-TR" dirty="0" smtClean="0"/>
              <a:t>Bu itibarla, vasiyetnamenin hiçbir mirasçı açısından hüküm ifade etmemesi isteniyorsa, tüm mirasçıların bu davayı açması gereklidir. </a:t>
            </a:r>
          </a:p>
          <a:p>
            <a:pPr marL="0" indent="0">
              <a:buNone/>
            </a:pPr>
            <a:endParaRPr lang="tr-TR" dirty="0"/>
          </a:p>
        </p:txBody>
      </p:sp>
    </p:spTree>
    <p:extLst>
      <p:ext uri="{BB962C8B-B14F-4D97-AF65-F5344CB8AC3E}">
        <p14:creationId xmlns:p14="http://schemas.microsoft.com/office/powerpoint/2010/main" val="33195702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2400" b="1" dirty="0" smtClean="0"/>
              <a:t>Kan hısımlarının yasal mirasçılığı</a:t>
            </a:r>
            <a:endParaRPr lang="tr-TR" sz="2400" b="1" dirty="0"/>
          </a:p>
        </p:txBody>
      </p:sp>
      <p:sp>
        <p:nvSpPr>
          <p:cNvPr id="3" name="İçerik Yer Tutucusu 2"/>
          <p:cNvSpPr>
            <a:spLocks noGrp="1"/>
          </p:cNvSpPr>
          <p:nvPr>
            <p:ph idx="1"/>
          </p:nvPr>
        </p:nvSpPr>
        <p:spPr/>
        <p:txBody>
          <a:bodyPr>
            <a:normAutofit/>
          </a:bodyPr>
          <a:lstStyle/>
          <a:p>
            <a:pPr marL="0" indent="0">
              <a:buNone/>
            </a:pPr>
            <a:endParaRPr lang="tr-TR" dirty="0" smtClean="0"/>
          </a:p>
          <a:p>
            <a:pPr marL="0" indent="0" algn="just">
              <a:buNone/>
            </a:pPr>
            <a:r>
              <a:rPr lang="tr-TR" sz="2400" dirty="0" smtClean="0">
                <a:solidFill>
                  <a:srgbClr val="FF0000"/>
                </a:solidFill>
              </a:rPr>
              <a:t>1- Zümreler arasında bir öncelik ilişkisi vardır</a:t>
            </a:r>
            <a:r>
              <a:rPr lang="tr-TR" sz="2400" dirty="0" smtClean="0"/>
              <a:t>:</a:t>
            </a:r>
          </a:p>
          <a:p>
            <a:pPr marL="0" indent="0" algn="just">
              <a:buNone/>
            </a:pPr>
            <a:r>
              <a:rPr lang="tr-TR" sz="2400" dirty="0" smtClean="0"/>
              <a:t>Sıraca önde gelen zümrede bir veya birkaç mirasçının bulunması, sonra gelen zümrelere mirasın intikaline engel olur.</a:t>
            </a:r>
          </a:p>
          <a:p>
            <a:pPr marL="0" indent="0" algn="just">
              <a:buNone/>
            </a:pPr>
            <a:r>
              <a:rPr lang="tr-TR" sz="2400" dirty="0" smtClean="0"/>
              <a:t>- Altsoy zümresinin varlığı ana baba zümresinin mirasçılığını,</a:t>
            </a:r>
          </a:p>
          <a:p>
            <a:pPr marL="0" indent="0" algn="just">
              <a:buNone/>
            </a:pPr>
            <a:r>
              <a:rPr lang="tr-TR" sz="2400" dirty="0" smtClean="0"/>
              <a:t>- Ana baba zümresinin varlığı </a:t>
            </a:r>
            <a:r>
              <a:rPr lang="tr-TR" sz="2400" dirty="0" err="1" smtClean="0"/>
              <a:t>büyükana</a:t>
            </a:r>
            <a:r>
              <a:rPr lang="tr-TR" sz="2400" dirty="0" smtClean="0"/>
              <a:t> ve büyükbaba zümresinin mirasçılığını engeller.</a:t>
            </a:r>
          </a:p>
          <a:p>
            <a:pPr marL="0" indent="0">
              <a:buNone/>
            </a:pPr>
            <a:endParaRPr lang="tr-TR" dirty="0"/>
          </a:p>
        </p:txBody>
      </p:sp>
    </p:spTree>
    <p:extLst>
      <p:ext uri="{BB962C8B-B14F-4D97-AF65-F5344CB8AC3E}">
        <p14:creationId xmlns:p14="http://schemas.microsoft.com/office/powerpoint/2010/main" val="24277663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2400" b="1" dirty="0" smtClean="0"/>
              <a:t>Kan hısımlarının yasal mirasçılığı</a:t>
            </a:r>
            <a:endParaRPr lang="tr-TR" sz="2400" b="1" dirty="0"/>
          </a:p>
        </p:txBody>
      </p:sp>
      <p:sp>
        <p:nvSpPr>
          <p:cNvPr id="3" name="İçerik Yer Tutucusu 2"/>
          <p:cNvSpPr>
            <a:spLocks noGrp="1"/>
          </p:cNvSpPr>
          <p:nvPr>
            <p:ph idx="1"/>
          </p:nvPr>
        </p:nvSpPr>
        <p:spPr/>
        <p:txBody>
          <a:bodyPr>
            <a:normAutofit/>
          </a:bodyPr>
          <a:lstStyle/>
          <a:p>
            <a:pPr marL="0" indent="0" algn="just">
              <a:buNone/>
            </a:pPr>
            <a:r>
              <a:rPr lang="tr-TR" sz="2400" dirty="0" smtClean="0">
                <a:solidFill>
                  <a:srgbClr val="FF0000"/>
                </a:solidFill>
              </a:rPr>
              <a:t>2- Zümreler arasında olduğu gibi, her bir zümre içinde de bir öncelik ilişkisi mevcuttur</a:t>
            </a:r>
            <a:r>
              <a:rPr lang="tr-TR" sz="2400" dirty="0" smtClean="0"/>
              <a:t>:</a:t>
            </a:r>
          </a:p>
          <a:p>
            <a:pPr marL="0" indent="0" algn="just">
              <a:buNone/>
            </a:pPr>
            <a:r>
              <a:rPr lang="tr-TR" sz="2400" dirty="0" smtClean="0"/>
              <a:t>Zümre başlarının ve kök başlarının kendi altsoyları karşısında mutlak bir önceliği vardır.</a:t>
            </a:r>
          </a:p>
          <a:p>
            <a:pPr marL="0" indent="0" algn="just">
              <a:buNone/>
            </a:pPr>
            <a:r>
              <a:rPr lang="tr-TR" sz="2400" dirty="0" smtClean="0"/>
              <a:t>- Birinci zümrede torunlardan önce çocuklar, </a:t>
            </a:r>
          </a:p>
          <a:p>
            <a:pPr marL="0" indent="0" algn="just">
              <a:buNone/>
            </a:pPr>
            <a:r>
              <a:rPr lang="tr-TR" sz="2400" dirty="0" smtClean="0"/>
              <a:t>- İkinci zümrede kardeşlerden önce ana ve baba, </a:t>
            </a:r>
          </a:p>
          <a:p>
            <a:pPr marL="0" indent="0" algn="just">
              <a:buNone/>
            </a:pPr>
            <a:r>
              <a:rPr lang="tr-TR" sz="2400" dirty="0" smtClean="0"/>
              <a:t>- Üçüncü zümrede amca, hala, dayı ve teyzeden önce </a:t>
            </a:r>
            <a:r>
              <a:rPr lang="tr-TR" sz="2400" dirty="0" err="1" smtClean="0"/>
              <a:t>büyükana</a:t>
            </a:r>
            <a:r>
              <a:rPr lang="tr-TR" sz="2400" dirty="0" smtClean="0"/>
              <a:t> ve büyükbaba mirasçı olur.</a:t>
            </a:r>
            <a:endParaRPr lang="tr-TR" sz="2400" dirty="0"/>
          </a:p>
        </p:txBody>
      </p:sp>
    </p:spTree>
    <p:extLst>
      <p:ext uri="{BB962C8B-B14F-4D97-AF65-F5344CB8AC3E}">
        <p14:creationId xmlns:p14="http://schemas.microsoft.com/office/powerpoint/2010/main" val="1531455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endParaRPr lang="tr-TR" dirty="0">
              <a:solidFill>
                <a:schemeClr val="bg1"/>
              </a:solidFill>
            </a:endParaRPr>
          </a:p>
        </p:txBody>
      </p:sp>
      <p:sp>
        <p:nvSpPr>
          <p:cNvPr id="3" name="İçerik Yer Tutucusu 2"/>
          <p:cNvSpPr>
            <a:spLocks noGrp="1"/>
          </p:cNvSpPr>
          <p:nvPr>
            <p:ph idx="1"/>
          </p:nvPr>
        </p:nvSpPr>
        <p:spPr/>
        <p:txBody>
          <a:bodyPr>
            <a:normAutofit/>
          </a:bodyPr>
          <a:lstStyle/>
          <a:p>
            <a:pPr marL="0" indent="0">
              <a:buNone/>
            </a:pPr>
            <a:endParaRPr lang="tr-TR" dirty="0" smtClean="0">
              <a:solidFill>
                <a:schemeClr val="tx1"/>
              </a:solidFill>
            </a:endParaRPr>
          </a:p>
          <a:p>
            <a:pPr marL="0" indent="0">
              <a:buNone/>
            </a:pPr>
            <a:endParaRPr lang="tr-TR" dirty="0">
              <a:solidFill>
                <a:schemeClr val="tx1"/>
              </a:solidFill>
            </a:endParaRPr>
          </a:p>
          <a:p>
            <a:pPr marL="0" indent="0" algn="ctr">
              <a:buNone/>
            </a:pPr>
            <a:r>
              <a:rPr lang="tr-TR" sz="4400" dirty="0" smtClean="0">
                <a:solidFill>
                  <a:schemeClr val="tx1"/>
                </a:solidFill>
              </a:rPr>
              <a:t>MİRAS HUKUKUNA HAKİM OLAN İLKELER</a:t>
            </a:r>
          </a:p>
          <a:p>
            <a:pPr marL="0" indent="0" algn="ctr">
              <a:buNone/>
            </a:pPr>
            <a:r>
              <a:rPr lang="tr-TR" sz="4400" dirty="0" smtClean="0">
                <a:solidFill>
                  <a:schemeClr val="tx1"/>
                </a:solidFill>
              </a:rPr>
              <a:t>YASAL MİRASÇILAR VE MİRAS PAYLARI</a:t>
            </a:r>
            <a:endParaRPr lang="tr-TR" sz="4400" dirty="0">
              <a:solidFill>
                <a:schemeClr val="tx1"/>
              </a:solidFill>
            </a:endParaRPr>
          </a:p>
        </p:txBody>
      </p:sp>
    </p:spTree>
    <p:extLst>
      <p:ext uri="{BB962C8B-B14F-4D97-AF65-F5344CB8AC3E}">
        <p14:creationId xmlns:p14="http://schemas.microsoft.com/office/powerpoint/2010/main" val="28314594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2400" b="1" dirty="0" smtClean="0"/>
              <a:t>Kan hısımlarının yasal mirasçılığı</a:t>
            </a:r>
            <a:endParaRPr lang="tr-TR" sz="2400" b="1" dirty="0"/>
          </a:p>
        </p:txBody>
      </p:sp>
      <p:sp>
        <p:nvSpPr>
          <p:cNvPr id="3" name="İçerik Yer Tutucusu 2"/>
          <p:cNvSpPr>
            <a:spLocks noGrp="1"/>
          </p:cNvSpPr>
          <p:nvPr>
            <p:ph idx="1"/>
          </p:nvPr>
        </p:nvSpPr>
        <p:spPr>
          <a:xfrm>
            <a:off x="2139350" y="2603499"/>
            <a:ext cx="9799608" cy="4004335"/>
          </a:xfrm>
        </p:spPr>
        <p:txBody>
          <a:bodyPr>
            <a:normAutofit/>
          </a:bodyPr>
          <a:lstStyle/>
          <a:p>
            <a:pPr marL="0" indent="0">
              <a:buNone/>
            </a:pPr>
            <a:r>
              <a:rPr lang="tr-TR" sz="2400" dirty="0" smtClean="0">
                <a:solidFill>
                  <a:srgbClr val="FF0000"/>
                </a:solidFill>
              </a:rPr>
              <a:t>3- Zümrede </a:t>
            </a:r>
            <a:r>
              <a:rPr lang="tr-TR" sz="2400" dirty="0" err="1" smtClean="0">
                <a:solidFill>
                  <a:srgbClr val="FF0000"/>
                </a:solidFill>
              </a:rPr>
              <a:t>halefiyet</a:t>
            </a:r>
            <a:r>
              <a:rPr lang="tr-TR" sz="2400" dirty="0" smtClean="0">
                <a:solidFill>
                  <a:srgbClr val="FF0000"/>
                </a:solidFill>
              </a:rPr>
              <a:t> ilkesi</a:t>
            </a:r>
            <a:r>
              <a:rPr lang="tr-TR" sz="2400" dirty="0" smtClean="0"/>
              <a:t>:</a:t>
            </a:r>
          </a:p>
          <a:p>
            <a:pPr marL="0" indent="0" algn="just">
              <a:buNone/>
            </a:pPr>
            <a:r>
              <a:rPr lang="tr-TR" sz="2400" dirty="0" smtClean="0"/>
              <a:t>Zümre başı veya kök başı durumunda olan bir kişi, mirasbırakandan önce ölmüşse veya diğer bir sebepten ötürü (ret, çıkarılma, yoksunluk, ivazsız feragat) mirasçı sıfatını kazanamıyorsa ona düşmesi gereken miras payını kendi altsoyu alır. TMK m.495 III, 496 II, 497 II</a:t>
            </a:r>
          </a:p>
        </p:txBody>
      </p:sp>
    </p:spTree>
    <p:extLst>
      <p:ext uri="{BB962C8B-B14F-4D97-AF65-F5344CB8AC3E}">
        <p14:creationId xmlns:p14="http://schemas.microsoft.com/office/powerpoint/2010/main" val="2015184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2400" b="1" dirty="0">
                <a:solidFill>
                  <a:schemeClr val="tx1"/>
                </a:solidFill>
              </a:rPr>
              <a:t>Kan hısımlarının yasal mirasçılığı</a:t>
            </a:r>
            <a:endParaRPr lang="tr-TR" dirty="0">
              <a:solidFill>
                <a:schemeClr val="tx1"/>
              </a:solidFill>
            </a:endParaRPr>
          </a:p>
        </p:txBody>
      </p:sp>
      <p:sp>
        <p:nvSpPr>
          <p:cNvPr id="3" name="İçerik Yer Tutucusu 2"/>
          <p:cNvSpPr>
            <a:spLocks noGrp="1"/>
          </p:cNvSpPr>
          <p:nvPr>
            <p:ph idx="1"/>
          </p:nvPr>
        </p:nvSpPr>
        <p:spPr>
          <a:xfrm>
            <a:off x="2449902" y="1853513"/>
            <a:ext cx="9178506" cy="4685309"/>
          </a:xfrm>
        </p:spPr>
        <p:txBody>
          <a:bodyPr>
            <a:noAutofit/>
          </a:bodyPr>
          <a:lstStyle/>
          <a:p>
            <a:pPr marL="0" indent="0" algn="just">
              <a:buNone/>
            </a:pPr>
            <a:endParaRPr lang="tr-TR" sz="1700" dirty="0" smtClean="0"/>
          </a:p>
          <a:p>
            <a:pPr marL="0" indent="0" algn="just">
              <a:buNone/>
            </a:pPr>
            <a:endParaRPr lang="tr-TR" sz="1700" dirty="0"/>
          </a:p>
          <a:p>
            <a:pPr marL="0" indent="0" algn="just">
              <a:buNone/>
            </a:pPr>
            <a:endParaRPr lang="tr-TR" sz="1700" dirty="0" smtClean="0"/>
          </a:p>
          <a:p>
            <a:pPr marL="0" indent="0" algn="just">
              <a:buNone/>
            </a:pPr>
            <a:r>
              <a:rPr lang="tr-TR" sz="1700" dirty="0" smtClean="0">
                <a:solidFill>
                  <a:srgbClr val="FF0000"/>
                </a:solidFill>
              </a:rPr>
              <a:t>Hangi zümre mensuplarının yasal mirasçı sıfatını kazandığı belirtilen esaslara göre belirlendikten sonra, mirasçı olduğu tespit edilen kişiler mirası şu şekilde paylaşırlar</a:t>
            </a:r>
            <a:r>
              <a:rPr lang="tr-TR" sz="1700" dirty="0" smtClean="0"/>
              <a:t>:</a:t>
            </a:r>
          </a:p>
          <a:p>
            <a:pPr algn="just">
              <a:buFontTx/>
              <a:buChar char="-"/>
            </a:pPr>
            <a:r>
              <a:rPr lang="tr-TR" sz="1700" dirty="0" smtClean="0"/>
              <a:t>Birinci zümreye düşen miras, mirasbırakandan mirasçılara doğru ayrılan hat sayısınca eşit olarak paylaştırılır (zümre içinde kollar arasında eşitlik ilkesi).</a:t>
            </a:r>
          </a:p>
          <a:p>
            <a:pPr algn="just">
              <a:buFontTx/>
              <a:buChar char="-"/>
            </a:pPr>
            <a:r>
              <a:rPr lang="tr-TR" sz="1700" dirty="0" smtClean="0"/>
              <a:t>Birinci zümrede mirasçı bulunmadığı için miras ikinci zümreye geçiyorsa miras iki kola ayrılır. Bir hat </a:t>
            </a:r>
            <a:r>
              <a:rPr lang="tr-TR" sz="1700" dirty="0" err="1" smtClean="0"/>
              <a:t>mirasbırakanı</a:t>
            </a:r>
            <a:r>
              <a:rPr lang="tr-TR" sz="1700" dirty="0" smtClean="0"/>
              <a:t> anasına, bir hat da babasına bağlar. Ana ve babanın her ikisi de hayattaysa mirası eşit olarak paylaşırlar.</a:t>
            </a:r>
          </a:p>
        </p:txBody>
      </p:sp>
    </p:spTree>
    <p:extLst>
      <p:ext uri="{BB962C8B-B14F-4D97-AF65-F5344CB8AC3E}">
        <p14:creationId xmlns:p14="http://schemas.microsoft.com/office/powerpoint/2010/main" val="14328559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2400" b="1" dirty="0">
                <a:solidFill>
                  <a:schemeClr val="tx1"/>
                </a:solidFill>
              </a:rPr>
              <a:t>Kan hısımlarının yasal mirasçılığı</a:t>
            </a:r>
            <a:endParaRPr lang="en-GB" dirty="0">
              <a:solidFill>
                <a:schemeClr val="tx1"/>
              </a:solidFill>
            </a:endParaRPr>
          </a:p>
        </p:txBody>
      </p:sp>
      <p:sp>
        <p:nvSpPr>
          <p:cNvPr id="3" name="İçerik Yer Tutucusu 2"/>
          <p:cNvSpPr>
            <a:spLocks noGrp="1"/>
          </p:cNvSpPr>
          <p:nvPr>
            <p:ph idx="1"/>
          </p:nvPr>
        </p:nvSpPr>
        <p:spPr>
          <a:xfrm>
            <a:off x="2311878" y="2603499"/>
            <a:ext cx="9627080" cy="4021588"/>
          </a:xfrm>
        </p:spPr>
        <p:txBody>
          <a:bodyPr>
            <a:normAutofit/>
          </a:bodyPr>
          <a:lstStyle/>
          <a:p>
            <a:pPr algn="just">
              <a:buFontTx/>
              <a:buChar char="-"/>
            </a:pPr>
            <a:r>
              <a:rPr lang="tr-TR" dirty="0"/>
              <a:t>İkinci zümrede de mirasçı olmadığı için miras üçüncü zümreye geçiyorsa, miras dört kola ayrılır. Ana veya baba tarafından olan </a:t>
            </a:r>
            <a:r>
              <a:rPr lang="tr-TR" dirty="0" err="1"/>
              <a:t>büyükana</a:t>
            </a:r>
            <a:r>
              <a:rPr lang="tr-TR" dirty="0"/>
              <a:t> ve büyükbabadan biri altsoyu bulunmaksızın </a:t>
            </a:r>
            <a:r>
              <a:rPr lang="tr-TR" dirty="0" err="1"/>
              <a:t>mirasbırakandan</a:t>
            </a:r>
            <a:r>
              <a:rPr lang="tr-TR" dirty="0"/>
              <a:t> önce ölmüşse, ona düşen pay aynı taraftaki mirasçılara kalır. Ana veya baba tarafından olan </a:t>
            </a:r>
            <a:r>
              <a:rPr lang="tr-TR" dirty="0" err="1"/>
              <a:t>büyükana</a:t>
            </a:r>
            <a:r>
              <a:rPr lang="tr-TR" dirty="0"/>
              <a:t> ve büyükbabaların ikisi de altsoyları bulunmaksızın </a:t>
            </a:r>
            <a:r>
              <a:rPr lang="tr-TR" dirty="0" err="1"/>
              <a:t>mirasbırakandan</a:t>
            </a:r>
            <a:r>
              <a:rPr lang="tr-TR" dirty="0"/>
              <a:t> önce ölmüşse, tüm miras diğer taraftaki mirasçılara kalır. </a:t>
            </a:r>
          </a:p>
          <a:p>
            <a:pPr algn="just">
              <a:buFontTx/>
              <a:buChar char="-"/>
            </a:pPr>
            <a:r>
              <a:rPr lang="tr-TR" dirty="0"/>
              <a:t>Zümre sisteminde bir kişinin mirasbırakana iki ayrı hat ile bağlı olması mümkündür. Bu halde söz konusu kişi her bir hatta düşen payın toplamını alır. Kardeş çocukları veya kuzen çocukları evliliklerinde böyledir.</a:t>
            </a:r>
          </a:p>
          <a:p>
            <a:pPr algn="just">
              <a:buFontTx/>
              <a:buChar char="-"/>
            </a:pPr>
            <a:r>
              <a:rPr lang="tr-TR" dirty="0"/>
              <a:t>Evlilik dışında doğan çocuklara ilişkin TMK </a:t>
            </a:r>
            <a:r>
              <a:rPr lang="tr-TR" dirty="0" smtClean="0"/>
              <a:t>m.498 </a:t>
            </a:r>
            <a:r>
              <a:rPr lang="tr-TR" dirty="0"/>
              <a:t>hükmüne göre, evlilik dışında doğmuş ve </a:t>
            </a:r>
            <a:r>
              <a:rPr lang="tr-TR" dirty="0" err="1"/>
              <a:t>soybağı</a:t>
            </a:r>
            <a:r>
              <a:rPr lang="tr-TR" dirty="0"/>
              <a:t> tanıma veya hakim hükmüyle kurulmuş olanlar, baba yönünden evlilik içi hısımlar gibi mirasçı olurlar.</a:t>
            </a:r>
          </a:p>
          <a:p>
            <a:pPr marL="0" indent="0">
              <a:buNone/>
            </a:pPr>
            <a:endParaRPr lang="en-GB" dirty="0"/>
          </a:p>
        </p:txBody>
      </p:sp>
    </p:spTree>
    <p:extLst>
      <p:ext uri="{BB962C8B-B14F-4D97-AF65-F5344CB8AC3E}">
        <p14:creationId xmlns:p14="http://schemas.microsoft.com/office/powerpoint/2010/main" val="37473168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2400" b="1" dirty="0" smtClean="0"/>
              <a:t>Örnekler</a:t>
            </a:r>
            <a:endParaRPr lang="en-GB" sz="2400" b="1" dirty="0"/>
          </a:p>
        </p:txBody>
      </p:sp>
      <p:sp>
        <p:nvSpPr>
          <p:cNvPr id="3" name="İçerik Yer Tutucusu 2"/>
          <p:cNvSpPr>
            <a:spLocks noGrp="1"/>
          </p:cNvSpPr>
          <p:nvPr>
            <p:ph idx="1"/>
          </p:nvPr>
        </p:nvSpPr>
        <p:spPr>
          <a:xfrm>
            <a:off x="1154954" y="2603499"/>
            <a:ext cx="8825659" cy="3945581"/>
          </a:xfrm>
        </p:spPr>
        <p:txBody>
          <a:bodyPr/>
          <a:lstStyle/>
          <a:p>
            <a:pPr marL="0" indent="0">
              <a:buNone/>
            </a:pPr>
            <a:r>
              <a:rPr lang="tr-TR" dirty="0" smtClean="0"/>
              <a:t>1- M’nin ölümünde annesi A, kardeşi K, kendisinden önce ölen çocuğu Ç1’in kızı T1, diğer çocuğu Ç2 ve Ç2’nin kızı T2 hayattadır.</a:t>
            </a:r>
          </a:p>
          <a:p>
            <a:pPr marL="0" indent="0">
              <a:buNone/>
            </a:pPr>
            <a:endParaRPr lang="tr-TR" dirty="0"/>
          </a:p>
          <a:p>
            <a:pPr marL="0" indent="0" algn="ctr">
              <a:buNone/>
            </a:pPr>
            <a:r>
              <a:rPr lang="tr-TR" dirty="0" smtClean="0"/>
              <a:t>B								A</a:t>
            </a:r>
          </a:p>
          <a:p>
            <a:pPr marL="0" indent="0" algn="ctr">
              <a:buNone/>
            </a:pPr>
            <a:endParaRPr lang="tr-TR" dirty="0" smtClean="0"/>
          </a:p>
          <a:p>
            <a:pPr marL="0" indent="0" algn="ctr">
              <a:buNone/>
            </a:pPr>
            <a:r>
              <a:rPr lang="tr-TR" dirty="0" smtClean="0"/>
              <a:t>K				M</a:t>
            </a:r>
          </a:p>
          <a:p>
            <a:pPr marL="0" indent="0" algn="ctr">
              <a:buNone/>
            </a:pPr>
            <a:endParaRPr lang="tr-TR" dirty="0"/>
          </a:p>
          <a:p>
            <a:pPr marL="0" indent="0" algn="ctr">
              <a:buNone/>
            </a:pPr>
            <a:r>
              <a:rPr lang="tr-TR" dirty="0" smtClean="0"/>
              <a:t>				Ç1			Ç2</a:t>
            </a:r>
          </a:p>
          <a:p>
            <a:pPr marL="0" indent="0" algn="ctr">
              <a:buNone/>
            </a:pPr>
            <a:endParaRPr lang="tr-TR" dirty="0"/>
          </a:p>
          <a:p>
            <a:pPr marL="0" indent="0" algn="ctr">
              <a:buNone/>
            </a:pPr>
            <a:r>
              <a:rPr lang="tr-TR" dirty="0" smtClean="0"/>
              <a:t>				T1			T2</a:t>
            </a:r>
            <a:endParaRPr lang="en-GB" dirty="0"/>
          </a:p>
        </p:txBody>
      </p:sp>
      <p:cxnSp>
        <p:nvCxnSpPr>
          <p:cNvPr id="5" name="Düz Bağlayıcı 4"/>
          <p:cNvCxnSpPr/>
          <p:nvPr/>
        </p:nvCxnSpPr>
        <p:spPr>
          <a:xfrm flipV="1">
            <a:off x="3774989" y="3904735"/>
            <a:ext cx="3546389" cy="6179"/>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Ok Bağlayıcısı 6"/>
          <p:cNvCxnSpPr/>
          <p:nvPr/>
        </p:nvCxnSpPr>
        <p:spPr>
          <a:xfrm flipH="1">
            <a:off x="4639962" y="3923270"/>
            <a:ext cx="772297" cy="6610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Düz Ok Bağlayıcısı 8"/>
          <p:cNvCxnSpPr/>
          <p:nvPr/>
        </p:nvCxnSpPr>
        <p:spPr>
          <a:xfrm>
            <a:off x="5381368" y="3904735"/>
            <a:ext cx="1124464" cy="6858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Düz Ok Bağlayıcısı 10"/>
          <p:cNvCxnSpPr/>
          <p:nvPr/>
        </p:nvCxnSpPr>
        <p:spPr>
          <a:xfrm flipH="1">
            <a:off x="5776784" y="4726459"/>
            <a:ext cx="654908" cy="6178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Düz Ok Bağlayıcısı 12"/>
          <p:cNvCxnSpPr/>
          <p:nvPr/>
        </p:nvCxnSpPr>
        <p:spPr>
          <a:xfrm>
            <a:off x="6505832" y="4738816"/>
            <a:ext cx="698157" cy="64255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Düz Ok Bağlayıcısı 14"/>
          <p:cNvCxnSpPr/>
          <p:nvPr/>
        </p:nvCxnSpPr>
        <p:spPr>
          <a:xfrm>
            <a:off x="5770606" y="5607565"/>
            <a:ext cx="6178" cy="56841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Düz Ok Bağlayıcısı 16"/>
          <p:cNvCxnSpPr/>
          <p:nvPr/>
        </p:nvCxnSpPr>
        <p:spPr>
          <a:xfrm>
            <a:off x="7136027" y="5591432"/>
            <a:ext cx="18535" cy="53751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Düz Bağlayıcı 18"/>
          <p:cNvCxnSpPr/>
          <p:nvPr/>
        </p:nvCxnSpPr>
        <p:spPr>
          <a:xfrm flipV="1">
            <a:off x="3601995" y="3774989"/>
            <a:ext cx="222421" cy="203887"/>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Düz Bağlayıcı 20"/>
          <p:cNvCxnSpPr/>
          <p:nvPr/>
        </p:nvCxnSpPr>
        <p:spPr>
          <a:xfrm flipV="1">
            <a:off x="5567783" y="5381368"/>
            <a:ext cx="375817" cy="226197"/>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Düz Bağlayıcı 22"/>
          <p:cNvCxnSpPr/>
          <p:nvPr/>
        </p:nvCxnSpPr>
        <p:spPr>
          <a:xfrm flipV="1">
            <a:off x="6280854" y="4584357"/>
            <a:ext cx="422687" cy="142102"/>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Düz Bağlayıcı 24"/>
          <p:cNvCxnSpPr/>
          <p:nvPr/>
        </p:nvCxnSpPr>
        <p:spPr>
          <a:xfrm>
            <a:off x="6257419" y="4593624"/>
            <a:ext cx="444842" cy="132835"/>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431346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2400" b="1" dirty="0">
                <a:solidFill>
                  <a:srgbClr val="E5C243"/>
                </a:solidFill>
              </a:rPr>
              <a:t>Örnekler</a:t>
            </a:r>
            <a:endParaRPr lang="en-GB" dirty="0"/>
          </a:p>
        </p:txBody>
      </p:sp>
      <p:sp>
        <p:nvSpPr>
          <p:cNvPr id="3" name="İçerik Yer Tutucusu 2"/>
          <p:cNvSpPr>
            <a:spLocks noGrp="1"/>
          </p:cNvSpPr>
          <p:nvPr>
            <p:ph idx="1"/>
          </p:nvPr>
        </p:nvSpPr>
        <p:spPr/>
        <p:txBody>
          <a:bodyPr/>
          <a:lstStyle/>
          <a:p>
            <a:pPr marL="0" indent="0">
              <a:buNone/>
            </a:pPr>
            <a:r>
              <a:rPr lang="tr-TR" dirty="0" smtClean="0">
                <a:solidFill>
                  <a:srgbClr val="FF0000"/>
                </a:solidFill>
              </a:rPr>
              <a:t>Çözüm:</a:t>
            </a:r>
          </a:p>
          <a:p>
            <a:pPr marL="0" indent="0">
              <a:buNone/>
            </a:pPr>
            <a:endParaRPr lang="tr-TR" dirty="0"/>
          </a:p>
          <a:p>
            <a:pPr marL="0" indent="0">
              <a:buNone/>
            </a:pPr>
            <a:r>
              <a:rPr lang="tr-TR" dirty="0" smtClean="0"/>
              <a:t>T1=Ç2=1/2</a:t>
            </a:r>
          </a:p>
          <a:p>
            <a:pPr marL="0" indent="0">
              <a:buNone/>
            </a:pPr>
            <a:endParaRPr lang="tr-TR" dirty="0"/>
          </a:p>
          <a:p>
            <a:pPr>
              <a:buFont typeface="Arial" panose="020B0604020202020204" pitchFamily="34" charset="0"/>
              <a:buChar char="•"/>
            </a:pPr>
            <a:r>
              <a:rPr lang="tr-TR" dirty="0" smtClean="0"/>
              <a:t>Birinci zümrede mirasçı olduğundan ikinci zümredeki A ve K mirasçı olamaz.</a:t>
            </a:r>
          </a:p>
          <a:p>
            <a:pPr>
              <a:buFont typeface="Arial" panose="020B0604020202020204" pitchFamily="34" charset="0"/>
              <a:buChar char="•"/>
            </a:pPr>
            <a:r>
              <a:rPr lang="tr-TR" dirty="0" smtClean="0"/>
              <a:t>M’den önce ölen Ç1 yerine zümrede </a:t>
            </a:r>
            <a:r>
              <a:rPr lang="tr-TR" dirty="0" err="1" smtClean="0"/>
              <a:t>halefiyet</a:t>
            </a:r>
            <a:r>
              <a:rPr lang="tr-TR" dirty="0" smtClean="0"/>
              <a:t> ilkesi uyarınca T1 mirasçı olur.</a:t>
            </a:r>
          </a:p>
          <a:p>
            <a:pPr>
              <a:buFont typeface="Arial" panose="020B0604020202020204" pitchFamily="34" charset="0"/>
              <a:buChar char="•"/>
            </a:pPr>
            <a:r>
              <a:rPr lang="tr-TR" dirty="0" smtClean="0"/>
              <a:t>Kök başı Ç2 hayatta olduğu için T2 mirasçı olamaz.</a:t>
            </a:r>
            <a:endParaRPr lang="en-GB" dirty="0"/>
          </a:p>
        </p:txBody>
      </p:sp>
    </p:spTree>
    <p:extLst>
      <p:ext uri="{BB962C8B-B14F-4D97-AF65-F5344CB8AC3E}">
        <p14:creationId xmlns:p14="http://schemas.microsoft.com/office/powerpoint/2010/main" val="24216816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2400" b="1" dirty="0">
                <a:solidFill>
                  <a:srgbClr val="E5C243"/>
                </a:solidFill>
              </a:rPr>
              <a:t>Örnekler</a:t>
            </a:r>
            <a:endParaRPr lang="en-GB" dirty="0"/>
          </a:p>
        </p:txBody>
      </p:sp>
      <p:sp>
        <p:nvSpPr>
          <p:cNvPr id="3" name="İçerik Yer Tutucusu 2"/>
          <p:cNvSpPr>
            <a:spLocks noGrp="1"/>
          </p:cNvSpPr>
          <p:nvPr>
            <p:ph idx="1"/>
          </p:nvPr>
        </p:nvSpPr>
        <p:spPr>
          <a:xfrm>
            <a:off x="1154954" y="2350186"/>
            <a:ext cx="9360646" cy="4359533"/>
          </a:xfrm>
        </p:spPr>
        <p:txBody>
          <a:bodyPr>
            <a:normAutofit/>
          </a:bodyPr>
          <a:lstStyle/>
          <a:p>
            <a:pPr marL="0" indent="0">
              <a:buNone/>
            </a:pPr>
            <a:r>
              <a:rPr lang="tr-TR" dirty="0" smtClean="0"/>
              <a:t>4- M’nin ölümünde baba tarafından büyükannesi BA ile anne tarafından büyükannesi AA ve dayısı D ve teyzesi T hayattadır.</a:t>
            </a:r>
          </a:p>
          <a:p>
            <a:pPr marL="0" indent="0">
              <a:buNone/>
            </a:pPr>
            <a:endParaRPr lang="tr-TR" dirty="0"/>
          </a:p>
          <a:p>
            <a:pPr marL="0" indent="0" algn="ctr">
              <a:buNone/>
            </a:pPr>
            <a:r>
              <a:rPr lang="tr-TR" dirty="0" smtClean="0"/>
              <a:t>BB				BA									AB				AA</a:t>
            </a:r>
          </a:p>
          <a:p>
            <a:pPr marL="0" indent="0" algn="ctr">
              <a:buNone/>
            </a:pPr>
            <a:endParaRPr lang="tr-TR" dirty="0"/>
          </a:p>
          <a:p>
            <a:pPr marL="0" indent="0" algn="ctr">
              <a:buNone/>
            </a:pPr>
            <a:endParaRPr lang="tr-TR" dirty="0" smtClean="0"/>
          </a:p>
          <a:p>
            <a:pPr marL="0" indent="0" algn="ctr">
              <a:buNone/>
            </a:pPr>
            <a:r>
              <a:rPr lang="tr-TR" dirty="0" smtClean="0"/>
              <a:t>			B										  A			T		D</a:t>
            </a:r>
          </a:p>
          <a:p>
            <a:pPr marL="0" indent="0" algn="ctr">
              <a:buNone/>
            </a:pPr>
            <a:endParaRPr lang="tr-TR" dirty="0"/>
          </a:p>
          <a:p>
            <a:pPr marL="0" indent="0" algn="ctr">
              <a:buNone/>
            </a:pPr>
            <a:r>
              <a:rPr lang="tr-TR" dirty="0" smtClean="0"/>
              <a:t>M</a:t>
            </a:r>
          </a:p>
        </p:txBody>
      </p:sp>
      <p:cxnSp>
        <p:nvCxnSpPr>
          <p:cNvPr id="5" name="Düz Bağlayıcı 4"/>
          <p:cNvCxnSpPr/>
          <p:nvPr/>
        </p:nvCxnSpPr>
        <p:spPr>
          <a:xfrm>
            <a:off x="2007973" y="3676135"/>
            <a:ext cx="1581665" cy="6179"/>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a:off x="8019535" y="3707027"/>
            <a:ext cx="151988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Ok Bağlayıcısı 13"/>
          <p:cNvCxnSpPr/>
          <p:nvPr/>
        </p:nvCxnSpPr>
        <p:spPr>
          <a:xfrm>
            <a:off x="3058297" y="3676135"/>
            <a:ext cx="0" cy="104414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Düz Ok Bağlayıcısı 15"/>
          <p:cNvCxnSpPr/>
          <p:nvPr/>
        </p:nvCxnSpPr>
        <p:spPr>
          <a:xfrm flipH="1">
            <a:off x="7741508" y="3707027"/>
            <a:ext cx="815546" cy="9576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Düz Ok Bağlayıcısı 17"/>
          <p:cNvCxnSpPr/>
          <p:nvPr/>
        </p:nvCxnSpPr>
        <p:spPr>
          <a:xfrm>
            <a:off x="8557054" y="3707027"/>
            <a:ext cx="494270" cy="105650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Düz Ok Bağlayıcısı 19"/>
          <p:cNvCxnSpPr/>
          <p:nvPr/>
        </p:nvCxnSpPr>
        <p:spPr>
          <a:xfrm>
            <a:off x="8600303" y="3756454"/>
            <a:ext cx="1316064" cy="9638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2" name="Düz Bağlayıcı 21"/>
          <p:cNvCxnSpPr/>
          <p:nvPr/>
        </p:nvCxnSpPr>
        <p:spPr>
          <a:xfrm flipV="1">
            <a:off x="3163330" y="4831492"/>
            <a:ext cx="4578178" cy="12357"/>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Düz Ok Bağlayıcısı 23"/>
          <p:cNvCxnSpPr/>
          <p:nvPr/>
        </p:nvCxnSpPr>
        <p:spPr>
          <a:xfrm>
            <a:off x="5758249" y="4874741"/>
            <a:ext cx="30892" cy="63866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Düz Bağlayıcı 26"/>
          <p:cNvCxnSpPr/>
          <p:nvPr/>
        </p:nvCxnSpPr>
        <p:spPr>
          <a:xfrm flipV="1">
            <a:off x="1717589" y="3496962"/>
            <a:ext cx="352168" cy="210065"/>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Düz Bağlayıcı 28"/>
          <p:cNvCxnSpPr/>
          <p:nvPr/>
        </p:nvCxnSpPr>
        <p:spPr>
          <a:xfrm flipV="1">
            <a:off x="7741508" y="3435178"/>
            <a:ext cx="278027" cy="376881"/>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Düz Bağlayıcı 30"/>
          <p:cNvCxnSpPr/>
          <p:nvPr/>
        </p:nvCxnSpPr>
        <p:spPr>
          <a:xfrm flipV="1">
            <a:off x="2885303" y="4720281"/>
            <a:ext cx="278027"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Düz Bağlayıcı 34"/>
          <p:cNvCxnSpPr/>
          <p:nvPr/>
        </p:nvCxnSpPr>
        <p:spPr>
          <a:xfrm flipV="1">
            <a:off x="5517292" y="5513403"/>
            <a:ext cx="457200" cy="300451"/>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Düz Bağlayıcı 36"/>
          <p:cNvCxnSpPr/>
          <p:nvPr/>
        </p:nvCxnSpPr>
        <p:spPr>
          <a:xfrm>
            <a:off x="5684108" y="5544295"/>
            <a:ext cx="352168" cy="176883"/>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flipV="1">
            <a:off x="7624119" y="4720281"/>
            <a:ext cx="333632" cy="19153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952611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2400" b="1" dirty="0">
                <a:solidFill>
                  <a:srgbClr val="E5C243"/>
                </a:solidFill>
              </a:rPr>
              <a:t>Örnekler</a:t>
            </a:r>
            <a:endParaRPr lang="en-GB" dirty="0"/>
          </a:p>
        </p:txBody>
      </p:sp>
      <p:sp>
        <p:nvSpPr>
          <p:cNvPr id="3" name="İçerik Yer Tutucusu 2"/>
          <p:cNvSpPr>
            <a:spLocks noGrp="1"/>
          </p:cNvSpPr>
          <p:nvPr>
            <p:ph idx="1"/>
          </p:nvPr>
        </p:nvSpPr>
        <p:spPr/>
        <p:txBody>
          <a:bodyPr/>
          <a:lstStyle/>
          <a:p>
            <a:pPr marL="0" indent="0">
              <a:buNone/>
            </a:pPr>
            <a:r>
              <a:rPr lang="tr-TR" dirty="0" smtClean="0">
                <a:solidFill>
                  <a:srgbClr val="FF0000"/>
                </a:solidFill>
              </a:rPr>
              <a:t>Çözüm:</a:t>
            </a:r>
          </a:p>
          <a:p>
            <a:pPr marL="0" indent="0">
              <a:buNone/>
            </a:pPr>
            <a:endParaRPr lang="tr-TR" dirty="0"/>
          </a:p>
          <a:p>
            <a:pPr marL="0" indent="0">
              <a:buNone/>
            </a:pPr>
            <a:r>
              <a:rPr lang="tr-TR" dirty="0" smtClean="0"/>
              <a:t>BA= 1/2</a:t>
            </a:r>
          </a:p>
          <a:p>
            <a:pPr marL="0" indent="0">
              <a:buNone/>
            </a:pPr>
            <a:r>
              <a:rPr lang="tr-TR" dirty="0" smtClean="0"/>
              <a:t>AA= 1/4</a:t>
            </a:r>
          </a:p>
          <a:p>
            <a:pPr marL="0" indent="0">
              <a:buNone/>
            </a:pPr>
            <a:r>
              <a:rPr lang="tr-TR" dirty="0" smtClean="0"/>
              <a:t>D=T= 1/8</a:t>
            </a:r>
          </a:p>
          <a:p>
            <a:pPr marL="0" indent="0">
              <a:buNone/>
            </a:pPr>
            <a:endParaRPr lang="en-GB" dirty="0"/>
          </a:p>
        </p:txBody>
      </p:sp>
    </p:spTree>
    <p:extLst>
      <p:ext uri="{BB962C8B-B14F-4D97-AF65-F5344CB8AC3E}">
        <p14:creationId xmlns:p14="http://schemas.microsoft.com/office/powerpoint/2010/main" val="24096611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2400" b="1" dirty="0" smtClean="0"/>
              <a:t>Evlatlık ve evlatlığın altsoyunun mirasçılığı</a:t>
            </a:r>
            <a:endParaRPr lang="en-GB" sz="2400" b="1" dirty="0"/>
          </a:p>
        </p:txBody>
      </p:sp>
      <p:sp>
        <p:nvSpPr>
          <p:cNvPr id="3" name="İçerik Yer Tutucusu 2"/>
          <p:cNvSpPr>
            <a:spLocks noGrp="1"/>
          </p:cNvSpPr>
          <p:nvPr>
            <p:ph idx="1"/>
          </p:nvPr>
        </p:nvSpPr>
        <p:spPr>
          <a:xfrm>
            <a:off x="1889184" y="2603499"/>
            <a:ext cx="9920378" cy="4056093"/>
          </a:xfrm>
        </p:spPr>
        <p:txBody>
          <a:bodyPr>
            <a:normAutofit fontScale="92500" lnSpcReduction="10000"/>
          </a:bodyPr>
          <a:lstStyle/>
          <a:p>
            <a:pPr marL="0" indent="0" algn="just">
              <a:buNone/>
            </a:pPr>
            <a:r>
              <a:rPr lang="tr-TR" dirty="0" smtClean="0"/>
              <a:t>TMK m.500</a:t>
            </a:r>
            <a:r>
              <a:rPr lang="tr-TR" dirty="0"/>
              <a:t>: </a:t>
            </a:r>
            <a:r>
              <a:rPr lang="en-GB" dirty="0" err="1" smtClean="0"/>
              <a:t>Evl</a:t>
            </a:r>
            <a:r>
              <a:rPr lang="tr-TR" dirty="0" err="1" smtClean="0"/>
              <a:t>âtlık</a:t>
            </a:r>
            <a:r>
              <a:rPr lang="tr-TR" dirty="0" smtClean="0"/>
              <a:t> ve altsoyu, evlât edinene kan hısımı gibi mirasçı olurlar. Evlâtlığın kendi ailesindeki mirasçılığı da devam eder. </a:t>
            </a:r>
          </a:p>
          <a:p>
            <a:pPr marL="0" indent="0" algn="just">
              <a:buNone/>
            </a:pPr>
            <a:r>
              <a:rPr lang="tr-TR" dirty="0" smtClean="0"/>
              <a:t>Evlât edinen ve hısımları, evlâtlığa mirasçı olmazlar.»</a:t>
            </a:r>
          </a:p>
          <a:p>
            <a:pPr algn="just">
              <a:buFont typeface="Arial" panose="020B0604020202020204" pitchFamily="34" charset="0"/>
              <a:buChar char="•"/>
            </a:pPr>
            <a:r>
              <a:rPr lang="tr-TR" dirty="0" smtClean="0"/>
              <a:t>Evlatlık </a:t>
            </a:r>
            <a:r>
              <a:rPr lang="tr-TR" dirty="0"/>
              <a:t>ve altsoyu evlat edinenin altsoyuna dahil olup birinci zümre mirasçısı olarak mirasta hak sahibi </a:t>
            </a:r>
            <a:r>
              <a:rPr lang="tr-TR" dirty="0" smtClean="0"/>
              <a:t>olur.</a:t>
            </a:r>
          </a:p>
          <a:p>
            <a:pPr algn="just">
              <a:buFont typeface="Arial" panose="020B0604020202020204" pitchFamily="34" charset="0"/>
              <a:buChar char="•"/>
            </a:pPr>
            <a:r>
              <a:rPr lang="tr-TR" dirty="0" smtClean="0"/>
              <a:t>Sadece </a:t>
            </a:r>
            <a:r>
              <a:rPr lang="tr-TR" dirty="0"/>
              <a:t>evlatlık değil, evlatlığın altsoyu da evlat edinenin yasal mirasçısı olur. Evlat edinilen </a:t>
            </a:r>
            <a:r>
              <a:rPr lang="tr-TR" dirty="0" smtClean="0"/>
              <a:t>muristen önce </a:t>
            </a:r>
            <a:r>
              <a:rPr lang="tr-TR" dirty="0"/>
              <a:t>ölmüşse, yerine kendi altsoyu alır. Evlatlığın altsoyunun evlatlık ilişkisinin kurulmasından önce ya da sonra doğmasının bu sonuç üzerinde etkisi </a:t>
            </a:r>
            <a:r>
              <a:rPr lang="tr-TR" dirty="0" smtClean="0"/>
              <a:t>yoktur.</a:t>
            </a:r>
          </a:p>
          <a:p>
            <a:pPr algn="just">
              <a:buFont typeface="Arial" panose="020B0604020202020204" pitchFamily="34" charset="0"/>
              <a:buChar char="•"/>
            </a:pPr>
            <a:r>
              <a:rPr lang="tr-TR" dirty="0" smtClean="0">
                <a:solidFill>
                  <a:srgbClr val="FF0000"/>
                </a:solidFill>
              </a:rPr>
              <a:t>Evlatlık </a:t>
            </a:r>
            <a:r>
              <a:rPr lang="tr-TR" dirty="0">
                <a:solidFill>
                  <a:srgbClr val="FF0000"/>
                </a:solidFill>
              </a:rPr>
              <a:t>ve altsoyunun </a:t>
            </a:r>
            <a:r>
              <a:rPr lang="tr-TR" dirty="0"/>
              <a:t>yasal  mirasçılığı sınırlıdır. Bunlar </a:t>
            </a:r>
            <a:r>
              <a:rPr lang="tr-TR" dirty="0">
                <a:solidFill>
                  <a:srgbClr val="FF0000"/>
                </a:solidFill>
              </a:rPr>
              <a:t>sadece evlat edinene mirasçı olurlar</a:t>
            </a:r>
            <a:r>
              <a:rPr lang="tr-TR" dirty="0"/>
              <a:t>. </a:t>
            </a:r>
            <a:r>
              <a:rPr lang="tr-TR" dirty="0">
                <a:solidFill>
                  <a:srgbClr val="FF0000"/>
                </a:solidFill>
              </a:rPr>
              <a:t>Evlat edinenin hısımlarına yasal mirasçı olmazlar.</a:t>
            </a:r>
            <a:r>
              <a:rPr lang="tr-TR" dirty="0"/>
              <a:t> O nedenle, evlatlık ve altsoyunun kendilerinden önce ölmüş olan evlat edinenin yerine geçerek onun hısımlarından miras payı almaları mümkün </a:t>
            </a:r>
            <a:r>
              <a:rPr lang="tr-TR" dirty="0" smtClean="0"/>
              <a:t>olmaz.</a:t>
            </a:r>
          </a:p>
          <a:p>
            <a:pPr algn="just">
              <a:buFont typeface="Arial" panose="020B0604020202020204" pitchFamily="34" charset="0"/>
              <a:buChar char="•"/>
            </a:pPr>
            <a:r>
              <a:rPr lang="tr-TR" dirty="0" smtClean="0">
                <a:solidFill>
                  <a:srgbClr val="FF0000"/>
                </a:solidFill>
              </a:rPr>
              <a:t>Evlatlık </a:t>
            </a:r>
            <a:r>
              <a:rPr lang="tr-TR" dirty="0">
                <a:solidFill>
                  <a:srgbClr val="FF0000"/>
                </a:solidFill>
              </a:rPr>
              <a:t>ilişkisine dayanan yasal mirasçılık tek yönlüdür</a:t>
            </a:r>
            <a:r>
              <a:rPr lang="tr-TR" dirty="0"/>
              <a:t>. Evlatlık ve altsoyu evlat edinene yasal mirasçı olabilir. Ancak evlat edinen (ve hısımları) evlatlığın yasal mirasçısı değildir. </a:t>
            </a:r>
            <a:endParaRPr lang="tr-TR" dirty="0" smtClean="0"/>
          </a:p>
          <a:p>
            <a:pPr marL="0" indent="0">
              <a:buNone/>
            </a:pPr>
            <a:endParaRPr lang="en-GB" dirty="0"/>
          </a:p>
        </p:txBody>
      </p:sp>
    </p:spTree>
    <p:extLst>
      <p:ext uri="{BB962C8B-B14F-4D97-AF65-F5344CB8AC3E}">
        <p14:creationId xmlns:p14="http://schemas.microsoft.com/office/powerpoint/2010/main" val="7264359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2400" b="1" dirty="0" smtClean="0"/>
              <a:t>Örnek</a:t>
            </a:r>
            <a:endParaRPr lang="en-GB" sz="2400" b="1" dirty="0"/>
          </a:p>
        </p:txBody>
      </p:sp>
      <p:sp>
        <p:nvSpPr>
          <p:cNvPr id="3" name="İçerik Yer Tutucusu 2"/>
          <p:cNvSpPr>
            <a:spLocks noGrp="1"/>
          </p:cNvSpPr>
          <p:nvPr>
            <p:ph idx="1"/>
          </p:nvPr>
        </p:nvSpPr>
        <p:spPr/>
        <p:txBody>
          <a:bodyPr>
            <a:normAutofit fontScale="85000" lnSpcReduction="20000"/>
          </a:bodyPr>
          <a:lstStyle/>
          <a:p>
            <a:pPr marL="0" indent="0">
              <a:buNone/>
            </a:pPr>
            <a:r>
              <a:rPr lang="tr-TR" dirty="0" smtClean="0"/>
              <a:t>1- M’nin ölümünde kızı Ç1 ve oğlu Ç2 ile evlatlığı E ve E’nin kızı T hayattadır. </a:t>
            </a:r>
          </a:p>
          <a:p>
            <a:pPr marL="0" indent="0">
              <a:buNone/>
            </a:pPr>
            <a:endParaRPr lang="tr-TR" dirty="0"/>
          </a:p>
          <a:p>
            <a:pPr marL="0" indent="0" algn="ctr">
              <a:buNone/>
            </a:pPr>
            <a:endParaRPr lang="tr-TR" dirty="0" smtClean="0"/>
          </a:p>
          <a:p>
            <a:pPr marL="0" indent="0" algn="ctr">
              <a:buNone/>
            </a:pPr>
            <a:endParaRPr lang="tr-TR" dirty="0"/>
          </a:p>
          <a:p>
            <a:pPr marL="2628900" lvl="6" indent="0" algn="just">
              <a:buNone/>
            </a:pPr>
            <a:r>
              <a:rPr lang="tr-TR" sz="1500" dirty="0" smtClean="0"/>
              <a:t> M</a:t>
            </a:r>
          </a:p>
          <a:p>
            <a:pPr marL="2628900" lvl="6" indent="0" algn="just">
              <a:buNone/>
            </a:pPr>
            <a:endParaRPr lang="tr-TR" sz="1500" dirty="0" smtClean="0"/>
          </a:p>
          <a:p>
            <a:pPr marL="2628900" lvl="6" indent="0" algn="just">
              <a:buNone/>
            </a:pPr>
            <a:endParaRPr lang="tr-TR" dirty="0" smtClean="0"/>
          </a:p>
          <a:p>
            <a:pPr marL="0" indent="0" algn="ctr">
              <a:buNone/>
            </a:pPr>
            <a:endParaRPr lang="tr-TR" dirty="0"/>
          </a:p>
          <a:p>
            <a:pPr marL="0" indent="0" algn="ctr">
              <a:buNone/>
            </a:pPr>
            <a:endParaRPr lang="tr-TR" dirty="0"/>
          </a:p>
          <a:p>
            <a:pPr marL="0" indent="0" algn="just">
              <a:buNone/>
            </a:pPr>
            <a:r>
              <a:rPr lang="tr-TR" dirty="0"/>
              <a:t> </a:t>
            </a:r>
            <a:r>
              <a:rPr lang="tr-TR" dirty="0" smtClean="0"/>
              <a:t>                        Ç1			Ç2			     E</a:t>
            </a:r>
          </a:p>
          <a:p>
            <a:pPr marL="0" indent="0" algn="ctr">
              <a:buNone/>
            </a:pPr>
            <a:endParaRPr lang="tr-TR" dirty="0"/>
          </a:p>
          <a:p>
            <a:pPr marL="0" indent="0" algn="just">
              <a:buNone/>
            </a:pPr>
            <a:r>
              <a:rPr lang="tr-TR" dirty="0" smtClean="0"/>
              <a:t>							                        T</a:t>
            </a:r>
          </a:p>
          <a:p>
            <a:pPr marL="0" indent="0">
              <a:buNone/>
            </a:pPr>
            <a:endParaRPr lang="tr-TR" dirty="0"/>
          </a:p>
          <a:p>
            <a:pPr marL="0" indent="0">
              <a:buNone/>
            </a:pPr>
            <a:endParaRPr lang="en-GB" dirty="0"/>
          </a:p>
        </p:txBody>
      </p:sp>
      <p:cxnSp>
        <p:nvCxnSpPr>
          <p:cNvPr id="5" name="Düz Ok Bağlayıcısı 4"/>
          <p:cNvCxnSpPr/>
          <p:nvPr/>
        </p:nvCxnSpPr>
        <p:spPr>
          <a:xfrm flipH="1">
            <a:off x="4022124" y="3639065"/>
            <a:ext cx="1402492" cy="12480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Düz Ok Bağlayıcısı 6"/>
          <p:cNvCxnSpPr/>
          <p:nvPr/>
        </p:nvCxnSpPr>
        <p:spPr>
          <a:xfrm>
            <a:off x="5430795" y="3651422"/>
            <a:ext cx="49427" cy="125421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Düz Ok Bağlayıcısı 8"/>
          <p:cNvCxnSpPr/>
          <p:nvPr/>
        </p:nvCxnSpPr>
        <p:spPr>
          <a:xfrm>
            <a:off x="5424616" y="3639065"/>
            <a:ext cx="1717589" cy="12480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Düz Ok Bağlayıcısı 10"/>
          <p:cNvCxnSpPr/>
          <p:nvPr/>
        </p:nvCxnSpPr>
        <p:spPr>
          <a:xfrm>
            <a:off x="7143020" y="5049401"/>
            <a:ext cx="18535" cy="44072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flipH="1">
            <a:off x="5287992" y="3416060"/>
            <a:ext cx="267419" cy="129397"/>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5287992" y="3416060"/>
            <a:ext cx="267419" cy="129397"/>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1196299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2400" b="1" dirty="0" smtClean="0">
                <a:solidFill>
                  <a:schemeClr val="tx1"/>
                </a:solidFill>
              </a:rPr>
              <a:t>Örnek</a:t>
            </a:r>
            <a:endParaRPr lang="en-GB" dirty="0">
              <a:solidFill>
                <a:schemeClr val="tx1"/>
              </a:solidFill>
            </a:endParaRPr>
          </a:p>
        </p:txBody>
      </p:sp>
      <p:sp>
        <p:nvSpPr>
          <p:cNvPr id="3" name="İçerik Yer Tutucusu 2"/>
          <p:cNvSpPr>
            <a:spLocks noGrp="1"/>
          </p:cNvSpPr>
          <p:nvPr>
            <p:ph idx="1"/>
          </p:nvPr>
        </p:nvSpPr>
        <p:spPr/>
        <p:txBody>
          <a:bodyPr/>
          <a:lstStyle/>
          <a:p>
            <a:pPr marL="0" indent="0">
              <a:buNone/>
            </a:pPr>
            <a:r>
              <a:rPr lang="tr-TR" dirty="0" smtClean="0"/>
              <a:t>Çözüm:</a:t>
            </a:r>
          </a:p>
          <a:p>
            <a:pPr marL="0" indent="0">
              <a:buNone/>
            </a:pPr>
            <a:endParaRPr lang="tr-TR" dirty="0"/>
          </a:p>
          <a:p>
            <a:pPr marL="0" indent="0">
              <a:buNone/>
            </a:pPr>
            <a:r>
              <a:rPr lang="tr-TR" dirty="0" smtClean="0"/>
              <a:t>Ç1=Ç2=E= 1/3</a:t>
            </a:r>
          </a:p>
          <a:p>
            <a:pPr marL="0" indent="0">
              <a:buNone/>
            </a:pPr>
            <a:endParaRPr lang="tr-TR" dirty="0"/>
          </a:p>
          <a:p>
            <a:pPr>
              <a:buFont typeface="Arial" panose="020B0604020202020204" pitchFamily="34" charset="0"/>
              <a:buChar char="•"/>
            </a:pPr>
            <a:r>
              <a:rPr lang="tr-TR" dirty="0" smtClean="0"/>
              <a:t>Kök başı E hayatta olduğundan T mirasçı olamaz. </a:t>
            </a:r>
          </a:p>
          <a:p>
            <a:pPr>
              <a:buFont typeface="Arial" panose="020B0604020202020204" pitchFamily="34" charset="0"/>
              <a:buChar char="•"/>
            </a:pPr>
            <a:r>
              <a:rPr lang="tr-TR" dirty="0" smtClean="0"/>
              <a:t>Ama E, M’den önce ölmüş olsaydı E’nin 1/3 miras payı T’ye geçerdi.</a:t>
            </a:r>
            <a:endParaRPr lang="en-GB" dirty="0"/>
          </a:p>
        </p:txBody>
      </p:sp>
    </p:spTree>
    <p:extLst>
      <p:ext uri="{BB962C8B-B14F-4D97-AF65-F5344CB8AC3E}">
        <p14:creationId xmlns:p14="http://schemas.microsoft.com/office/powerpoint/2010/main" val="1561098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sz="2200" dirty="0">
                <a:solidFill>
                  <a:srgbClr val="E5C243"/>
                </a:solidFill>
              </a:rPr>
              <a:t/>
            </a:r>
            <a:br>
              <a:rPr lang="tr-TR" sz="2200" dirty="0">
                <a:solidFill>
                  <a:srgbClr val="E5C243"/>
                </a:solidFill>
              </a:rPr>
            </a:br>
            <a:r>
              <a:rPr lang="tr-TR" sz="2200" dirty="0" smtClean="0">
                <a:solidFill>
                  <a:srgbClr val="E5C243"/>
                </a:solidFill>
              </a:rPr>
              <a:t/>
            </a:r>
            <a:br>
              <a:rPr lang="tr-TR" sz="2200" dirty="0" smtClean="0">
                <a:solidFill>
                  <a:srgbClr val="E5C243"/>
                </a:solidFill>
              </a:rPr>
            </a:br>
            <a:r>
              <a:rPr lang="tr-TR" sz="2400" b="1" dirty="0" smtClean="0">
                <a:solidFill>
                  <a:schemeClr val="tx1"/>
                </a:solidFill>
              </a:rPr>
              <a:t>Miras Hukukunun özellikleri ve Miras Hukukuna </a:t>
            </a:r>
            <a:r>
              <a:rPr lang="tr-TR" sz="2400" b="1" dirty="0">
                <a:solidFill>
                  <a:schemeClr val="tx1"/>
                </a:solidFill>
              </a:rPr>
              <a:t>hakim olan ilkeler</a:t>
            </a:r>
            <a:r>
              <a:rPr lang="tr-TR" sz="2400" dirty="0">
                <a:solidFill>
                  <a:srgbClr val="E5C243"/>
                </a:solidFill>
              </a:rPr>
              <a:t/>
            </a:r>
            <a:br>
              <a:rPr lang="tr-TR" sz="2400" dirty="0">
                <a:solidFill>
                  <a:srgbClr val="E5C243"/>
                </a:solidFill>
              </a:rPr>
            </a:br>
            <a:endParaRPr lang="en-GB" dirty="0"/>
          </a:p>
        </p:txBody>
      </p:sp>
      <p:sp>
        <p:nvSpPr>
          <p:cNvPr id="3" name="İçerik Yer Tutucusu 2"/>
          <p:cNvSpPr>
            <a:spLocks noGrp="1"/>
          </p:cNvSpPr>
          <p:nvPr>
            <p:ph idx="1"/>
          </p:nvPr>
        </p:nvSpPr>
        <p:spPr/>
        <p:txBody>
          <a:bodyPr/>
          <a:lstStyle/>
          <a:p>
            <a:pPr marL="0" indent="0">
              <a:buNone/>
            </a:pPr>
            <a:r>
              <a:rPr lang="tr-TR" dirty="0" smtClean="0"/>
              <a:t> </a:t>
            </a:r>
          </a:p>
          <a:p>
            <a:r>
              <a:rPr lang="tr-TR" dirty="0" smtClean="0">
                <a:solidFill>
                  <a:srgbClr val="FF0000"/>
                </a:solidFill>
              </a:rPr>
              <a:t>Emredici kurallar: </a:t>
            </a:r>
            <a:r>
              <a:rPr lang="tr-TR" dirty="0" smtClean="0"/>
              <a:t>Saklı pay kurallarını ve mirasbırakanın alacaklılarını koruyan kurallar murisin işlemleriyle devre dışı bırakılamaz.</a:t>
            </a:r>
          </a:p>
          <a:p>
            <a:r>
              <a:rPr lang="tr-TR" dirty="0" smtClean="0">
                <a:solidFill>
                  <a:srgbClr val="FF0000"/>
                </a:solidFill>
              </a:rPr>
              <a:t>Sınırlı sayı ilkesi ve tipe bağlılık: </a:t>
            </a:r>
            <a:r>
              <a:rPr lang="tr-TR" dirty="0" smtClean="0"/>
              <a:t>Ölüme bağlı tasarrufların şekli ve içeriği yasa tarafından belirlenmiştir.</a:t>
            </a:r>
          </a:p>
          <a:p>
            <a:r>
              <a:rPr lang="tr-TR" dirty="0"/>
              <a:t> </a:t>
            </a:r>
            <a:r>
              <a:rPr lang="tr-TR" dirty="0" smtClean="0"/>
              <a:t>Ölümden önce muris malvarlığı üzerinde serbestçe tasarrufta bulunabilir, onun işlemlerine ancak ölümünden sonra itiraz edilebilir, mirasçıların da murisin ölümünden önce beklenen hakkı söz konusu değildir. </a:t>
            </a:r>
          </a:p>
          <a:p>
            <a:pPr marL="0" indent="0">
              <a:buNone/>
            </a:pPr>
            <a:endParaRPr lang="en-GB" dirty="0"/>
          </a:p>
        </p:txBody>
      </p:sp>
    </p:spTree>
    <p:extLst>
      <p:ext uri="{BB962C8B-B14F-4D97-AF65-F5344CB8AC3E}">
        <p14:creationId xmlns:p14="http://schemas.microsoft.com/office/powerpoint/2010/main" val="4133358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b="1" dirty="0" smtClean="0"/>
              <a:t>Sağ Kalan Eşin Mirasçılığı</a:t>
            </a:r>
            <a:endParaRPr lang="tr-TR" sz="2400" b="1" dirty="0"/>
          </a:p>
        </p:txBody>
      </p:sp>
      <p:sp>
        <p:nvSpPr>
          <p:cNvPr id="3" name="İçerik Yer Tutucusu 2"/>
          <p:cNvSpPr>
            <a:spLocks noGrp="1"/>
          </p:cNvSpPr>
          <p:nvPr>
            <p:ph idx="1"/>
          </p:nvPr>
        </p:nvSpPr>
        <p:spPr/>
        <p:txBody>
          <a:bodyPr/>
          <a:lstStyle/>
          <a:p>
            <a:pPr marL="0" indent="0">
              <a:buNone/>
            </a:pPr>
            <a:r>
              <a:rPr lang="tr-TR" dirty="0" smtClean="0"/>
              <a:t>TMK m. 499:</a:t>
            </a:r>
          </a:p>
          <a:p>
            <a:pPr marL="0" indent="0">
              <a:buNone/>
            </a:pPr>
            <a:r>
              <a:rPr lang="tr-TR" dirty="0"/>
              <a:t>Sağ kalan eş, birlikte bulunduğu zümreye göre mirasbırakana aşağıdaki oranlarda mirasçı olur: </a:t>
            </a:r>
            <a:endParaRPr lang="tr-TR" dirty="0" smtClean="0"/>
          </a:p>
          <a:p>
            <a:pPr marL="0" indent="0">
              <a:buNone/>
            </a:pPr>
            <a:r>
              <a:rPr lang="tr-TR" dirty="0" smtClean="0"/>
              <a:t>1. Mirasbırakanın </a:t>
            </a:r>
            <a:r>
              <a:rPr lang="tr-TR" dirty="0"/>
              <a:t>altsoyu ile birlikte mirasçı olursa, mirasın dörtte biri, </a:t>
            </a:r>
            <a:endParaRPr lang="tr-TR" dirty="0" smtClean="0"/>
          </a:p>
          <a:p>
            <a:pPr marL="0" indent="0">
              <a:buNone/>
            </a:pPr>
            <a:r>
              <a:rPr lang="tr-TR" dirty="0" smtClean="0"/>
              <a:t>2</a:t>
            </a:r>
            <a:r>
              <a:rPr lang="tr-TR" dirty="0"/>
              <a:t>. Mirasbırakanın ana ve baba zümresi ile birlikte mirasçı olursa, mirasın yarısı, </a:t>
            </a:r>
            <a:endParaRPr lang="tr-TR" dirty="0" smtClean="0"/>
          </a:p>
          <a:p>
            <a:pPr marL="0" indent="0">
              <a:buNone/>
            </a:pPr>
            <a:r>
              <a:rPr lang="tr-TR" dirty="0" smtClean="0"/>
              <a:t>3</a:t>
            </a:r>
            <a:r>
              <a:rPr lang="tr-TR" dirty="0"/>
              <a:t>. Mirasbırakanın büyük ana ve büyük babaları ve onların çocukları ile birlikte mirasçı olursa, mirasın dörtte üçü, bunlar da yoksa mirasın tamamı eşe kalır. </a:t>
            </a:r>
            <a:endParaRPr lang="tr-TR" dirty="0" smtClean="0"/>
          </a:p>
          <a:p>
            <a:pPr marL="0" indent="0">
              <a:buNone/>
            </a:pPr>
            <a:r>
              <a:rPr lang="tr-TR" b="1" dirty="0" smtClean="0">
                <a:solidFill>
                  <a:srgbClr val="FF0000"/>
                </a:solidFill>
              </a:rPr>
              <a:t>Krş. </a:t>
            </a:r>
            <a:r>
              <a:rPr lang="tr-TR" dirty="0" smtClean="0"/>
              <a:t>TMK 181</a:t>
            </a:r>
            <a:endParaRPr lang="tr-TR" dirty="0"/>
          </a:p>
          <a:p>
            <a:pPr marL="0" indent="0">
              <a:buNone/>
            </a:pPr>
            <a:r>
              <a:rPr lang="tr-TR" b="1" dirty="0" smtClean="0">
                <a:solidFill>
                  <a:srgbClr val="FF0000"/>
                </a:solidFill>
              </a:rPr>
              <a:t>Dikkat: </a:t>
            </a:r>
            <a:r>
              <a:rPr lang="tr-TR" dirty="0" smtClean="0"/>
              <a:t>Eş zümre mirasçısı olmadığından, eşin mirasbırakandan önce ölmesi halinde zümre sisteminde söz konusu olan </a:t>
            </a:r>
            <a:r>
              <a:rPr lang="tr-TR" dirty="0" err="1" smtClean="0"/>
              <a:t>halefiyet</a:t>
            </a:r>
            <a:r>
              <a:rPr lang="tr-TR" dirty="0" smtClean="0"/>
              <a:t> ilkesi uygulanmaz!</a:t>
            </a:r>
            <a:endParaRPr lang="tr-TR" dirty="0"/>
          </a:p>
        </p:txBody>
      </p:sp>
    </p:spTree>
    <p:extLst>
      <p:ext uri="{BB962C8B-B14F-4D97-AF65-F5344CB8AC3E}">
        <p14:creationId xmlns:p14="http://schemas.microsoft.com/office/powerpoint/2010/main" val="409876747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chemeClr val="bg1"/>
                </a:solidFill>
              </a:rPr>
              <a:t/>
            </a:r>
            <a:br>
              <a:rPr lang="tr-TR" dirty="0" smtClean="0">
                <a:solidFill>
                  <a:schemeClr val="bg1"/>
                </a:solidFill>
              </a:rPr>
            </a:br>
            <a:endParaRPr lang="tr-TR" dirty="0">
              <a:solidFill>
                <a:schemeClr val="bg1"/>
              </a:solidFill>
            </a:endParaRPr>
          </a:p>
        </p:txBody>
      </p:sp>
      <p:sp>
        <p:nvSpPr>
          <p:cNvPr id="3" name="İçerik Yer Tutucusu 2"/>
          <p:cNvSpPr>
            <a:spLocks noGrp="1"/>
          </p:cNvSpPr>
          <p:nvPr>
            <p:ph idx="1"/>
          </p:nvPr>
        </p:nvSpPr>
        <p:spPr/>
        <p:txBody>
          <a:bodyPr/>
          <a:lstStyle/>
          <a:p>
            <a:pPr marL="0" indent="0">
              <a:buNone/>
            </a:pPr>
            <a:endParaRPr lang="tr-TR" sz="2400" dirty="0">
              <a:solidFill>
                <a:schemeClr val="tx1"/>
              </a:solidFill>
            </a:endParaRPr>
          </a:p>
          <a:p>
            <a:pPr marL="0" indent="0">
              <a:buNone/>
            </a:pPr>
            <a:endParaRPr lang="tr-TR" dirty="0">
              <a:solidFill>
                <a:schemeClr val="tx1"/>
              </a:solidFill>
            </a:endParaRPr>
          </a:p>
          <a:p>
            <a:pPr marL="0" indent="0">
              <a:buNone/>
            </a:pPr>
            <a:endParaRPr lang="tr-TR" dirty="0">
              <a:solidFill>
                <a:schemeClr val="tx1"/>
              </a:solidFill>
            </a:endParaRPr>
          </a:p>
          <a:p>
            <a:pPr marL="0" indent="0" algn="ctr">
              <a:buNone/>
            </a:pPr>
            <a:r>
              <a:rPr lang="tr-TR" sz="4400" dirty="0" smtClean="0">
                <a:solidFill>
                  <a:schemeClr val="tx1"/>
                </a:solidFill>
              </a:rPr>
              <a:t>MURİS MUVAZAASI</a:t>
            </a:r>
            <a:endParaRPr lang="tr-TR" sz="4400" dirty="0">
              <a:solidFill>
                <a:schemeClr val="tx1"/>
              </a:solidFill>
            </a:endParaRPr>
          </a:p>
        </p:txBody>
      </p:sp>
    </p:spTree>
    <p:extLst>
      <p:ext uri="{BB962C8B-B14F-4D97-AF65-F5344CB8AC3E}">
        <p14:creationId xmlns:p14="http://schemas.microsoft.com/office/powerpoint/2010/main" val="190310209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chemeClr val="tx1"/>
                </a:solidFill>
              </a:rPr>
              <a:t/>
            </a:r>
            <a:br>
              <a:rPr lang="tr-TR" dirty="0" smtClean="0">
                <a:solidFill>
                  <a:schemeClr val="tx1"/>
                </a:solidFill>
              </a:rPr>
            </a:br>
            <a:r>
              <a:rPr lang="tr-TR" dirty="0" smtClean="0">
                <a:solidFill>
                  <a:schemeClr val="tx1"/>
                </a:solidFill>
              </a:rPr>
              <a:t>MURİS MUVAZAASI</a:t>
            </a:r>
            <a:endParaRPr lang="tr-TR" dirty="0">
              <a:solidFill>
                <a:schemeClr val="tx1"/>
              </a:solidFill>
            </a:endParaRPr>
          </a:p>
        </p:txBody>
      </p:sp>
      <p:sp>
        <p:nvSpPr>
          <p:cNvPr id="3" name="İçerik Yer Tutucusu 2"/>
          <p:cNvSpPr>
            <a:spLocks noGrp="1"/>
          </p:cNvSpPr>
          <p:nvPr>
            <p:ph idx="1"/>
          </p:nvPr>
        </p:nvSpPr>
        <p:spPr/>
        <p:txBody>
          <a:bodyPr/>
          <a:lstStyle/>
          <a:p>
            <a:pPr marL="0" indent="0">
              <a:buNone/>
            </a:pPr>
            <a:endParaRPr lang="tr-TR" sz="2400" dirty="0" smtClean="0">
              <a:solidFill>
                <a:schemeClr val="tx1"/>
              </a:solidFill>
            </a:endParaRPr>
          </a:p>
          <a:p>
            <a:pPr marL="0" indent="0" algn="ctr">
              <a:buNone/>
            </a:pPr>
            <a:endParaRPr lang="tr-TR" sz="2600" dirty="0" smtClean="0">
              <a:solidFill>
                <a:schemeClr val="tx1"/>
              </a:solidFill>
            </a:endParaRPr>
          </a:p>
          <a:p>
            <a:pPr marL="0" indent="0" algn="ctr">
              <a:buNone/>
            </a:pPr>
            <a:r>
              <a:rPr lang="tr-TR" sz="2600" dirty="0" smtClean="0">
                <a:solidFill>
                  <a:schemeClr val="tx1"/>
                </a:solidFill>
              </a:rPr>
              <a:t>Muris </a:t>
            </a:r>
            <a:r>
              <a:rPr lang="tr-TR" sz="2600" dirty="0">
                <a:solidFill>
                  <a:schemeClr val="tx1"/>
                </a:solidFill>
              </a:rPr>
              <a:t>muvazaası, mirasbırakan ile lehine tasarrufta bulunulan karşı tarafın, mirasçılardan mal kaçırmak amacıyla aralarında yaptıkları gizli anlaşmaya dayanan muvazaa türüdür. </a:t>
            </a:r>
            <a:endParaRPr lang="tr-TR" sz="2600" dirty="0" smtClean="0">
              <a:solidFill>
                <a:schemeClr val="tx1"/>
              </a:solidFill>
            </a:endParaRPr>
          </a:p>
          <a:p>
            <a:pPr marL="0" indent="0">
              <a:buNone/>
            </a:pPr>
            <a:endParaRPr lang="tr-TR" sz="2400" dirty="0">
              <a:solidFill>
                <a:schemeClr val="tx1"/>
              </a:solidFill>
            </a:endParaRPr>
          </a:p>
          <a:p>
            <a:pPr marL="0" indent="0">
              <a:buNone/>
            </a:pPr>
            <a:endParaRPr lang="tr-TR" dirty="0">
              <a:solidFill>
                <a:schemeClr val="tx1"/>
              </a:solidFill>
            </a:endParaRPr>
          </a:p>
        </p:txBody>
      </p:sp>
    </p:spTree>
    <p:extLst>
      <p:ext uri="{BB962C8B-B14F-4D97-AF65-F5344CB8AC3E}">
        <p14:creationId xmlns:p14="http://schemas.microsoft.com/office/powerpoint/2010/main" val="229807439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chemeClr val="tx1"/>
                </a:solidFill>
              </a:rPr>
              <a:t>MURİS </a:t>
            </a:r>
            <a:r>
              <a:rPr lang="tr-TR" dirty="0">
                <a:solidFill>
                  <a:schemeClr val="tx1"/>
                </a:solidFill>
              </a:rPr>
              <a:t>MUVAZAASI</a:t>
            </a:r>
          </a:p>
        </p:txBody>
      </p:sp>
      <p:sp>
        <p:nvSpPr>
          <p:cNvPr id="3" name="İçerik Yer Tutucusu 2"/>
          <p:cNvSpPr>
            <a:spLocks noGrp="1"/>
          </p:cNvSpPr>
          <p:nvPr>
            <p:ph idx="1"/>
          </p:nvPr>
        </p:nvSpPr>
        <p:spPr>
          <a:xfrm>
            <a:off x="1439562" y="2285999"/>
            <a:ext cx="9533238" cy="4065373"/>
          </a:xfrm>
        </p:spPr>
        <p:txBody>
          <a:bodyPr>
            <a:normAutofit/>
          </a:bodyPr>
          <a:lstStyle/>
          <a:p>
            <a:pPr marL="0" indent="0" algn="just">
              <a:buNone/>
            </a:pPr>
            <a:r>
              <a:rPr lang="tr-TR" dirty="0">
                <a:solidFill>
                  <a:schemeClr val="tx1"/>
                </a:solidFill>
              </a:rPr>
              <a:t>Uygulamada muris muvazaası olarak nitelendirilen muvazaa türü esas itibariyle </a:t>
            </a:r>
            <a:r>
              <a:rPr lang="tr-TR" dirty="0" err="1">
                <a:solidFill>
                  <a:srgbClr val="FF0000"/>
                </a:solidFill>
              </a:rPr>
              <a:t>nisbi</a:t>
            </a:r>
            <a:r>
              <a:rPr lang="tr-TR" dirty="0">
                <a:solidFill>
                  <a:srgbClr val="FF0000"/>
                </a:solidFill>
              </a:rPr>
              <a:t> muvazaanın özel bir uygulaması </a:t>
            </a:r>
            <a:r>
              <a:rPr lang="tr-TR" dirty="0">
                <a:solidFill>
                  <a:schemeClr val="tx1"/>
                </a:solidFill>
              </a:rPr>
              <a:t>olarak gelişmiştir</a:t>
            </a:r>
            <a:r>
              <a:rPr lang="tr-TR" dirty="0" smtClean="0">
                <a:solidFill>
                  <a:schemeClr val="tx1"/>
                </a:solidFill>
              </a:rPr>
              <a:t>. Buna göre;</a:t>
            </a:r>
            <a:endParaRPr lang="tr-TR" dirty="0">
              <a:solidFill>
                <a:schemeClr val="tx1"/>
              </a:solidFill>
            </a:endParaRPr>
          </a:p>
          <a:p>
            <a:pPr marL="0" indent="0" algn="just">
              <a:buNone/>
            </a:pPr>
            <a:r>
              <a:rPr lang="tr-TR" dirty="0">
                <a:solidFill>
                  <a:srgbClr val="FF0000"/>
                </a:solidFill>
              </a:rPr>
              <a:t>G</a:t>
            </a:r>
            <a:r>
              <a:rPr lang="tr-TR" dirty="0" smtClean="0">
                <a:solidFill>
                  <a:srgbClr val="FF0000"/>
                </a:solidFill>
              </a:rPr>
              <a:t>örünürdeki </a:t>
            </a:r>
            <a:r>
              <a:rPr lang="tr-TR" dirty="0">
                <a:solidFill>
                  <a:srgbClr val="FF0000"/>
                </a:solidFill>
              </a:rPr>
              <a:t>işlemle </a:t>
            </a:r>
            <a:r>
              <a:rPr lang="tr-TR" dirty="0">
                <a:solidFill>
                  <a:schemeClr val="tx1"/>
                </a:solidFill>
              </a:rPr>
              <a:t>mirasbırakan ve bir mirasçısı ya da bir üçüncü kişi söz konusu görünürdeki işlemin hukuki sonuç </a:t>
            </a:r>
            <a:r>
              <a:rPr lang="tr-TR" dirty="0" smtClean="0">
                <a:solidFill>
                  <a:schemeClr val="tx1"/>
                </a:solidFill>
              </a:rPr>
              <a:t>doğurmaması ve </a:t>
            </a:r>
            <a:r>
              <a:rPr lang="tr-TR" dirty="0">
                <a:solidFill>
                  <a:schemeClr val="tx1"/>
                </a:solidFill>
              </a:rPr>
              <a:t>diğer mirasçılardan ya da üçüncü kişilerden mal kaçırmak, onları aldatmak amacı ile gerçek iradelerini yansıtan bir başka hukuki işlemin sonuç doğurması konusunda </a:t>
            </a:r>
            <a:r>
              <a:rPr lang="tr-TR" dirty="0" smtClean="0">
                <a:solidFill>
                  <a:schemeClr val="tx1"/>
                </a:solidFill>
              </a:rPr>
              <a:t>anlaşır. Böylelikle mirasbırakanın ölümünden </a:t>
            </a:r>
            <a:r>
              <a:rPr lang="tr-TR" dirty="0">
                <a:solidFill>
                  <a:schemeClr val="tx1"/>
                </a:solidFill>
              </a:rPr>
              <a:t>sonra söz konusu işlemin konusuna ilişkin olarak tenkis ya da denkleştirme davasının </a:t>
            </a:r>
            <a:r>
              <a:rPr lang="tr-TR" dirty="0" smtClean="0">
                <a:solidFill>
                  <a:schemeClr val="tx1"/>
                </a:solidFill>
              </a:rPr>
              <a:t>açılması </a:t>
            </a:r>
            <a:r>
              <a:rPr lang="tr-TR" dirty="0">
                <a:solidFill>
                  <a:schemeClr val="tx1"/>
                </a:solidFill>
              </a:rPr>
              <a:t>önlemek </a:t>
            </a:r>
            <a:r>
              <a:rPr lang="tr-TR" dirty="0" smtClean="0">
                <a:solidFill>
                  <a:schemeClr val="tx1"/>
                </a:solidFill>
              </a:rPr>
              <a:t>istenir.</a:t>
            </a:r>
            <a:endParaRPr lang="tr-TR" dirty="0">
              <a:solidFill>
                <a:schemeClr val="tx1"/>
              </a:solidFill>
            </a:endParaRPr>
          </a:p>
          <a:p>
            <a:pPr marL="0" indent="0" algn="just">
              <a:buNone/>
            </a:pPr>
            <a:r>
              <a:rPr lang="tr-TR" dirty="0" smtClean="0">
                <a:solidFill>
                  <a:srgbClr val="FF0000"/>
                </a:solidFill>
              </a:rPr>
              <a:t>Gizli </a:t>
            </a:r>
            <a:r>
              <a:rPr lang="tr-TR" dirty="0">
                <a:solidFill>
                  <a:srgbClr val="FF0000"/>
                </a:solidFill>
              </a:rPr>
              <a:t>işlem </a:t>
            </a:r>
            <a:r>
              <a:rPr lang="tr-TR" dirty="0">
                <a:solidFill>
                  <a:schemeClr val="tx1"/>
                </a:solidFill>
              </a:rPr>
              <a:t>ise hemen her zaman bağışlama sözleşmesidir. Mirasbırakan ve hukuki işlemin diğer tarafı gerçek iradelerine uygun olan bu gizli işlemin hükümlerini doğurmasını </a:t>
            </a:r>
            <a:r>
              <a:rPr lang="tr-TR" dirty="0" smtClean="0">
                <a:solidFill>
                  <a:schemeClr val="tx1"/>
                </a:solidFill>
              </a:rPr>
              <a:t>ister. </a:t>
            </a:r>
            <a:r>
              <a:rPr lang="tr-TR" dirty="0">
                <a:solidFill>
                  <a:schemeClr val="tx1"/>
                </a:solidFill>
              </a:rPr>
              <a:t>Mirasbırakan ve hukuki işlemin diğer tarafı, asıl amaçları olan bağışlamayı çoğu kez </a:t>
            </a:r>
            <a:r>
              <a:rPr lang="tr-TR" dirty="0" smtClean="0">
                <a:solidFill>
                  <a:schemeClr val="tx1"/>
                </a:solidFill>
              </a:rPr>
              <a:t>görünüşteki satış </a:t>
            </a:r>
            <a:r>
              <a:rPr lang="tr-TR" dirty="0">
                <a:solidFill>
                  <a:schemeClr val="tx1"/>
                </a:solidFill>
              </a:rPr>
              <a:t>ya da ölünceye kadar bakma sözleşmelerinin ardına </a:t>
            </a:r>
            <a:r>
              <a:rPr lang="tr-TR" dirty="0" smtClean="0">
                <a:solidFill>
                  <a:schemeClr val="tx1"/>
                </a:solidFill>
              </a:rPr>
              <a:t>gizler. </a:t>
            </a:r>
            <a:endParaRPr lang="tr-TR" dirty="0">
              <a:solidFill>
                <a:schemeClr val="tx1"/>
              </a:solidFill>
            </a:endParaRPr>
          </a:p>
          <a:p>
            <a:pPr marL="0" indent="0">
              <a:buNone/>
            </a:pPr>
            <a:endParaRPr lang="tr-TR" dirty="0">
              <a:solidFill>
                <a:schemeClr val="tx1"/>
              </a:solidFill>
            </a:endParaRPr>
          </a:p>
        </p:txBody>
      </p:sp>
    </p:spTree>
    <p:extLst>
      <p:ext uri="{BB962C8B-B14F-4D97-AF65-F5344CB8AC3E}">
        <p14:creationId xmlns:p14="http://schemas.microsoft.com/office/powerpoint/2010/main" val="366636677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chemeClr val="tx1"/>
                </a:solidFill>
              </a:rPr>
              <a:t>MURİS </a:t>
            </a:r>
            <a:r>
              <a:rPr lang="tr-TR" dirty="0">
                <a:solidFill>
                  <a:schemeClr val="tx1"/>
                </a:solidFill>
              </a:rPr>
              <a:t>MUVAZAASI</a:t>
            </a:r>
          </a:p>
        </p:txBody>
      </p:sp>
      <p:sp>
        <p:nvSpPr>
          <p:cNvPr id="3" name="İçerik Yer Tutucusu 2"/>
          <p:cNvSpPr>
            <a:spLocks noGrp="1"/>
          </p:cNvSpPr>
          <p:nvPr>
            <p:ph idx="1"/>
          </p:nvPr>
        </p:nvSpPr>
        <p:spPr/>
        <p:txBody>
          <a:bodyPr/>
          <a:lstStyle/>
          <a:p>
            <a:pPr marL="0" indent="0">
              <a:buNone/>
            </a:pPr>
            <a:r>
              <a:rPr lang="tr-TR" u="sng" dirty="0" smtClean="0">
                <a:solidFill>
                  <a:schemeClr val="tx1"/>
                </a:solidFill>
              </a:rPr>
              <a:t>Sonuç:</a:t>
            </a:r>
          </a:p>
          <a:p>
            <a:pPr marL="0" indent="0">
              <a:buNone/>
            </a:pPr>
            <a:r>
              <a:rPr lang="tr-TR" dirty="0" smtClean="0">
                <a:solidFill>
                  <a:schemeClr val="tx1"/>
                </a:solidFill>
              </a:rPr>
              <a:t>Görünüşteki işlem (satış ya da ölünceye kadar bakma sözleşmesi) muvazaa nedeniyle kesin hükümsüzdür.</a:t>
            </a:r>
          </a:p>
          <a:p>
            <a:pPr marL="0" indent="0">
              <a:buNone/>
            </a:pPr>
            <a:r>
              <a:rPr lang="tr-TR" dirty="0">
                <a:solidFill>
                  <a:schemeClr val="tx1"/>
                </a:solidFill>
              </a:rPr>
              <a:t>Gizli işlem </a:t>
            </a:r>
            <a:r>
              <a:rPr lang="tr-TR" dirty="0" smtClean="0">
                <a:solidFill>
                  <a:schemeClr val="tx1"/>
                </a:solidFill>
              </a:rPr>
              <a:t>(bağışlama) ise tarafların </a:t>
            </a:r>
            <a:r>
              <a:rPr lang="tr-TR" dirty="0">
                <a:solidFill>
                  <a:schemeClr val="tx1"/>
                </a:solidFill>
              </a:rPr>
              <a:t>gerçek iradelerine uygun olduğu için kural olarak geçerlidir. </a:t>
            </a:r>
            <a:endParaRPr lang="tr-TR" dirty="0" smtClean="0">
              <a:solidFill>
                <a:schemeClr val="tx1"/>
              </a:solidFill>
            </a:endParaRPr>
          </a:p>
          <a:p>
            <a:pPr marL="0" indent="0">
              <a:buNone/>
            </a:pPr>
            <a:r>
              <a:rPr lang="tr-TR" dirty="0" smtClean="0">
                <a:solidFill>
                  <a:schemeClr val="tx1"/>
                </a:solidFill>
              </a:rPr>
              <a:t>Dikkat </a:t>
            </a:r>
            <a:r>
              <a:rPr lang="tr-TR" dirty="0">
                <a:solidFill>
                  <a:schemeClr val="tx1"/>
                </a:solidFill>
              </a:rPr>
              <a:t>edilmesi gereken husus, söz konusu gizli </a:t>
            </a:r>
            <a:r>
              <a:rPr lang="tr-TR" dirty="0" smtClean="0">
                <a:solidFill>
                  <a:schemeClr val="tx1"/>
                </a:solidFill>
              </a:rPr>
              <a:t>işlemin, (eğer geçerlilik şekline uygun olarak yapılması gerekiyorsa) kanunda </a:t>
            </a:r>
            <a:r>
              <a:rPr lang="tr-TR" dirty="0">
                <a:solidFill>
                  <a:schemeClr val="tx1"/>
                </a:solidFill>
              </a:rPr>
              <a:t>öngörülen şekil kurallarına uygun yapılıp yapılmadığıdır.</a:t>
            </a:r>
          </a:p>
          <a:p>
            <a:pPr marL="0" indent="0">
              <a:buNone/>
            </a:pPr>
            <a:endParaRPr lang="tr-TR" dirty="0">
              <a:solidFill>
                <a:schemeClr val="tx1"/>
              </a:solidFill>
            </a:endParaRPr>
          </a:p>
          <a:p>
            <a:pPr marL="0" indent="0">
              <a:buNone/>
            </a:pPr>
            <a:endParaRPr lang="tr-TR" dirty="0">
              <a:solidFill>
                <a:schemeClr val="tx1"/>
              </a:solidFill>
            </a:endParaRPr>
          </a:p>
        </p:txBody>
      </p:sp>
    </p:spTree>
    <p:extLst>
      <p:ext uri="{BB962C8B-B14F-4D97-AF65-F5344CB8AC3E}">
        <p14:creationId xmlns:p14="http://schemas.microsoft.com/office/powerpoint/2010/main" val="113453204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chemeClr val="tx1"/>
                </a:solidFill>
              </a:rPr>
              <a:t>MURİS </a:t>
            </a:r>
            <a:r>
              <a:rPr lang="tr-TR" dirty="0">
                <a:solidFill>
                  <a:schemeClr val="tx1"/>
                </a:solidFill>
              </a:rPr>
              <a:t>MUVAZAASI</a:t>
            </a:r>
          </a:p>
        </p:txBody>
      </p:sp>
      <p:sp>
        <p:nvSpPr>
          <p:cNvPr id="3" name="İçerik Yer Tutucusu 2"/>
          <p:cNvSpPr>
            <a:spLocks noGrp="1"/>
          </p:cNvSpPr>
          <p:nvPr>
            <p:ph idx="1"/>
          </p:nvPr>
        </p:nvSpPr>
        <p:spPr/>
        <p:txBody>
          <a:bodyPr>
            <a:normAutofit/>
          </a:bodyPr>
          <a:lstStyle/>
          <a:p>
            <a:pPr marL="0" indent="0">
              <a:buNone/>
            </a:pPr>
            <a:r>
              <a:rPr lang="tr-TR" u="sng" dirty="0" smtClean="0">
                <a:solidFill>
                  <a:schemeClr val="tx1"/>
                </a:solidFill>
              </a:rPr>
              <a:t>Kazandırmanın konusu bir taşınmaz ise: </a:t>
            </a:r>
          </a:p>
          <a:p>
            <a:pPr marL="0" indent="0" algn="just">
              <a:buNone/>
            </a:pPr>
            <a:r>
              <a:rPr lang="tr-TR" dirty="0">
                <a:solidFill>
                  <a:schemeClr val="tx1"/>
                </a:solidFill>
              </a:rPr>
              <a:t>G</a:t>
            </a:r>
            <a:r>
              <a:rPr lang="tr-TR" dirty="0" smtClean="0">
                <a:solidFill>
                  <a:schemeClr val="tx1"/>
                </a:solidFill>
              </a:rPr>
              <a:t>örünüşteki satış/ölünceye kadar bakma </a:t>
            </a:r>
            <a:r>
              <a:rPr lang="tr-TR" dirty="0">
                <a:solidFill>
                  <a:schemeClr val="tx1"/>
                </a:solidFill>
              </a:rPr>
              <a:t>sözleşmesi muvazaa sebebiyle kesin hükümsüz olacaktır. </a:t>
            </a:r>
            <a:endParaRPr lang="tr-TR" dirty="0" smtClean="0">
              <a:solidFill>
                <a:schemeClr val="tx1"/>
              </a:solidFill>
            </a:endParaRPr>
          </a:p>
          <a:p>
            <a:pPr marL="0" indent="0" algn="just">
              <a:buNone/>
            </a:pPr>
            <a:r>
              <a:rPr lang="tr-TR" dirty="0" smtClean="0">
                <a:solidFill>
                  <a:schemeClr val="tx1"/>
                </a:solidFill>
              </a:rPr>
              <a:t>Tarafların </a:t>
            </a:r>
            <a:r>
              <a:rPr lang="tr-TR" dirty="0">
                <a:solidFill>
                  <a:schemeClr val="tx1"/>
                </a:solidFill>
              </a:rPr>
              <a:t>gerçek iradelerini yansıtan bağışlama sözleşmesi ise tapu sicil memuru önünde resmi şekilde bağışlama sözleşmesi yapılmadığından şekil eksikliği sebebiyle hükümsüz olacaktır. </a:t>
            </a:r>
            <a:endParaRPr lang="tr-TR" dirty="0" smtClean="0">
              <a:solidFill>
                <a:schemeClr val="tx1"/>
              </a:solidFill>
            </a:endParaRPr>
          </a:p>
          <a:p>
            <a:pPr marL="0" indent="0" algn="just">
              <a:buNone/>
            </a:pPr>
            <a:r>
              <a:rPr lang="tr-TR" dirty="0" smtClean="0">
                <a:solidFill>
                  <a:schemeClr val="tx1"/>
                </a:solidFill>
              </a:rPr>
              <a:t>Bu </a:t>
            </a:r>
            <a:r>
              <a:rPr lang="tr-TR" dirty="0">
                <a:solidFill>
                  <a:schemeClr val="tx1"/>
                </a:solidFill>
              </a:rPr>
              <a:t>halde yapılan tescil de yolsuz tescil olup taşınmazın mülkiyeti sözde satıcı olan murisin malvarlığından çıkıp sözde alıcı olan kişinin malvarlığına geçmiş sayılmayacaktır. Taşınmaz murisin terekesinden çıkmış olmadığı için bir tenkis davasının açılmasına </a:t>
            </a:r>
            <a:r>
              <a:rPr lang="tr-TR" dirty="0" smtClean="0">
                <a:solidFill>
                  <a:schemeClr val="tx1"/>
                </a:solidFill>
              </a:rPr>
              <a:t>gerek </a:t>
            </a:r>
            <a:r>
              <a:rPr lang="tr-TR" dirty="0">
                <a:solidFill>
                  <a:schemeClr val="tx1"/>
                </a:solidFill>
              </a:rPr>
              <a:t>yoktur, sözde alıcı lehine yapılan yolsuz tescilin düzeltilmesini dava etmek yeterli olacaktır. </a:t>
            </a:r>
          </a:p>
          <a:p>
            <a:pPr marL="0" indent="0">
              <a:buNone/>
            </a:pPr>
            <a:endParaRPr lang="tr-TR" dirty="0">
              <a:solidFill>
                <a:schemeClr val="tx1"/>
              </a:solidFill>
            </a:endParaRPr>
          </a:p>
        </p:txBody>
      </p:sp>
    </p:spTree>
    <p:extLst>
      <p:ext uri="{BB962C8B-B14F-4D97-AF65-F5344CB8AC3E}">
        <p14:creationId xmlns:p14="http://schemas.microsoft.com/office/powerpoint/2010/main" val="31113244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chemeClr val="tx1"/>
                </a:solidFill>
              </a:rPr>
              <a:t>MURİS </a:t>
            </a:r>
            <a:r>
              <a:rPr lang="tr-TR" dirty="0">
                <a:solidFill>
                  <a:schemeClr val="tx1"/>
                </a:solidFill>
              </a:rPr>
              <a:t>MUVAZAASI</a:t>
            </a:r>
          </a:p>
        </p:txBody>
      </p:sp>
      <p:sp>
        <p:nvSpPr>
          <p:cNvPr id="3" name="İçerik Yer Tutucusu 2"/>
          <p:cNvSpPr>
            <a:spLocks noGrp="1"/>
          </p:cNvSpPr>
          <p:nvPr>
            <p:ph idx="1"/>
          </p:nvPr>
        </p:nvSpPr>
        <p:spPr/>
        <p:txBody>
          <a:bodyPr/>
          <a:lstStyle/>
          <a:p>
            <a:pPr marL="0" indent="0" algn="just">
              <a:buNone/>
            </a:pPr>
            <a:r>
              <a:rPr lang="tr-TR" dirty="0" smtClean="0">
                <a:solidFill>
                  <a:schemeClr val="tx1"/>
                </a:solidFill>
              </a:rPr>
              <a:t>İşlemin </a:t>
            </a:r>
            <a:r>
              <a:rPr lang="tr-TR" dirty="0">
                <a:solidFill>
                  <a:schemeClr val="tx1"/>
                </a:solidFill>
              </a:rPr>
              <a:t>muvazaalı olduğunu iddia eden kişi bunu ispat yükü altındadır. </a:t>
            </a:r>
            <a:endParaRPr lang="tr-TR" dirty="0" smtClean="0">
              <a:solidFill>
                <a:schemeClr val="tx1"/>
              </a:solidFill>
            </a:endParaRPr>
          </a:p>
          <a:p>
            <a:pPr marL="0" indent="0" algn="just">
              <a:buNone/>
            </a:pPr>
            <a:r>
              <a:rPr lang="tr-TR" dirty="0" smtClean="0">
                <a:solidFill>
                  <a:schemeClr val="tx1"/>
                </a:solidFill>
              </a:rPr>
              <a:t>Taşınmaz </a:t>
            </a:r>
            <a:r>
              <a:rPr lang="tr-TR" dirty="0">
                <a:solidFill>
                  <a:schemeClr val="tx1"/>
                </a:solidFill>
              </a:rPr>
              <a:t>satış sözleşmesinin muvazaalı olduğu iddia ediliyorsa, bu sözleşme resmi şekilde yapılmış olduğuna göre bunun muvazaalı olduğunu iddia eden kişi, bu iddiasını ancak yazılı delille ispatlayabilir (HMK m.201). </a:t>
            </a:r>
            <a:endParaRPr lang="tr-TR" dirty="0" smtClean="0">
              <a:solidFill>
                <a:schemeClr val="tx1"/>
              </a:solidFill>
            </a:endParaRPr>
          </a:p>
          <a:p>
            <a:pPr marL="0" indent="0" algn="just">
              <a:buNone/>
            </a:pPr>
            <a:r>
              <a:rPr lang="tr-TR" dirty="0" smtClean="0">
                <a:solidFill>
                  <a:schemeClr val="tx1"/>
                </a:solidFill>
              </a:rPr>
              <a:t>Bununla </a:t>
            </a:r>
            <a:r>
              <a:rPr lang="tr-TR" dirty="0">
                <a:solidFill>
                  <a:schemeClr val="tx1"/>
                </a:solidFill>
              </a:rPr>
              <a:t>birlikte, muvazaalı işlemin tarafı olmayan üçüncü kişilerin muvazaanın varlığını her türlü delille ispat edebilecekleri kabul edildiği için (HMK m.203/d), </a:t>
            </a:r>
            <a:r>
              <a:rPr lang="tr-TR" dirty="0" smtClean="0">
                <a:solidFill>
                  <a:schemeClr val="tx1"/>
                </a:solidFill>
              </a:rPr>
              <a:t>mirasçılar </a:t>
            </a:r>
            <a:r>
              <a:rPr lang="tr-TR" dirty="0">
                <a:solidFill>
                  <a:schemeClr val="tx1"/>
                </a:solidFill>
              </a:rPr>
              <a:t>görünüşteki satış sözleşmesinin muvazaalı olduğunu, bu sözleşme şekle bağlı olarak yapılmış olsa bile yazılı bir delille ispata mecbur olmaksızın, örneğin tanık dinleterek de ispatlayabilirler. </a:t>
            </a:r>
          </a:p>
          <a:p>
            <a:pPr marL="0" indent="0">
              <a:buNone/>
            </a:pPr>
            <a:endParaRPr lang="tr-TR" dirty="0">
              <a:solidFill>
                <a:schemeClr val="tx1"/>
              </a:solidFill>
            </a:endParaRPr>
          </a:p>
        </p:txBody>
      </p:sp>
    </p:spTree>
    <p:extLst>
      <p:ext uri="{BB962C8B-B14F-4D97-AF65-F5344CB8AC3E}">
        <p14:creationId xmlns:p14="http://schemas.microsoft.com/office/powerpoint/2010/main" val="24371982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chemeClr val="tx1"/>
                </a:solidFill>
              </a:rPr>
              <a:t>MURİS </a:t>
            </a:r>
            <a:r>
              <a:rPr lang="tr-TR" dirty="0">
                <a:solidFill>
                  <a:schemeClr val="tx1"/>
                </a:solidFill>
              </a:rPr>
              <a:t>MUVAZAASI</a:t>
            </a:r>
          </a:p>
        </p:txBody>
      </p:sp>
      <p:sp>
        <p:nvSpPr>
          <p:cNvPr id="3" name="İçerik Yer Tutucusu 2"/>
          <p:cNvSpPr>
            <a:spLocks noGrp="1"/>
          </p:cNvSpPr>
          <p:nvPr>
            <p:ph idx="1"/>
          </p:nvPr>
        </p:nvSpPr>
        <p:spPr/>
        <p:txBody>
          <a:bodyPr/>
          <a:lstStyle/>
          <a:p>
            <a:pPr marL="0" indent="0">
              <a:buNone/>
            </a:pPr>
            <a:endParaRPr lang="tr-TR" dirty="0" smtClean="0">
              <a:solidFill>
                <a:schemeClr val="tx1"/>
              </a:solidFill>
            </a:endParaRPr>
          </a:p>
          <a:p>
            <a:pPr marL="0" indent="0">
              <a:buNone/>
            </a:pPr>
            <a:r>
              <a:rPr lang="tr-TR" u="sng" dirty="0" smtClean="0">
                <a:solidFill>
                  <a:schemeClr val="tx1"/>
                </a:solidFill>
              </a:rPr>
              <a:t>Yargıtay 1.4.1974 </a:t>
            </a:r>
            <a:r>
              <a:rPr lang="tr-TR" u="sng" dirty="0">
                <a:solidFill>
                  <a:schemeClr val="tx1"/>
                </a:solidFill>
              </a:rPr>
              <a:t>tarihli ve 1/2 sayılı İçtihadı Birleştirme </a:t>
            </a:r>
            <a:r>
              <a:rPr lang="tr-TR" u="sng" dirty="0" smtClean="0">
                <a:solidFill>
                  <a:schemeClr val="tx1"/>
                </a:solidFill>
              </a:rPr>
              <a:t>Kararı:</a:t>
            </a:r>
          </a:p>
          <a:p>
            <a:pPr marL="0" indent="0" algn="just">
              <a:buNone/>
            </a:pPr>
            <a:r>
              <a:rPr lang="tr-TR" dirty="0" smtClean="0">
                <a:solidFill>
                  <a:schemeClr val="tx1"/>
                </a:solidFill>
              </a:rPr>
              <a:t>Görünüşteki </a:t>
            </a:r>
            <a:r>
              <a:rPr lang="tr-TR" dirty="0">
                <a:solidFill>
                  <a:schemeClr val="tx1"/>
                </a:solidFill>
              </a:rPr>
              <a:t>taşınmaz satış sözleşmesinin muvazaa nedeniyle, gizli bağışlamanın ise şekle aykırılıktan ötürü batıl olduğunu, </a:t>
            </a:r>
            <a:r>
              <a:rPr lang="tr-TR" dirty="0">
                <a:solidFill>
                  <a:srgbClr val="FF0000"/>
                </a:solidFill>
              </a:rPr>
              <a:t>saklı paylı olsun olmasın miras hakkı çiğnenen her </a:t>
            </a:r>
            <a:r>
              <a:rPr lang="tr-TR" dirty="0" smtClean="0">
                <a:solidFill>
                  <a:srgbClr val="FF0000"/>
                </a:solidFill>
              </a:rPr>
              <a:t>mirasçı </a:t>
            </a:r>
            <a:r>
              <a:rPr lang="tr-TR" dirty="0">
                <a:solidFill>
                  <a:srgbClr val="FF0000"/>
                </a:solidFill>
              </a:rPr>
              <a:t>dava </a:t>
            </a:r>
            <a:r>
              <a:rPr lang="tr-TR" dirty="0" smtClean="0">
                <a:solidFill>
                  <a:srgbClr val="FF0000"/>
                </a:solidFill>
              </a:rPr>
              <a:t>edebilir</a:t>
            </a:r>
            <a:r>
              <a:rPr lang="tr-TR" dirty="0" smtClean="0">
                <a:solidFill>
                  <a:schemeClr val="tx1"/>
                </a:solidFill>
              </a:rPr>
              <a:t>. Bu </a:t>
            </a:r>
            <a:r>
              <a:rPr lang="tr-TR" dirty="0">
                <a:solidFill>
                  <a:schemeClr val="tx1"/>
                </a:solidFill>
              </a:rPr>
              <a:t>davadaki muvazaa </a:t>
            </a:r>
            <a:r>
              <a:rPr lang="tr-TR" dirty="0" smtClean="0">
                <a:solidFill>
                  <a:schemeClr val="tx1"/>
                </a:solidFill>
              </a:rPr>
              <a:t>iddiası </a:t>
            </a:r>
            <a:r>
              <a:rPr lang="tr-TR" dirty="0">
                <a:solidFill>
                  <a:schemeClr val="tx1"/>
                </a:solidFill>
              </a:rPr>
              <a:t>senede dayanma zorunluluğu olmadan </a:t>
            </a:r>
            <a:r>
              <a:rPr lang="tr-TR" dirty="0">
                <a:solidFill>
                  <a:srgbClr val="FF0000"/>
                </a:solidFill>
              </a:rPr>
              <a:t>her türlü delille </a:t>
            </a:r>
            <a:r>
              <a:rPr lang="tr-TR" dirty="0" smtClean="0">
                <a:solidFill>
                  <a:srgbClr val="FF0000"/>
                </a:solidFill>
              </a:rPr>
              <a:t>ispatlanabilir</a:t>
            </a:r>
            <a:r>
              <a:rPr lang="tr-TR" dirty="0" smtClean="0">
                <a:solidFill>
                  <a:schemeClr val="tx1"/>
                </a:solidFill>
              </a:rPr>
              <a:t>. Muvazaanın </a:t>
            </a:r>
            <a:r>
              <a:rPr lang="tr-TR" dirty="0">
                <a:solidFill>
                  <a:schemeClr val="tx1"/>
                </a:solidFill>
              </a:rPr>
              <a:t>tarafları için geçerli olan HMK m.201’deki senetle ispat </a:t>
            </a:r>
            <a:r>
              <a:rPr lang="tr-TR" dirty="0" smtClean="0">
                <a:solidFill>
                  <a:schemeClr val="tx1"/>
                </a:solidFill>
              </a:rPr>
              <a:t>kuralı </a:t>
            </a:r>
            <a:r>
              <a:rPr lang="tr-TR" dirty="0">
                <a:solidFill>
                  <a:schemeClr val="tx1"/>
                </a:solidFill>
              </a:rPr>
              <a:t>burada </a:t>
            </a:r>
            <a:r>
              <a:rPr lang="tr-TR" dirty="0" smtClean="0">
                <a:solidFill>
                  <a:schemeClr val="tx1"/>
                </a:solidFill>
              </a:rPr>
              <a:t>uygulanmaz. </a:t>
            </a:r>
            <a:endParaRPr lang="tr-TR" dirty="0">
              <a:solidFill>
                <a:schemeClr val="tx1"/>
              </a:solidFill>
            </a:endParaRPr>
          </a:p>
          <a:p>
            <a:pPr marL="0" indent="0">
              <a:buNone/>
            </a:pPr>
            <a:endParaRPr lang="tr-TR" dirty="0">
              <a:solidFill>
                <a:schemeClr val="tx1"/>
              </a:solidFill>
            </a:endParaRPr>
          </a:p>
        </p:txBody>
      </p:sp>
    </p:spTree>
    <p:extLst>
      <p:ext uri="{BB962C8B-B14F-4D97-AF65-F5344CB8AC3E}">
        <p14:creationId xmlns:p14="http://schemas.microsoft.com/office/powerpoint/2010/main" val="363786605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chemeClr val="tx1"/>
                </a:solidFill>
              </a:rPr>
              <a:t>MURİS </a:t>
            </a:r>
            <a:r>
              <a:rPr lang="tr-TR" dirty="0">
                <a:solidFill>
                  <a:schemeClr val="tx1"/>
                </a:solidFill>
              </a:rPr>
              <a:t>MUVAZAASI</a:t>
            </a:r>
          </a:p>
        </p:txBody>
      </p:sp>
      <p:sp>
        <p:nvSpPr>
          <p:cNvPr id="3" name="İçerik Yer Tutucusu 2"/>
          <p:cNvSpPr>
            <a:spLocks noGrp="1"/>
          </p:cNvSpPr>
          <p:nvPr>
            <p:ph idx="1"/>
          </p:nvPr>
        </p:nvSpPr>
        <p:spPr>
          <a:xfrm>
            <a:off x="1535502" y="2017858"/>
            <a:ext cx="9894879" cy="4400195"/>
          </a:xfrm>
        </p:spPr>
        <p:txBody>
          <a:bodyPr>
            <a:normAutofit/>
          </a:bodyPr>
          <a:lstStyle/>
          <a:p>
            <a:pPr marL="0" indent="0">
              <a:buNone/>
            </a:pPr>
            <a:r>
              <a:rPr lang="tr-TR" u="sng" dirty="0" smtClean="0">
                <a:solidFill>
                  <a:schemeClr val="tx1"/>
                </a:solidFill>
              </a:rPr>
              <a:t>Muris muvazaasının </a:t>
            </a:r>
            <a:r>
              <a:rPr lang="tr-TR" u="sng" dirty="0">
                <a:solidFill>
                  <a:schemeClr val="tx1"/>
                </a:solidFill>
              </a:rPr>
              <a:t>söz konusu olup olmadığını belirleme açısından hangi kriterleri dikkate almamız gerekli? Mirasçılardan mal kaçırma amacı olacak, ama bu iç iradeyi nasıl tespit edeceğiz?</a:t>
            </a:r>
            <a:endParaRPr lang="tr-TR" dirty="0">
              <a:solidFill>
                <a:schemeClr val="tx1"/>
              </a:solidFill>
            </a:endParaRPr>
          </a:p>
          <a:p>
            <a:pPr marL="0" indent="0">
              <a:buNone/>
            </a:pPr>
            <a:r>
              <a:rPr lang="tr-TR" b="1" dirty="0" smtClean="0">
                <a:solidFill>
                  <a:schemeClr val="tx1"/>
                </a:solidFill>
              </a:rPr>
              <a:t>Yarg</a:t>
            </a:r>
            <a:r>
              <a:rPr lang="tr-TR" b="1" dirty="0">
                <a:solidFill>
                  <a:schemeClr val="tx1"/>
                </a:solidFill>
              </a:rPr>
              <a:t>. HGK 07.11.2012, 1-468/766:</a:t>
            </a:r>
            <a:r>
              <a:rPr lang="tr-TR" dirty="0">
                <a:solidFill>
                  <a:schemeClr val="tx1"/>
                </a:solidFill>
              </a:rPr>
              <a:t> </a:t>
            </a:r>
            <a:endParaRPr lang="tr-TR" dirty="0" smtClean="0">
              <a:solidFill>
                <a:schemeClr val="tx1"/>
              </a:solidFill>
            </a:endParaRPr>
          </a:p>
          <a:p>
            <a:pPr marL="0" indent="0">
              <a:buNone/>
            </a:pPr>
            <a:r>
              <a:rPr lang="tr-TR" dirty="0" smtClean="0">
                <a:solidFill>
                  <a:schemeClr val="tx1"/>
                </a:solidFill>
              </a:rPr>
              <a:t>Bu </a:t>
            </a:r>
            <a:r>
              <a:rPr lang="tr-TR" dirty="0">
                <a:solidFill>
                  <a:schemeClr val="tx1"/>
                </a:solidFill>
              </a:rPr>
              <a:t>tür uyuşmazlıkların sağlıklı, adil ve doğru bir çözüme ulaştırılabilmesi, davalıya yapılan temlikin gerçek yönünün yani mirasbırakanın asıl irade ve amacının duraksamaya yer bırakmayacak biçimde ortaya çıkarılmasına bağlıdır. Bir iç sorun olan ve gizlenen gerçek irade ve amacın tespiti ve aydınlığa kavuşturulması genellikle zor olduğundan, bu yöndeki delillerin eksiksiz toplanmasıyla birlikte doğru şekilde değerlendirilmesi de büyük önem taşımaktadır. Bunun için de </a:t>
            </a:r>
            <a:r>
              <a:rPr lang="tr-TR" dirty="0">
                <a:solidFill>
                  <a:srgbClr val="FF0000"/>
                </a:solidFill>
              </a:rPr>
              <a:t>ülke ve yörenin gelenek ve görenekleri, toplumsal eğilimleri, olayların olağan akışı, mirasbırakanın sözleşmeyi yapmakta haklı ve makul bir nedeninin bulunup bulunmadığı, davalı yanın alış gücünün olup olmadığı, satış bedeli ile sözleşme tarihindeki gerçek değer arasındaki fark, taraflar ile miras bırakan arasındaki beşeri ilişki gibi olgulardan yararlanılmasında </a:t>
            </a:r>
            <a:r>
              <a:rPr lang="tr-TR" dirty="0">
                <a:solidFill>
                  <a:schemeClr val="tx1"/>
                </a:solidFill>
              </a:rPr>
              <a:t>zorunluluk vardır. </a:t>
            </a:r>
          </a:p>
          <a:p>
            <a:pPr marL="0" indent="0">
              <a:buNone/>
            </a:pPr>
            <a:endParaRPr lang="tr-TR" dirty="0">
              <a:solidFill>
                <a:schemeClr val="tx1"/>
              </a:solidFill>
            </a:endParaRPr>
          </a:p>
        </p:txBody>
      </p:sp>
    </p:spTree>
    <p:extLst>
      <p:ext uri="{BB962C8B-B14F-4D97-AF65-F5344CB8AC3E}">
        <p14:creationId xmlns:p14="http://schemas.microsoft.com/office/powerpoint/2010/main" val="271463045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chemeClr val="tx1"/>
                </a:solidFill>
              </a:rPr>
              <a:t>MURİS </a:t>
            </a:r>
            <a:r>
              <a:rPr lang="tr-TR" dirty="0">
                <a:solidFill>
                  <a:schemeClr val="tx1"/>
                </a:solidFill>
              </a:rPr>
              <a:t>MUVAZAASI</a:t>
            </a:r>
          </a:p>
        </p:txBody>
      </p:sp>
      <p:sp>
        <p:nvSpPr>
          <p:cNvPr id="3" name="İçerik Yer Tutucusu 2"/>
          <p:cNvSpPr>
            <a:spLocks noGrp="1"/>
          </p:cNvSpPr>
          <p:nvPr>
            <p:ph idx="1"/>
          </p:nvPr>
        </p:nvSpPr>
        <p:spPr>
          <a:xfrm>
            <a:off x="2268747" y="2011681"/>
            <a:ext cx="9470172" cy="4130328"/>
          </a:xfrm>
        </p:spPr>
        <p:txBody>
          <a:bodyPr>
            <a:normAutofit lnSpcReduction="10000"/>
          </a:bodyPr>
          <a:lstStyle/>
          <a:p>
            <a:pPr marL="0" indent="0">
              <a:buNone/>
            </a:pPr>
            <a:endParaRPr lang="tr-TR" dirty="0" smtClean="0">
              <a:solidFill>
                <a:schemeClr val="tx1"/>
              </a:solidFill>
            </a:endParaRPr>
          </a:p>
          <a:p>
            <a:pPr marL="0" indent="0">
              <a:buNone/>
            </a:pPr>
            <a:r>
              <a:rPr lang="tr-TR" u="sng" dirty="0" smtClean="0">
                <a:solidFill>
                  <a:schemeClr val="tx1"/>
                </a:solidFill>
              </a:rPr>
              <a:t>Mirasbırakanın </a:t>
            </a:r>
            <a:r>
              <a:rPr lang="tr-TR" u="sng" dirty="0">
                <a:solidFill>
                  <a:schemeClr val="tx1"/>
                </a:solidFill>
              </a:rPr>
              <a:t>muvazaalı hukuki işlemlerini genel muvazaadan ayıran temel </a:t>
            </a:r>
            <a:r>
              <a:rPr lang="tr-TR" u="sng" dirty="0" smtClean="0">
                <a:solidFill>
                  <a:schemeClr val="tx1"/>
                </a:solidFill>
              </a:rPr>
              <a:t>ölçüt: </a:t>
            </a:r>
          </a:p>
          <a:p>
            <a:pPr marL="0" indent="0" algn="just">
              <a:buNone/>
            </a:pPr>
            <a:r>
              <a:rPr lang="tr-TR" dirty="0" smtClean="0">
                <a:solidFill>
                  <a:schemeClr val="tx1"/>
                </a:solidFill>
              </a:rPr>
              <a:t>Mirasbırakanın </a:t>
            </a:r>
            <a:r>
              <a:rPr lang="tr-TR" dirty="0">
                <a:solidFill>
                  <a:schemeClr val="tx1"/>
                </a:solidFill>
              </a:rPr>
              <a:t>muvazaalı hukuki işlemler yapmasının temel sebebi olan mirasçılarından mal kaçırmak </a:t>
            </a:r>
            <a:r>
              <a:rPr lang="tr-TR" dirty="0" smtClean="0">
                <a:solidFill>
                  <a:schemeClr val="tx1"/>
                </a:solidFill>
              </a:rPr>
              <a:t>amacı!</a:t>
            </a:r>
          </a:p>
          <a:p>
            <a:pPr marL="0" indent="0" algn="just">
              <a:buNone/>
            </a:pPr>
            <a:r>
              <a:rPr lang="tr-TR" dirty="0" smtClean="0">
                <a:solidFill>
                  <a:schemeClr val="tx1"/>
                </a:solidFill>
              </a:rPr>
              <a:t>Yargıtay’ın </a:t>
            </a:r>
            <a:r>
              <a:rPr lang="tr-TR" dirty="0">
                <a:solidFill>
                  <a:schemeClr val="tx1"/>
                </a:solidFill>
              </a:rPr>
              <a:t>yerleşik içtihatlarına göre de muris muvazaasının söz konusu olması için mutlaka mirasbırakanın muvazaalı işlemi yaparken mirasçılarını aldatma kastı içinde olması </a:t>
            </a:r>
            <a:r>
              <a:rPr lang="tr-TR" dirty="0" smtClean="0">
                <a:solidFill>
                  <a:schemeClr val="tx1"/>
                </a:solidFill>
              </a:rPr>
              <a:t>gerekir ve </a:t>
            </a:r>
            <a:r>
              <a:rPr lang="tr-TR" dirty="0">
                <a:solidFill>
                  <a:srgbClr val="FF0000"/>
                </a:solidFill>
              </a:rPr>
              <a:t>muvazaalı işlemi yapmadaki amacı mirasçılardan mal kaçırma</a:t>
            </a:r>
            <a:r>
              <a:rPr lang="tr-TR" dirty="0">
                <a:solidFill>
                  <a:schemeClr val="tx1"/>
                </a:solidFill>
              </a:rPr>
              <a:t>k olmalıdır. Eğer mirasbırakanın mirasçılarını aldatma kastı ispat edilemezse 1974 tarihli </a:t>
            </a:r>
            <a:r>
              <a:rPr lang="tr-TR" dirty="0" err="1">
                <a:solidFill>
                  <a:schemeClr val="tx1"/>
                </a:solidFill>
              </a:rPr>
              <a:t>İBK’nın</a:t>
            </a:r>
            <a:r>
              <a:rPr lang="tr-TR" dirty="0">
                <a:solidFill>
                  <a:schemeClr val="tx1"/>
                </a:solidFill>
              </a:rPr>
              <a:t> uygulanma olanağının olmadığı kabul edilmiştir</a:t>
            </a:r>
            <a:r>
              <a:rPr lang="tr-TR" dirty="0" smtClean="0">
                <a:solidFill>
                  <a:schemeClr val="tx1"/>
                </a:solidFill>
              </a:rPr>
              <a:t>.</a:t>
            </a:r>
          </a:p>
          <a:p>
            <a:pPr marL="0" indent="0" algn="just">
              <a:buNone/>
            </a:pPr>
            <a:r>
              <a:rPr lang="tr-TR" dirty="0">
                <a:solidFill>
                  <a:schemeClr val="tx1"/>
                </a:solidFill>
              </a:rPr>
              <a:t>Yargıtay kararlarında özellikle </a:t>
            </a:r>
            <a:r>
              <a:rPr lang="tr-TR" dirty="0">
                <a:solidFill>
                  <a:srgbClr val="FF0000"/>
                </a:solidFill>
              </a:rPr>
              <a:t>yapılan hukuki işlemin karşılığının mutlaka para olması gerekmediği, emek ve hizmetin de karşılık olabileceği, minnet duygusu ile yapılan kazandırmalarda muris muvazaasının söz konusu olmayacağı </a:t>
            </a:r>
            <a:r>
              <a:rPr lang="tr-TR" dirty="0">
                <a:solidFill>
                  <a:schemeClr val="tx1"/>
                </a:solidFill>
              </a:rPr>
              <a:t>açıkça kabul </a:t>
            </a:r>
            <a:r>
              <a:rPr lang="tr-TR" dirty="0" smtClean="0">
                <a:solidFill>
                  <a:schemeClr val="tx1"/>
                </a:solidFill>
              </a:rPr>
              <a:t>edilmektedir.</a:t>
            </a:r>
            <a:endParaRPr lang="en-GB" dirty="0">
              <a:solidFill>
                <a:schemeClr val="tx1"/>
              </a:solidFill>
            </a:endParaRPr>
          </a:p>
          <a:p>
            <a:pPr marL="0" indent="0" algn="just">
              <a:buNone/>
            </a:pPr>
            <a:endParaRPr lang="tr-TR" dirty="0">
              <a:solidFill>
                <a:schemeClr val="tx1"/>
              </a:solidFill>
            </a:endParaRPr>
          </a:p>
          <a:p>
            <a:pPr marL="0" indent="0">
              <a:buNone/>
            </a:pPr>
            <a:endParaRPr lang="tr-TR" dirty="0">
              <a:solidFill>
                <a:schemeClr val="tx1"/>
              </a:solidFill>
            </a:endParaRPr>
          </a:p>
        </p:txBody>
      </p:sp>
    </p:spTree>
    <p:extLst>
      <p:ext uri="{BB962C8B-B14F-4D97-AF65-F5344CB8AC3E}">
        <p14:creationId xmlns:p14="http://schemas.microsoft.com/office/powerpoint/2010/main" val="31863995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2400" b="1" dirty="0">
                <a:solidFill>
                  <a:schemeClr val="tx1"/>
                </a:solidFill>
              </a:rPr>
              <a:t>Miras Hukukunun özellikleri ve Miras Hukukuna hakim olan ilkeler</a:t>
            </a:r>
            <a:endParaRPr lang="en-GB" dirty="0">
              <a:solidFill>
                <a:schemeClr val="tx1"/>
              </a:solidFill>
            </a:endParaRPr>
          </a:p>
        </p:txBody>
      </p:sp>
      <p:sp>
        <p:nvSpPr>
          <p:cNvPr id="3" name="İçerik Yer Tutucusu 2"/>
          <p:cNvSpPr>
            <a:spLocks noGrp="1"/>
          </p:cNvSpPr>
          <p:nvPr>
            <p:ph idx="1"/>
          </p:nvPr>
        </p:nvSpPr>
        <p:spPr>
          <a:xfrm>
            <a:off x="2311878" y="2603499"/>
            <a:ext cx="9290649" cy="3943949"/>
          </a:xfrm>
        </p:spPr>
        <p:txBody>
          <a:bodyPr>
            <a:normAutofit lnSpcReduction="10000"/>
          </a:bodyPr>
          <a:lstStyle/>
          <a:p>
            <a:r>
              <a:rPr lang="tr-TR" dirty="0" smtClean="0">
                <a:solidFill>
                  <a:srgbClr val="FF0000"/>
                </a:solidFill>
              </a:rPr>
              <a:t>Külli </a:t>
            </a:r>
            <a:r>
              <a:rPr lang="tr-TR" dirty="0" err="1" smtClean="0">
                <a:solidFill>
                  <a:srgbClr val="FF0000"/>
                </a:solidFill>
              </a:rPr>
              <a:t>halefiyet</a:t>
            </a:r>
            <a:r>
              <a:rPr lang="tr-TR" dirty="0" smtClean="0">
                <a:solidFill>
                  <a:srgbClr val="FF0000"/>
                </a:solidFill>
              </a:rPr>
              <a:t> ilkesi</a:t>
            </a:r>
            <a:r>
              <a:rPr lang="tr-TR" dirty="0" smtClean="0"/>
              <a:t>: Murisin terekesi, bir bütün olarak, aktifleri ve pasifleri ile birlikte ölüm olayıyla mirasçılarına geçer.</a:t>
            </a:r>
          </a:p>
          <a:p>
            <a:pPr marL="0" indent="0">
              <a:buNone/>
            </a:pPr>
            <a:endParaRPr lang="tr-TR" dirty="0" smtClean="0"/>
          </a:p>
          <a:p>
            <a:pPr marL="0" indent="0">
              <a:buNone/>
            </a:pPr>
            <a:r>
              <a:rPr lang="tr-TR" dirty="0" smtClean="0"/>
              <a:t>TMK 599: </a:t>
            </a:r>
          </a:p>
          <a:p>
            <a:pPr marL="0" indent="0">
              <a:buNone/>
            </a:pPr>
            <a:r>
              <a:rPr lang="tr-TR" dirty="0" smtClean="0"/>
              <a:t>«Mirasçılar, </a:t>
            </a:r>
            <a:r>
              <a:rPr lang="tr-TR" dirty="0" err="1" smtClean="0"/>
              <a:t>mirasbırakanın</a:t>
            </a:r>
            <a:r>
              <a:rPr lang="tr-TR" dirty="0" smtClean="0"/>
              <a:t> ölümü ile mirası bir bütün olarak, kanun gereğince kazanırlar. </a:t>
            </a:r>
          </a:p>
          <a:p>
            <a:pPr marL="0" indent="0">
              <a:buNone/>
            </a:pPr>
            <a:r>
              <a:rPr lang="tr-TR" dirty="0" smtClean="0"/>
              <a:t>Kanunda öngörülen ayrık durumlar saklı kalmak üzere mirasçılar, </a:t>
            </a:r>
            <a:r>
              <a:rPr lang="tr-TR" dirty="0" err="1" smtClean="0"/>
              <a:t>mirasbırakanın</a:t>
            </a:r>
            <a:r>
              <a:rPr lang="tr-TR" dirty="0" smtClean="0"/>
              <a:t> aynî haklarını, alacaklarını, diğer malvarlığı haklarını, taşınır ve taşınmazlar üzerindeki zilyetliklerini doğrudan doğruya kazanırlar ve </a:t>
            </a:r>
            <a:r>
              <a:rPr lang="tr-TR" dirty="0" err="1" smtClean="0"/>
              <a:t>mirasbırakanın</a:t>
            </a:r>
            <a:r>
              <a:rPr lang="tr-TR" dirty="0" smtClean="0"/>
              <a:t> borçlarından kişisel olarak sorumlu olurlar. </a:t>
            </a:r>
          </a:p>
          <a:p>
            <a:pPr marL="0" indent="0">
              <a:buNone/>
            </a:pPr>
            <a:r>
              <a:rPr lang="tr-TR" dirty="0" smtClean="0"/>
              <a:t>Atanmış mirasçılar da mirası, </a:t>
            </a:r>
            <a:r>
              <a:rPr lang="tr-TR" dirty="0" err="1" smtClean="0"/>
              <a:t>mirasbırakanın</a:t>
            </a:r>
            <a:r>
              <a:rPr lang="tr-TR" dirty="0" smtClean="0"/>
              <a:t> ölümü ile kazanırlar. Yasal mirasçılar, atanmış mirasçılara düşen mirası onlara zilyetlik hükümleri uyarınca teslim etmekle yükümlüdürler.» </a:t>
            </a:r>
          </a:p>
          <a:p>
            <a:pPr marL="0" indent="0">
              <a:buNone/>
            </a:pPr>
            <a:endParaRPr lang="tr-TR" dirty="0" smtClean="0"/>
          </a:p>
        </p:txBody>
      </p:sp>
    </p:spTree>
    <p:extLst>
      <p:ext uri="{BB962C8B-B14F-4D97-AF65-F5344CB8AC3E}">
        <p14:creationId xmlns:p14="http://schemas.microsoft.com/office/powerpoint/2010/main" val="197964392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chemeClr val="tx1"/>
                </a:solidFill>
              </a:rPr>
              <a:t>MURİS </a:t>
            </a:r>
            <a:r>
              <a:rPr lang="tr-TR" dirty="0">
                <a:solidFill>
                  <a:schemeClr val="tx1"/>
                </a:solidFill>
              </a:rPr>
              <a:t>MUVAZAASI</a:t>
            </a:r>
          </a:p>
        </p:txBody>
      </p:sp>
      <p:sp>
        <p:nvSpPr>
          <p:cNvPr id="3" name="İçerik Yer Tutucusu 2"/>
          <p:cNvSpPr>
            <a:spLocks noGrp="1"/>
          </p:cNvSpPr>
          <p:nvPr>
            <p:ph idx="1"/>
          </p:nvPr>
        </p:nvSpPr>
        <p:spPr>
          <a:xfrm>
            <a:off x="2320506" y="2285999"/>
            <a:ext cx="9437298" cy="4347714"/>
          </a:xfrm>
        </p:spPr>
        <p:txBody>
          <a:bodyPr>
            <a:normAutofit fontScale="85000" lnSpcReduction="20000"/>
          </a:bodyPr>
          <a:lstStyle/>
          <a:p>
            <a:pPr marL="0" indent="0">
              <a:buNone/>
            </a:pPr>
            <a:r>
              <a:rPr lang="tr-TR" b="1" u="sng" dirty="0" smtClean="0">
                <a:solidFill>
                  <a:schemeClr val="tx1"/>
                </a:solidFill>
              </a:rPr>
              <a:t>Yarg. 1. HD., 11.9.2017, E: 2015/1211, K: 2017/4145:</a:t>
            </a:r>
          </a:p>
          <a:p>
            <a:pPr marL="0" indent="0">
              <a:buNone/>
            </a:pPr>
            <a:r>
              <a:rPr lang="tr-TR" dirty="0" smtClean="0">
                <a:solidFill>
                  <a:schemeClr val="tx1"/>
                </a:solidFill>
              </a:rPr>
              <a:t>«…miras </a:t>
            </a:r>
            <a:r>
              <a:rPr lang="tr-TR" dirty="0">
                <a:solidFill>
                  <a:schemeClr val="tx1"/>
                </a:solidFill>
              </a:rPr>
              <a:t>bırakanın davalı ile birlikte yaşadığı, miras bırakanın son aylarını Alzheimer hastası olarak geçirdiği, davacıların sadece bayramdan bayrama annelerini ziyaret ettikleri, miras bırakanın bakımının davalı tarafından yapıldığı, davalının miras bırakana hayatı boyunca bir evladın ebeveynine bakmakla ve göstermekle yükümlü olduğu şartların fevkinde ilgisini ve hizmetini esirgemediği dosya kapsamı ile sabittir.</a:t>
            </a:r>
          </a:p>
          <a:p>
            <a:pPr marL="0" indent="0">
              <a:buNone/>
            </a:pPr>
            <a:r>
              <a:rPr lang="tr-TR" dirty="0">
                <a:solidFill>
                  <a:schemeClr val="tx1"/>
                </a:solidFill>
              </a:rPr>
              <a:t>Oysa</a:t>
            </a:r>
            <a:r>
              <a:rPr lang="tr-TR" dirty="0" smtClean="0">
                <a:solidFill>
                  <a:schemeClr val="tx1"/>
                </a:solidFill>
              </a:rPr>
              <a:t>, çekişme </a:t>
            </a:r>
            <a:r>
              <a:rPr lang="tr-TR" dirty="0">
                <a:solidFill>
                  <a:schemeClr val="tx1"/>
                </a:solidFill>
              </a:rPr>
              <a:t>konusu taşınmazın satış şeklinde davalıya temlik edildiği görülmektedir. Hemen belirtilmelidir ki, satışa konu edilen bir malın devrinin belirli bir semen karşılığında olacağı kuşkusuzdur. </a:t>
            </a:r>
            <a:r>
              <a:rPr lang="tr-TR" dirty="0">
                <a:solidFill>
                  <a:srgbClr val="FF0000"/>
                </a:solidFill>
              </a:rPr>
              <a:t>Semenin bir başka ifade ile malın bedelinin ise mutlaka para olması şart olmayıp belirli bir hizmet veya bir </a:t>
            </a:r>
            <a:r>
              <a:rPr lang="tr-TR" dirty="0" smtClean="0">
                <a:solidFill>
                  <a:srgbClr val="FF0000"/>
                </a:solidFill>
              </a:rPr>
              <a:t>emek de </a:t>
            </a:r>
            <a:r>
              <a:rPr lang="tr-TR" dirty="0">
                <a:solidFill>
                  <a:srgbClr val="FF0000"/>
                </a:solidFill>
              </a:rPr>
              <a:t>olabileceği kabul edilmelidir. </a:t>
            </a:r>
            <a:r>
              <a:rPr lang="tr-TR" dirty="0">
                <a:solidFill>
                  <a:schemeClr val="tx1"/>
                </a:solidFill>
              </a:rPr>
              <a:t>Esasen yukarıda da değinildiği üzere muris muvazaası hukuksal nedenine dayalı olarak açılan davaların hukuki dayanağını teşkil eden 01.04.1974 tarih ve 1/2 sayılı İçtihadı Birleştirme Kararında miras bırakanın gerçek iradesinin mirasçıdan mal kaçırma olması halinde uygulanabilirliğinin kabulü gerekir. Bir başka ifade ile murisin iradesi önem taşır.</a:t>
            </a:r>
          </a:p>
          <a:p>
            <a:pPr marL="0" indent="0">
              <a:buNone/>
            </a:pPr>
            <a:r>
              <a:rPr lang="tr-TR" dirty="0">
                <a:solidFill>
                  <a:schemeClr val="tx1"/>
                </a:solidFill>
              </a:rPr>
              <a:t>O halde, yukarıda değinilen somut olgular açıklanan ilkeler çerçevesinde değerlendirildiğinde, </a:t>
            </a:r>
            <a:r>
              <a:rPr lang="tr-TR" dirty="0">
                <a:solidFill>
                  <a:srgbClr val="FF0000"/>
                </a:solidFill>
              </a:rPr>
              <a:t>miras bırakanın yapmış olduğu temlikle ilgili olarak gerçek amaç ve iradesinin mirasçıdan mal kaçırmak olmadığı ve bu amaçla temlikin gerçekleştirilmediği kabul edilmelidir.</a:t>
            </a:r>
          </a:p>
          <a:p>
            <a:pPr marL="0" indent="0">
              <a:buNone/>
            </a:pPr>
            <a:r>
              <a:rPr lang="tr-TR" dirty="0">
                <a:solidFill>
                  <a:schemeClr val="tx1"/>
                </a:solidFill>
              </a:rPr>
              <a:t>Hal böyle olunca açılan davanın reddine karar verilmesi gerekirken kabulü yönünde hüküm kurulmuş olması doğru </a:t>
            </a:r>
            <a:r>
              <a:rPr lang="tr-TR" dirty="0" smtClean="0">
                <a:solidFill>
                  <a:schemeClr val="tx1"/>
                </a:solidFill>
              </a:rPr>
              <a:t>değildir…»</a:t>
            </a:r>
            <a:endParaRPr lang="tr-TR" dirty="0">
              <a:solidFill>
                <a:schemeClr val="tx1"/>
              </a:solidFill>
            </a:endParaRPr>
          </a:p>
          <a:p>
            <a:pPr marL="0" indent="0">
              <a:buNone/>
            </a:pPr>
            <a:endParaRPr lang="tr-TR" dirty="0">
              <a:solidFill>
                <a:schemeClr val="tx1"/>
              </a:solidFill>
            </a:endParaRPr>
          </a:p>
        </p:txBody>
      </p:sp>
    </p:spTree>
    <p:extLst>
      <p:ext uri="{BB962C8B-B14F-4D97-AF65-F5344CB8AC3E}">
        <p14:creationId xmlns:p14="http://schemas.microsoft.com/office/powerpoint/2010/main" val="17655573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chemeClr val="tx1"/>
                </a:solidFill>
              </a:rPr>
              <a:t>MURİS </a:t>
            </a:r>
            <a:r>
              <a:rPr lang="tr-TR" dirty="0">
                <a:solidFill>
                  <a:schemeClr val="tx1"/>
                </a:solidFill>
              </a:rPr>
              <a:t>MUVAZAASI</a:t>
            </a:r>
          </a:p>
        </p:txBody>
      </p:sp>
      <p:sp>
        <p:nvSpPr>
          <p:cNvPr id="3" name="İçerik Yer Tutucusu 2"/>
          <p:cNvSpPr>
            <a:spLocks noGrp="1"/>
          </p:cNvSpPr>
          <p:nvPr>
            <p:ph idx="1"/>
          </p:nvPr>
        </p:nvSpPr>
        <p:spPr>
          <a:xfrm>
            <a:off x="2493033" y="2285999"/>
            <a:ext cx="9204385" cy="4477110"/>
          </a:xfrm>
        </p:spPr>
        <p:txBody>
          <a:bodyPr>
            <a:normAutofit/>
          </a:bodyPr>
          <a:lstStyle/>
          <a:p>
            <a:pPr marL="0" indent="0">
              <a:buNone/>
            </a:pPr>
            <a:r>
              <a:rPr lang="tr-TR" b="1" u="sng" dirty="0" smtClean="0">
                <a:solidFill>
                  <a:schemeClr val="tx1"/>
                </a:solidFill>
              </a:rPr>
              <a:t>Yarg. </a:t>
            </a:r>
            <a:r>
              <a:rPr lang="tr-TR" b="1" u="sng" dirty="0">
                <a:solidFill>
                  <a:schemeClr val="tx1"/>
                </a:solidFill>
              </a:rPr>
              <a:t>1. HD, 15.10.2018, E: 2018/3636, K: 2018/13452</a:t>
            </a:r>
            <a:r>
              <a:rPr lang="tr-TR" b="1" u="sng" dirty="0" smtClean="0">
                <a:solidFill>
                  <a:schemeClr val="tx1"/>
                </a:solidFill>
              </a:rPr>
              <a:t>:</a:t>
            </a:r>
          </a:p>
          <a:p>
            <a:pPr marL="0" indent="0">
              <a:buNone/>
            </a:pPr>
            <a:r>
              <a:rPr lang="tr-TR" dirty="0">
                <a:solidFill>
                  <a:schemeClr val="tx1"/>
                </a:solidFill>
              </a:rPr>
              <a:t>“…</a:t>
            </a:r>
            <a:r>
              <a:rPr lang="tr-TR" i="1" dirty="0">
                <a:solidFill>
                  <a:schemeClr val="tx1"/>
                </a:solidFill>
              </a:rPr>
              <a:t>Somut olayda, davalı ...'</a:t>
            </a:r>
            <a:r>
              <a:rPr lang="tr-TR" i="1" dirty="0" err="1">
                <a:solidFill>
                  <a:schemeClr val="tx1"/>
                </a:solidFill>
              </a:rPr>
              <a:t>ın</a:t>
            </a:r>
            <a:r>
              <a:rPr lang="tr-TR" i="1" dirty="0">
                <a:solidFill>
                  <a:schemeClr val="tx1"/>
                </a:solidFill>
              </a:rPr>
              <a:t>, kayınpederi olan mirasbırakanın tüm ihtiyaçlarını karşılaması, ölene kadar bakması sebebiyle minnet duygusu ile taşınmazın kendisine temlik edildiğini savunduğu, tanık beyanlarından ve tüm dosya kapsamından davalının kayınpederinin ölümüne kadar bakımını üstlendiği sabittir.</a:t>
            </a:r>
            <a:endParaRPr lang="en-GB" dirty="0">
              <a:solidFill>
                <a:schemeClr val="tx1"/>
              </a:solidFill>
            </a:endParaRPr>
          </a:p>
          <a:p>
            <a:pPr marL="0" indent="0">
              <a:buNone/>
            </a:pPr>
            <a:r>
              <a:rPr lang="tr-TR" i="1" dirty="0">
                <a:solidFill>
                  <a:schemeClr val="tx1"/>
                </a:solidFill>
              </a:rPr>
              <a:t>…</a:t>
            </a:r>
            <a:endParaRPr lang="en-GB" dirty="0">
              <a:solidFill>
                <a:schemeClr val="tx1"/>
              </a:solidFill>
            </a:endParaRPr>
          </a:p>
          <a:p>
            <a:pPr marL="0" indent="0">
              <a:buNone/>
            </a:pPr>
            <a:r>
              <a:rPr lang="tr-TR" i="1" dirty="0">
                <a:solidFill>
                  <a:schemeClr val="tx1"/>
                </a:solidFill>
              </a:rPr>
              <a:t>O halde, yukarda değinilen somut olgular, açıklanan ilkeler çerçevesinde değerlendirildiğinde </a:t>
            </a:r>
            <a:r>
              <a:rPr lang="tr-TR" i="1" dirty="0">
                <a:solidFill>
                  <a:srgbClr val="FF0000"/>
                </a:solidFill>
              </a:rPr>
              <a:t>mirasbırakanın gerçek irade ve amacının diğer mirasçılarından mal kaçırma olmadığı, kendisine özenle bakan gelini davalıya minnet duyguları ile çekişmeli taşınmazlardaki paylarını temlik ettiği, temlikin, bakım, hizmet ve emek karşılığı gerçekleştirildiği</a:t>
            </a:r>
            <a:r>
              <a:rPr lang="tr-TR" i="1" dirty="0">
                <a:solidFill>
                  <a:schemeClr val="tx1"/>
                </a:solidFill>
              </a:rPr>
              <a:t> kabul edilmelidir</a:t>
            </a:r>
            <a:r>
              <a:rPr lang="tr-TR" dirty="0">
                <a:solidFill>
                  <a:schemeClr val="tx1"/>
                </a:solidFill>
              </a:rPr>
              <a:t>…” </a:t>
            </a:r>
          </a:p>
        </p:txBody>
      </p:sp>
    </p:spTree>
    <p:extLst>
      <p:ext uri="{BB962C8B-B14F-4D97-AF65-F5344CB8AC3E}">
        <p14:creationId xmlns:p14="http://schemas.microsoft.com/office/powerpoint/2010/main" val="6962531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chemeClr val="tx1"/>
                </a:solidFill>
              </a:rPr>
              <a:t>MURİS </a:t>
            </a:r>
            <a:r>
              <a:rPr lang="tr-TR" dirty="0">
                <a:solidFill>
                  <a:schemeClr val="tx1"/>
                </a:solidFill>
              </a:rPr>
              <a:t>MUVAZAASI</a:t>
            </a:r>
          </a:p>
        </p:txBody>
      </p:sp>
      <p:sp>
        <p:nvSpPr>
          <p:cNvPr id="3" name="İçerik Yer Tutucusu 2"/>
          <p:cNvSpPr>
            <a:spLocks noGrp="1"/>
          </p:cNvSpPr>
          <p:nvPr>
            <p:ph idx="1"/>
          </p:nvPr>
        </p:nvSpPr>
        <p:spPr/>
        <p:txBody>
          <a:bodyPr>
            <a:normAutofit/>
          </a:bodyPr>
          <a:lstStyle/>
          <a:p>
            <a:pPr marL="0" indent="0">
              <a:buNone/>
            </a:pPr>
            <a:r>
              <a:rPr lang="tr-TR" dirty="0">
                <a:solidFill>
                  <a:schemeClr val="tx1"/>
                </a:solidFill>
              </a:rPr>
              <a:t>Yargıtay muvazaanın söz konusu olup olmadığını belirleme açısından, mirasbırakanın taşınmazını satmasını ya da hukuki işleme konu etmesini haklı gösterecek bir sebebin var olmasını aramaktadır. </a:t>
            </a:r>
            <a:r>
              <a:rPr lang="tr-TR" dirty="0" err="1">
                <a:solidFill>
                  <a:schemeClr val="tx1"/>
                </a:solidFill>
              </a:rPr>
              <a:t>Örn</a:t>
            </a:r>
            <a:r>
              <a:rPr lang="tr-TR" dirty="0">
                <a:solidFill>
                  <a:schemeClr val="tx1"/>
                </a:solidFill>
              </a:rPr>
              <a:t>: </a:t>
            </a:r>
            <a:r>
              <a:rPr lang="tr-TR" b="1" dirty="0">
                <a:solidFill>
                  <a:schemeClr val="tx1"/>
                </a:solidFill>
              </a:rPr>
              <a:t>Yarg. HGK 14.06.2006, 360/378</a:t>
            </a:r>
            <a:endParaRPr lang="tr-TR" dirty="0">
              <a:solidFill>
                <a:schemeClr val="tx1"/>
              </a:solidFill>
            </a:endParaRPr>
          </a:p>
          <a:p>
            <a:pPr marL="0" indent="0">
              <a:buNone/>
            </a:pPr>
            <a:r>
              <a:rPr lang="tr-TR" u="sng" dirty="0">
                <a:solidFill>
                  <a:schemeClr val="tx1"/>
                </a:solidFill>
              </a:rPr>
              <a:t>Satış sözleşmesinde sözleşmede gösterilen bedel ile gerçek bedel arasında fahiş bir farkın bulunması muvazaa iddiasını ispata yeter mi? </a:t>
            </a:r>
            <a:endParaRPr lang="tr-TR" dirty="0">
              <a:solidFill>
                <a:schemeClr val="tx1"/>
              </a:solidFill>
            </a:endParaRPr>
          </a:p>
          <a:p>
            <a:pPr marL="0" indent="0">
              <a:buNone/>
            </a:pPr>
            <a:r>
              <a:rPr lang="tr-TR" dirty="0" smtClean="0">
                <a:solidFill>
                  <a:schemeClr val="tx1"/>
                </a:solidFill>
              </a:rPr>
              <a:t>Hayır</a:t>
            </a:r>
            <a:r>
              <a:rPr lang="tr-TR" dirty="0">
                <a:solidFill>
                  <a:schemeClr val="tx1"/>
                </a:solidFill>
              </a:rPr>
              <a:t>!</a:t>
            </a:r>
            <a:r>
              <a:rPr lang="tr-TR" dirty="0" smtClean="0">
                <a:solidFill>
                  <a:schemeClr val="tx1"/>
                </a:solidFill>
              </a:rPr>
              <a:t> </a:t>
            </a:r>
            <a:endParaRPr lang="tr-TR" dirty="0">
              <a:solidFill>
                <a:schemeClr val="tx1"/>
              </a:solidFill>
            </a:endParaRPr>
          </a:p>
          <a:p>
            <a:pPr marL="0" indent="0">
              <a:buNone/>
            </a:pPr>
            <a:r>
              <a:rPr lang="tr-TR" b="1" dirty="0" smtClean="0">
                <a:solidFill>
                  <a:schemeClr val="tx1"/>
                </a:solidFill>
              </a:rPr>
              <a:t>Bu yönde bkz. Yarg</a:t>
            </a:r>
            <a:r>
              <a:rPr lang="tr-TR" b="1" dirty="0">
                <a:solidFill>
                  <a:schemeClr val="tx1"/>
                </a:solidFill>
              </a:rPr>
              <a:t>. 1. HD, 18.10.2016, E: 2014/14061, K: 2016/9522:</a:t>
            </a:r>
            <a:r>
              <a:rPr lang="tr-TR" dirty="0">
                <a:solidFill>
                  <a:schemeClr val="tx1"/>
                </a:solidFill>
              </a:rPr>
              <a:t> Bu husus tek başına muvazaanın kanıtı olamaz. </a:t>
            </a:r>
            <a:endParaRPr lang="tr-TR" dirty="0" smtClean="0">
              <a:solidFill>
                <a:schemeClr val="tx1"/>
              </a:solidFill>
            </a:endParaRPr>
          </a:p>
          <a:p>
            <a:pPr marL="0" indent="0">
              <a:buNone/>
            </a:pPr>
            <a:r>
              <a:rPr lang="tr-TR" dirty="0" smtClean="0">
                <a:solidFill>
                  <a:schemeClr val="tx1"/>
                </a:solidFill>
              </a:rPr>
              <a:t>Ayrıca bkz. Yarg. HGK 22.3.2023, E: 2021/1-1005, K: 2023/260: Bedeller arasındaki fark tek başına muvazaanın kanıtı olamaz.</a:t>
            </a:r>
            <a:endParaRPr lang="tr-TR" dirty="0">
              <a:solidFill>
                <a:schemeClr val="tx1"/>
              </a:solidFill>
            </a:endParaRPr>
          </a:p>
          <a:p>
            <a:pPr marL="0" indent="0">
              <a:buNone/>
            </a:pPr>
            <a:endParaRPr lang="tr-TR" dirty="0">
              <a:solidFill>
                <a:schemeClr val="tx1"/>
              </a:solidFill>
            </a:endParaRPr>
          </a:p>
        </p:txBody>
      </p:sp>
    </p:spTree>
    <p:extLst>
      <p:ext uri="{BB962C8B-B14F-4D97-AF65-F5344CB8AC3E}">
        <p14:creationId xmlns:p14="http://schemas.microsoft.com/office/powerpoint/2010/main" val="284382736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chemeClr val="tx1"/>
                </a:solidFill>
              </a:rPr>
              <a:t>MURİS </a:t>
            </a:r>
            <a:r>
              <a:rPr lang="tr-TR" dirty="0">
                <a:solidFill>
                  <a:schemeClr val="tx1"/>
                </a:solidFill>
              </a:rPr>
              <a:t>MUVAZAASI</a:t>
            </a:r>
          </a:p>
        </p:txBody>
      </p:sp>
      <p:sp>
        <p:nvSpPr>
          <p:cNvPr id="3" name="İçerik Yer Tutucusu 2"/>
          <p:cNvSpPr>
            <a:spLocks noGrp="1"/>
          </p:cNvSpPr>
          <p:nvPr>
            <p:ph idx="1"/>
          </p:nvPr>
        </p:nvSpPr>
        <p:spPr>
          <a:xfrm>
            <a:off x="2363638" y="2011680"/>
            <a:ext cx="9486492" cy="4673792"/>
          </a:xfrm>
        </p:spPr>
        <p:txBody>
          <a:bodyPr>
            <a:normAutofit/>
          </a:bodyPr>
          <a:lstStyle/>
          <a:p>
            <a:pPr marL="0" indent="0">
              <a:buNone/>
            </a:pPr>
            <a:r>
              <a:rPr lang="tr-TR" dirty="0">
                <a:solidFill>
                  <a:schemeClr val="tx1"/>
                </a:solidFill>
              </a:rPr>
              <a:t>Yargıtay </a:t>
            </a:r>
            <a:r>
              <a:rPr lang="tr-TR" dirty="0" smtClean="0">
                <a:solidFill>
                  <a:schemeClr val="tx1"/>
                </a:solidFill>
              </a:rPr>
              <a:t>kararlarında, </a:t>
            </a:r>
            <a:r>
              <a:rPr lang="tr-TR" dirty="0">
                <a:solidFill>
                  <a:schemeClr val="tx1"/>
                </a:solidFill>
              </a:rPr>
              <a:t>murisin davacı ile ondan mal kaçırmasını gerektirecek bir ilişki içerisinde bulunmaması halinde de muris muvazaasının varlığı </a:t>
            </a:r>
            <a:r>
              <a:rPr lang="tr-TR" dirty="0" smtClean="0">
                <a:solidFill>
                  <a:schemeClr val="tx1"/>
                </a:solidFill>
              </a:rPr>
              <a:t>reddedilmektedir:</a:t>
            </a:r>
          </a:p>
          <a:p>
            <a:pPr marL="0" indent="0">
              <a:buNone/>
            </a:pPr>
            <a:r>
              <a:rPr lang="tr-TR" b="1" u="sng" dirty="0" smtClean="0">
                <a:solidFill>
                  <a:schemeClr val="tx1"/>
                </a:solidFill>
              </a:rPr>
              <a:t>Yarg. </a:t>
            </a:r>
            <a:r>
              <a:rPr lang="tr-TR" b="1" u="sng" dirty="0">
                <a:solidFill>
                  <a:schemeClr val="tx1"/>
                </a:solidFill>
              </a:rPr>
              <a:t>1. HD, 17.9.2018, E: 2015/15124, K: </a:t>
            </a:r>
            <a:r>
              <a:rPr lang="tr-TR" b="1" u="sng" dirty="0" smtClean="0">
                <a:solidFill>
                  <a:schemeClr val="tx1"/>
                </a:solidFill>
              </a:rPr>
              <a:t>2018/12408:</a:t>
            </a:r>
          </a:p>
          <a:p>
            <a:pPr marL="0" indent="0">
              <a:buNone/>
            </a:pPr>
            <a:r>
              <a:rPr lang="tr-TR" dirty="0" smtClean="0">
                <a:solidFill>
                  <a:schemeClr val="tx1"/>
                </a:solidFill>
              </a:rPr>
              <a:t>«…</a:t>
            </a:r>
            <a:r>
              <a:rPr lang="tr-TR" dirty="0">
                <a:solidFill>
                  <a:schemeClr val="tx1"/>
                </a:solidFill>
              </a:rPr>
              <a:t>“…</a:t>
            </a:r>
            <a:r>
              <a:rPr lang="tr-TR" i="1" dirty="0">
                <a:solidFill>
                  <a:schemeClr val="tx1"/>
                </a:solidFill>
              </a:rPr>
              <a:t>Somut olaya gelince; yukarıda belirtilen ilkeler, tanık beyanları birlikte değerlendirildiğinde davalı ...'</a:t>
            </a:r>
            <a:r>
              <a:rPr lang="tr-TR" i="1" dirty="0" err="1">
                <a:solidFill>
                  <a:schemeClr val="tx1"/>
                </a:solidFill>
              </a:rPr>
              <a:t>nin</a:t>
            </a:r>
            <a:r>
              <a:rPr lang="tr-TR" i="1" dirty="0">
                <a:solidFill>
                  <a:schemeClr val="tx1"/>
                </a:solidFill>
              </a:rPr>
              <a:t> 1997 yılından itibaren mirasbırakan babası ile birlikte yaşadığı, … yine mirasta hak sahibi olan mirasçılar ... ve ...'in beyanlarına göre de mirasbırakanın kendisine yıllardır bakan davalı kızına minnet duygusu ile taşınmazı devrettiği, murisin dava konusu taşınmaz dışında tam ve elbirliği halinde malik olduğu çok sayıda taşınmazının bulunduğu, çocuklarıyla arasında mal kaçırmaya gerektirir bir sorun olmadığı temlikin mirastan mal kaçırma amacı ile yapıldığı kanıtlanamadığından, davanın reddine karar verilmesi gerekirken yanılgı değerlendirme ile kabulüne karar verilmesi doğru değildir</a:t>
            </a:r>
            <a:r>
              <a:rPr lang="tr-TR" dirty="0">
                <a:solidFill>
                  <a:schemeClr val="tx1"/>
                </a:solidFill>
              </a:rPr>
              <a:t>…” </a:t>
            </a:r>
            <a:endParaRPr lang="tr-TR" dirty="0" smtClean="0">
              <a:solidFill>
                <a:schemeClr val="tx1"/>
              </a:solidFill>
            </a:endParaRPr>
          </a:p>
          <a:p>
            <a:pPr marL="0" indent="0">
              <a:buNone/>
            </a:pPr>
            <a:endParaRPr lang="tr-TR" dirty="0">
              <a:solidFill>
                <a:schemeClr val="tx1"/>
              </a:solidFill>
            </a:endParaRPr>
          </a:p>
        </p:txBody>
      </p:sp>
    </p:spTree>
    <p:extLst>
      <p:ext uri="{BB962C8B-B14F-4D97-AF65-F5344CB8AC3E}">
        <p14:creationId xmlns:p14="http://schemas.microsoft.com/office/powerpoint/2010/main" val="251429856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chemeClr val="tx1"/>
                </a:solidFill>
              </a:rPr>
              <a:t>MURİS </a:t>
            </a:r>
            <a:r>
              <a:rPr lang="tr-TR" dirty="0">
                <a:solidFill>
                  <a:schemeClr val="tx1"/>
                </a:solidFill>
              </a:rPr>
              <a:t>MUVAZAASI</a:t>
            </a:r>
          </a:p>
        </p:txBody>
      </p:sp>
      <p:sp>
        <p:nvSpPr>
          <p:cNvPr id="3" name="İçerik Yer Tutucusu 2"/>
          <p:cNvSpPr>
            <a:spLocks noGrp="1"/>
          </p:cNvSpPr>
          <p:nvPr>
            <p:ph idx="1"/>
          </p:nvPr>
        </p:nvSpPr>
        <p:spPr>
          <a:xfrm>
            <a:off x="2320505" y="2242751"/>
            <a:ext cx="9455483" cy="4615249"/>
          </a:xfrm>
        </p:spPr>
        <p:txBody>
          <a:bodyPr>
            <a:normAutofit/>
          </a:bodyPr>
          <a:lstStyle/>
          <a:p>
            <a:pPr marL="0" indent="0" algn="just">
              <a:buNone/>
            </a:pPr>
            <a:r>
              <a:rPr lang="tr-TR" dirty="0">
                <a:solidFill>
                  <a:schemeClr val="tx1"/>
                </a:solidFill>
              </a:rPr>
              <a:t>Yargıtay kararında </a:t>
            </a:r>
            <a:r>
              <a:rPr lang="tr-TR" dirty="0" smtClean="0">
                <a:solidFill>
                  <a:schemeClr val="tx1"/>
                </a:solidFill>
              </a:rPr>
              <a:t>kabul </a:t>
            </a:r>
            <a:r>
              <a:rPr lang="tr-TR" dirty="0">
                <a:solidFill>
                  <a:schemeClr val="tx1"/>
                </a:solidFill>
              </a:rPr>
              <a:t>edildiği üzere, </a:t>
            </a:r>
            <a:r>
              <a:rPr lang="tr-TR" dirty="0">
                <a:solidFill>
                  <a:srgbClr val="FF0000"/>
                </a:solidFill>
              </a:rPr>
              <a:t>murisin devredilen taşınmaz dışında başka taşınmazlarının bulunması ve devredilen taşınmaz ile söz konusu taşınmazlarının oranının makul olması halinde</a:t>
            </a:r>
            <a:r>
              <a:rPr lang="tr-TR" dirty="0">
                <a:solidFill>
                  <a:schemeClr val="tx1"/>
                </a:solidFill>
              </a:rPr>
              <a:t> de muris muvazaasından söz </a:t>
            </a:r>
            <a:r>
              <a:rPr lang="tr-TR" dirty="0" smtClean="0">
                <a:solidFill>
                  <a:schemeClr val="tx1"/>
                </a:solidFill>
              </a:rPr>
              <a:t>edilemez:</a:t>
            </a:r>
            <a:endParaRPr lang="tr-TR" b="1" u="sng" dirty="0" smtClean="0">
              <a:solidFill>
                <a:schemeClr val="tx1"/>
              </a:solidFill>
            </a:endParaRPr>
          </a:p>
          <a:p>
            <a:pPr marL="0" indent="0">
              <a:buNone/>
            </a:pPr>
            <a:r>
              <a:rPr lang="tr-TR" b="1" u="sng" dirty="0" smtClean="0">
                <a:solidFill>
                  <a:schemeClr val="tx1"/>
                </a:solidFill>
              </a:rPr>
              <a:t>Yarg. 7. HD., 10.4.2023, E: 2022/41, K: 2023/2041:</a:t>
            </a:r>
          </a:p>
          <a:p>
            <a:pPr marL="0" indent="0">
              <a:buNone/>
            </a:pPr>
            <a:r>
              <a:rPr lang="tr-TR" dirty="0" smtClean="0">
                <a:solidFill>
                  <a:schemeClr val="tx1"/>
                </a:solidFill>
              </a:rPr>
              <a:t>«…Tanık beyanları ve hastane kayıtları ile ispatlandığı üzere, mirasbırakanın hastalığı ve yaşlılığı nedenleriyle bakım ihtiyacında samimi olduğu ve davalının bakım borcunu yerine getirdiği anlaşılmaktadır. Öte yandan </a:t>
            </a:r>
            <a:r>
              <a:rPr lang="tr-TR" dirty="0" smtClean="0">
                <a:solidFill>
                  <a:srgbClr val="FF0000"/>
                </a:solidFill>
              </a:rPr>
              <a:t>mirasbırakanın ölünceye kadar bakma sözleşmesi ile davalıya devrettiği taşınmazlarının dışında da taşınmazı bulunmaktadır. Temlik edilen malvarlığı ile temlik dışı bırakılan taşınmazın birbirine olan oranı makuldür.</a:t>
            </a:r>
            <a:r>
              <a:rPr lang="tr-TR" dirty="0" smtClean="0">
                <a:solidFill>
                  <a:schemeClr val="tx1"/>
                </a:solidFill>
              </a:rPr>
              <a:t> Ölünceye kadar bakma sözleşmesinin ve sözleşmeden kaynaklanan taşınmaz devrinin terekeden mal kaçırma amaçlı değil; gerçekten bakım ihtiyacının karşılanmasına yönelik olduğu kanaatine varılmıştır. Hal böyle olunca, muris muvazaası nedeni ile iptal davasının reddi de yerindedir.…»</a:t>
            </a:r>
          </a:p>
          <a:p>
            <a:pPr marL="0" indent="0">
              <a:buNone/>
            </a:pPr>
            <a:endParaRPr lang="tr-TR" dirty="0">
              <a:solidFill>
                <a:schemeClr val="tx1"/>
              </a:solidFill>
            </a:endParaRPr>
          </a:p>
        </p:txBody>
      </p:sp>
    </p:spTree>
    <p:extLst>
      <p:ext uri="{BB962C8B-B14F-4D97-AF65-F5344CB8AC3E}">
        <p14:creationId xmlns:p14="http://schemas.microsoft.com/office/powerpoint/2010/main" val="204337193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chemeClr val="tx1"/>
                </a:solidFill>
              </a:rPr>
              <a:t>MURİS </a:t>
            </a:r>
            <a:r>
              <a:rPr lang="tr-TR" dirty="0">
                <a:solidFill>
                  <a:schemeClr val="tx1"/>
                </a:solidFill>
              </a:rPr>
              <a:t>MUVAZAASI</a:t>
            </a:r>
          </a:p>
        </p:txBody>
      </p:sp>
      <p:sp>
        <p:nvSpPr>
          <p:cNvPr id="3" name="İçerik Yer Tutucusu 2"/>
          <p:cNvSpPr>
            <a:spLocks noGrp="1"/>
          </p:cNvSpPr>
          <p:nvPr>
            <p:ph idx="1"/>
          </p:nvPr>
        </p:nvSpPr>
        <p:spPr>
          <a:xfrm>
            <a:off x="2035834" y="2011680"/>
            <a:ext cx="9394547" cy="4406373"/>
          </a:xfrm>
        </p:spPr>
        <p:txBody>
          <a:bodyPr>
            <a:normAutofit fontScale="85000" lnSpcReduction="20000"/>
          </a:bodyPr>
          <a:lstStyle/>
          <a:p>
            <a:pPr marL="0" indent="0">
              <a:buNone/>
            </a:pPr>
            <a:r>
              <a:rPr lang="tr-TR" b="1" u="sng" dirty="0">
                <a:solidFill>
                  <a:schemeClr val="tx1"/>
                </a:solidFill>
              </a:rPr>
              <a:t>Bölge Adliye Mahkemesi Kararı-İstanbul BAM, 1. HD., 8.3.2019, E. 2018/866, K: 2019/415:</a:t>
            </a:r>
            <a:endParaRPr lang="tr-TR" dirty="0">
              <a:solidFill>
                <a:schemeClr val="tx1"/>
              </a:solidFill>
            </a:endParaRPr>
          </a:p>
          <a:p>
            <a:pPr marL="0" indent="0">
              <a:buNone/>
            </a:pPr>
            <a:r>
              <a:rPr lang="tr-TR" dirty="0">
                <a:solidFill>
                  <a:schemeClr val="tx1"/>
                </a:solidFill>
              </a:rPr>
              <a:t>«…tarafların murisi K1'ın trafik kazası sonucu vefat ettiği, murisin davacı çocukları ile arasında herhangi bir sorununun olmadığı, davaya konu taşınmazın intifa hakkını üzerinde bırakarak çıplak mülkiyetini </a:t>
            </a:r>
            <a:r>
              <a:rPr lang="tr-TR" dirty="0">
                <a:solidFill>
                  <a:srgbClr val="FF0000"/>
                </a:solidFill>
              </a:rPr>
              <a:t>evlendikten kısa süre sonra davalı eşine 35.000,00 TL bedelle satış suretiyle temlik ettiği</a:t>
            </a:r>
            <a:r>
              <a:rPr lang="tr-TR" dirty="0">
                <a:solidFill>
                  <a:schemeClr val="tx1"/>
                </a:solidFill>
              </a:rPr>
              <a:t>, gerçekte taşınmazın satış tarihindeki çıplak mülkiyet değerinin 192.000,00 TL olduğu, bu durumun akitte satışın sembolik bir değer gösterilerek yapıldığını gösterdiği, davalı eşin davaya konu taşınmazı satın alacak maddi gücünün bulunmadığı, murisinde mal satmaya ihtiyacının olmadığı, bu nedenle bedelsiz olarak temlikin gerçekleştirildiği, davalının da bir bedel ödemediğini, taşınmazın kendisine evlilik nedeniyle </a:t>
            </a:r>
            <a:r>
              <a:rPr lang="tr-TR" dirty="0" err="1">
                <a:solidFill>
                  <a:schemeClr val="tx1"/>
                </a:solidFill>
              </a:rPr>
              <a:t>mehir</a:t>
            </a:r>
            <a:r>
              <a:rPr lang="tr-TR" dirty="0">
                <a:solidFill>
                  <a:schemeClr val="tx1"/>
                </a:solidFill>
              </a:rPr>
              <a:t> olarak verildiğini savunduğu, tanık anlatımlarıyla da bu hususun doğrulandığı sonucuna varılmaktadır</a:t>
            </a:r>
            <a:r>
              <a:rPr lang="tr-TR" dirty="0" smtClean="0">
                <a:solidFill>
                  <a:schemeClr val="tx1"/>
                </a:solidFill>
              </a:rPr>
              <a:t>.</a:t>
            </a:r>
            <a:endParaRPr lang="tr-TR" dirty="0">
              <a:solidFill>
                <a:schemeClr val="tx1"/>
              </a:solidFill>
            </a:endParaRPr>
          </a:p>
          <a:p>
            <a:pPr marL="0" indent="0">
              <a:buNone/>
            </a:pPr>
            <a:r>
              <a:rPr lang="tr-TR" dirty="0">
                <a:solidFill>
                  <a:schemeClr val="tx1"/>
                </a:solidFill>
              </a:rPr>
              <a:t>Önemle vurgulanmalıdır ki</a:t>
            </a:r>
            <a:r>
              <a:rPr lang="tr-TR" dirty="0" smtClean="0">
                <a:solidFill>
                  <a:schemeClr val="tx1"/>
                </a:solidFill>
              </a:rPr>
              <a:t>, </a:t>
            </a:r>
            <a:r>
              <a:rPr lang="tr-TR" dirty="0" smtClean="0">
                <a:solidFill>
                  <a:srgbClr val="FF0000"/>
                </a:solidFill>
              </a:rPr>
              <a:t>muris muvazaası hukuksal nedenine dayalı davalarda </a:t>
            </a:r>
            <a:r>
              <a:rPr lang="tr-TR" dirty="0" err="1" smtClean="0">
                <a:solidFill>
                  <a:srgbClr val="FF0000"/>
                </a:solidFill>
              </a:rPr>
              <a:t>bedelsizlik</a:t>
            </a:r>
            <a:r>
              <a:rPr lang="tr-TR" dirty="0" smtClean="0">
                <a:solidFill>
                  <a:srgbClr val="FF0000"/>
                </a:solidFill>
              </a:rPr>
              <a:t> muris muvazaasının varlığı için başlı başına bir neden olmayıp, murisin mirasçısından mal kaçırma gayesi ile temliki gerçekleştirip gerçekleştirilmediğinin açıkça ortaya konulmasında zorunluk vardır</a:t>
            </a:r>
            <a:r>
              <a:rPr lang="tr-TR" dirty="0" smtClean="0">
                <a:solidFill>
                  <a:schemeClr val="tx1"/>
                </a:solidFill>
              </a:rPr>
              <a:t>.</a:t>
            </a:r>
            <a:endParaRPr lang="tr-TR" dirty="0">
              <a:solidFill>
                <a:schemeClr val="tx1"/>
              </a:solidFill>
            </a:endParaRPr>
          </a:p>
          <a:p>
            <a:pPr marL="0" indent="0">
              <a:buNone/>
            </a:pPr>
            <a:r>
              <a:rPr lang="tr-TR" dirty="0">
                <a:solidFill>
                  <a:schemeClr val="tx1"/>
                </a:solidFill>
              </a:rPr>
              <a:t>Tüm dosya kapsamı birlikte değerlendirildiğinde, </a:t>
            </a:r>
            <a:r>
              <a:rPr lang="tr-TR" dirty="0">
                <a:solidFill>
                  <a:srgbClr val="FF0000"/>
                </a:solidFill>
              </a:rPr>
              <a:t>davaya konu taşınmazın muris tarafından satış suretiyle davalı eşine yaptığı temliki işlemin gerçek sebebinin </a:t>
            </a:r>
            <a:r>
              <a:rPr lang="tr-TR" dirty="0" err="1">
                <a:solidFill>
                  <a:srgbClr val="FF0000"/>
                </a:solidFill>
              </a:rPr>
              <a:t>mehir</a:t>
            </a:r>
            <a:r>
              <a:rPr lang="tr-TR" dirty="0">
                <a:solidFill>
                  <a:srgbClr val="FF0000"/>
                </a:solidFill>
              </a:rPr>
              <a:t> olduğu, evlilik hediyesi olarak davalıya devretmeyi amaçladığı,</a:t>
            </a:r>
            <a:r>
              <a:rPr lang="tr-TR" dirty="0">
                <a:solidFill>
                  <a:schemeClr val="tx1"/>
                </a:solidFill>
              </a:rPr>
              <a:t> davacıların, murislerinin mirasçılardan mal kaçırmak için temlikte bulunulduğu iddiasını </a:t>
            </a:r>
            <a:r>
              <a:rPr lang="tr-TR" dirty="0" err="1">
                <a:solidFill>
                  <a:schemeClr val="tx1"/>
                </a:solidFill>
              </a:rPr>
              <a:t>TMK'nın</a:t>
            </a:r>
            <a:r>
              <a:rPr lang="tr-TR" dirty="0">
                <a:solidFill>
                  <a:schemeClr val="tx1"/>
                </a:solidFill>
              </a:rPr>
              <a:t> 6. ve 6100 sayılı 190.maddeleri gereğince kanıtlayamadıkları gözetilerek davanın reddine karar verilmesi gerekirken İlk Derece Mahkemesince yanılgılı değerlendirme ile yazılı olduğu üzere hüküm kurulması usul ve yasaya, maddi vakıalara uygun değildir…»</a:t>
            </a:r>
          </a:p>
          <a:p>
            <a:pPr marL="0" indent="0">
              <a:buNone/>
            </a:pPr>
            <a:endParaRPr lang="tr-TR" dirty="0">
              <a:solidFill>
                <a:schemeClr val="tx1"/>
              </a:solidFill>
            </a:endParaRPr>
          </a:p>
        </p:txBody>
      </p:sp>
    </p:spTree>
    <p:extLst>
      <p:ext uri="{BB962C8B-B14F-4D97-AF65-F5344CB8AC3E}">
        <p14:creationId xmlns:p14="http://schemas.microsoft.com/office/powerpoint/2010/main" val="215371671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chemeClr val="tx1"/>
                </a:solidFill>
              </a:rPr>
              <a:t>MURİS </a:t>
            </a:r>
            <a:r>
              <a:rPr lang="tr-TR" dirty="0">
                <a:solidFill>
                  <a:schemeClr val="tx1"/>
                </a:solidFill>
              </a:rPr>
              <a:t>MUVAZAASI</a:t>
            </a:r>
          </a:p>
        </p:txBody>
      </p:sp>
      <p:sp>
        <p:nvSpPr>
          <p:cNvPr id="3" name="İçerik Yer Tutucusu 2"/>
          <p:cNvSpPr>
            <a:spLocks noGrp="1"/>
          </p:cNvSpPr>
          <p:nvPr>
            <p:ph idx="1"/>
          </p:nvPr>
        </p:nvSpPr>
        <p:spPr>
          <a:xfrm>
            <a:off x="1915064" y="2011679"/>
            <a:ext cx="9739223" cy="4699671"/>
          </a:xfrm>
        </p:spPr>
        <p:txBody>
          <a:bodyPr>
            <a:normAutofit fontScale="77500" lnSpcReduction="20000"/>
          </a:bodyPr>
          <a:lstStyle/>
          <a:p>
            <a:pPr marL="0" indent="0">
              <a:buNone/>
            </a:pPr>
            <a:r>
              <a:rPr lang="tr-TR" b="1" u="sng" dirty="0" smtClean="0">
                <a:solidFill>
                  <a:schemeClr val="tx1"/>
                </a:solidFill>
              </a:rPr>
              <a:t>Yarg. </a:t>
            </a:r>
            <a:r>
              <a:rPr lang="tr-TR" b="1" u="sng" dirty="0">
                <a:solidFill>
                  <a:schemeClr val="tx1"/>
                </a:solidFill>
              </a:rPr>
              <a:t>1. HD., </a:t>
            </a:r>
            <a:r>
              <a:rPr lang="tr-TR" b="1" u="sng" dirty="0" smtClean="0">
                <a:solidFill>
                  <a:schemeClr val="tx1"/>
                </a:solidFill>
              </a:rPr>
              <a:t>27.6.2022, 1809/5200:</a:t>
            </a:r>
            <a:endParaRPr lang="tr-TR" dirty="0">
              <a:solidFill>
                <a:schemeClr val="tx1"/>
              </a:solidFill>
            </a:endParaRPr>
          </a:p>
          <a:p>
            <a:pPr marL="0" indent="0">
              <a:buNone/>
            </a:pPr>
            <a:r>
              <a:rPr lang="tr-TR" dirty="0" smtClean="0">
                <a:solidFill>
                  <a:schemeClr val="tx1"/>
                </a:solidFill>
              </a:rPr>
              <a:t>«…Davacı vekili, ... ve ... Kardeş çiftinin davacıyı evlat edindiklerini, ...'</a:t>
            </a:r>
            <a:r>
              <a:rPr lang="tr-TR" dirty="0" err="1" smtClean="0">
                <a:solidFill>
                  <a:schemeClr val="tx1"/>
                </a:solidFill>
              </a:rPr>
              <a:t>nin</a:t>
            </a:r>
            <a:r>
              <a:rPr lang="tr-TR" dirty="0" smtClean="0">
                <a:solidFill>
                  <a:schemeClr val="tx1"/>
                </a:solidFill>
              </a:rPr>
              <a:t> 1987 yılında ölümü ile ...'</a:t>
            </a:r>
            <a:r>
              <a:rPr lang="tr-TR" dirty="0" err="1" smtClean="0">
                <a:solidFill>
                  <a:schemeClr val="tx1"/>
                </a:solidFill>
              </a:rPr>
              <a:t>ın</a:t>
            </a:r>
            <a:r>
              <a:rPr lang="tr-TR" dirty="0" smtClean="0">
                <a:solidFill>
                  <a:schemeClr val="tx1"/>
                </a:solidFill>
              </a:rPr>
              <a:t> 1988 yılında davalı ile ikinci evliliğini yaptığını, mirasbırakan ...'</a:t>
            </a:r>
            <a:r>
              <a:rPr lang="tr-TR" dirty="0" err="1" smtClean="0">
                <a:solidFill>
                  <a:schemeClr val="tx1"/>
                </a:solidFill>
              </a:rPr>
              <a:t>ın</a:t>
            </a:r>
            <a:r>
              <a:rPr lang="tr-TR" dirty="0" smtClean="0">
                <a:solidFill>
                  <a:schemeClr val="tx1"/>
                </a:solidFill>
              </a:rPr>
              <a:t> 2052 ada 10 parseldeki 5/260 payını satış gibi göstermek suretiyle mal kaçırma amacıyla davalıya temlik ettiğini,…miras payı oranında iptali ile davacı adına tescilini, olmadığı takdirde saklı payın tenkisini talep etmiş;…</a:t>
            </a:r>
          </a:p>
          <a:p>
            <a:pPr marL="0" indent="0">
              <a:buNone/>
            </a:pPr>
            <a:r>
              <a:rPr lang="tr-TR" dirty="0" smtClean="0">
                <a:solidFill>
                  <a:schemeClr val="tx1"/>
                </a:solidFill>
              </a:rPr>
              <a:t>Davalı süresinde cevap dilekçesi vermemiş, …temlikin evlilikten hemen sonra </a:t>
            </a:r>
            <a:r>
              <a:rPr lang="tr-TR" dirty="0" err="1" smtClean="0">
                <a:solidFill>
                  <a:schemeClr val="tx1"/>
                </a:solidFill>
              </a:rPr>
              <a:t>mehir</a:t>
            </a:r>
            <a:r>
              <a:rPr lang="tr-TR" dirty="0" smtClean="0">
                <a:solidFill>
                  <a:schemeClr val="tx1"/>
                </a:solidFill>
              </a:rPr>
              <a:t> amacıyla gerçekleştirildiğini belirterek, davanın reddini savunmuştur…</a:t>
            </a:r>
          </a:p>
          <a:p>
            <a:pPr marL="0" indent="0">
              <a:buNone/>
            </a:pPr>
            <a:r>
              <a:rPr lang="tr-TR" dirty="0" smtClean="0">
                <a:solidFill>
                  <a:schemeClr val="tx1"/>
                </a:solidFill>
              </a:rPr>
              <a:t>Mirasbırakanın davalı ile ikinci evliliğini yaptığı tarihte 57 yaşında, davalının ise 35 yaşında olduğu, aralarında 22 yaş bulunduğu, bunun davalının ilk evliliği olduğu, mirasbırakanın 82 yaşında öldüğü, </a:t>
            </a:r>
            <a:r>
              <a:rPr lang="tr-TR" dirty="0" smtClean="0">
                <a:solidFill>
                  <a:srgbClr val="FF0000"/>
                </a:solidFill>
              </a:rPr>
              <a:t>devrin evlilikten bir ay sonra yapıldığı </a:t>
            </a:r>
            <a:r>
              <a:rPr lang="tr-TR" dirty="0" smtClean="0">
                <a:solidFill>
                  <a:schemeClr val="tx1"/>
                </a:solidFill>
              </a:rPr>
              <a:t>ve devir tarihinde mirasbırakan adına kayıtlı birden fazla taşınmazın bulunduğu, mirasbırakan ve davalının ikinci evliliğini yaptığı sırada davacının 6 yıllık evli olduğu dosya kapsamıyla sabittir. Tüm bu hususlar birlikte değerlendirildiğinde, </a:t>
            </a:r>
            <a:r>
              <a:rPr lang="tr-TR" dirty="0" smtClean="0">
                <a:solidFill>
                  <a:srgbClr val="FF0000"/>
                </a:solidFill>
              </a:rPr>
              <a:t>mirasbırakanın mal kaçırmak amacından ziyade evlilik birliğinin devamını temin etmeye yönelik olarak taşınmaz hissesini devrettiği, temlikin mal kaçırma amaçlı ve muvazaalı olduğu iddiasının Türk Medeni Kanunu'nun 6. maddesi ve Hukuk Muhakemeleri Kanunu'nun 190. maddesi gereğince davacı tarafından kanıtlanması gerektiği, </a:t>
            </a:r>
            <a:r>
              <a:rPr lang="tr-TR" dirty="0" smtClean="0">
                <a:solidFill>
                  <a:schemeClr val="tx1"/>
                </a:solidFill>
              </a:rPr>
              <a:t>dava dilekçesindeki iddialar bakımından ispat yükünün davalı tarafa bırakılmasının yasal ve hukuki bir dayanağının bulunmadığı, temlikin muvazaalı olduğuna dair hükme esas almaya yeterli delil bulunmadığı, güçlü delil teşkil ettiği gerekçe gösterilen Mahkeme kararının somut olayda incelenen temlik tarihinden yaklaşık 13 yıl sonra gerçekleştirilen temlike ilişkin olduğu ve anılan davaya konu taşınmazın da somut olaydaki devir tarihinde mirasbırakan adına kayıtlı bulunduğu dosya kapsamı ile anlaşılmaktadır.</a:t>
            </a:r>
          </a:p>
          <a:p>
            <a:pPr marL="0" indent="0">
              <a:buNone/>
            </a:pPr>
            <a:r>
              <a:rPr lang="tr-TR" dirty="0" smtClean="0">
                <a:solidFill>
                  <a:schemeClr val="tx1"/>
                </a:solidFill>
              </a:rPr>
              <a:t>Hal böyle olunca, mirasbırakanın mal kaçırma amacıyla ve muvazaalı olarak hareket ettiğinin kanıtlanamadığı, 01/04/1974 tarih 1/2 Sayılı İçtihadı Birleştirme Kararının uygulama yerinin bulunmadığı gerekçesiyle davanın reddine karar verilmesi yazılı şekilde hüküm kurulması isabetsizdir…»</a:t>
            </a:r>
          </a:p>
          <a:p>
            <a:pPr marL="0" indent="0">
              <a:buNone/>
            </a:pPr>
            <a:endParaRPr lang="tr-TR" dirty="0">
              <a:solidFill>
                <a:schemeClr val="tx1"/>
              </a:solidFill>
            </a:endParaRPr>
          </a:p>
        </p:txBody>
      </p:sp>
    </p:spTree>
    <p:extLst>
      <p:ext uri="{BB962C8B-B14F-4D97-AF65-F5344CB8AC3E}">
        <p14:creationId xmlns:p14="http://schemas.microsoft.com/office/powerpoint/2010/main" val="33954907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chemeClr val="tx1"/>
                </a:solidFill>
              </a:rPr>
              <a:t>MURİS </a:t>
            </a:r>
            <a:r>
              <a:rPr lang="tr-TR" dirty="0">
                <a:solidFill>
                  <a:schemeClr val="tx1"/>
                </a:solidFill>
              </a:rPr>
              <a:t>MUVAZAASI</a:t>
            </a:r>
          </a:p>
        </p:txBody>
      </p:sp>
      <p:sp>
        <p:nvSpPr>
          <p:cNvPr id="3" name="İçerik Yer Tutucusu 2"/>
          <p:cNvSpPr>
            <a:spLocks noGrp="1"/>
          </p:cNvSpPr>
          <p:nvPr>
            <p:ph idx="1"/>
          </p:nvPr>
        </p:nvSpPr>
        <p:spPr/>
        <p:txBody>
          <a:bodyPr/>
          <a:lstStyle/>
          <a:p>
            <a:pPr marL="0" indent="0">
              <a:buNone/>
            </a:pPr>
            <a:endParaRPr lang="tr-TR" u="sng" dirty="0" smtClean="0">
              <a:solidFill>
                <a:schemeClr val="tx1"/>
              </a:solidFill>
            </a:endParaRPr>
          </a:p>
          <a:p>
            <a:pPr marL="0" indent="0">
              <a:buNone/>
            </a:pPr>
            <a:r>
              <a:rPr lang="tr-TR" u="sng" dirty="0" smtClean="0">
                <a:solidFill>
                  <a:schemeClr val="tx1"/>
                </a:solidFill>
              </a:rPr>
              <a:t>Muris muvazaası açısından tartışmalı husus: </a:t>
            </a:r>
          </a:p>
          <a:p>
            <a:pPr marL="0" indent="0" algn="ctr">
              <a:buNone/>
            </a:pPr>
            <a:endParaRPr lang="tr-TR" dirty="0" smtClean="0">
              <a:solidFill>
                <a:schemeClr val="tx1"/>
              </a:solidFill>
            </a:endParaRPr>
          </a:p>
          <a:p>
            <a:pPr marL="0" indent="0" algn="ctr">
              <a:buNone/>
            </a:pPr>
            <a:r>
              <a:rPr lang="tr-TR" dirty="0" smtClean="0">
                <a:solidFill>
                  <a:schemeClr val="tx1"/>
                </a:solidFill>
              </a:rPr>
              <a:t>Mirasbırakanın </a:t>
            </a:r>
            <a:r>
              <a:rPr lang="tr-TR" dirty="0">
                <a:solidFill>
                  <a:schemeClr val="tx1"/>
                </a:solidFill>
              </a:rPr>
              <a:t>muvazaalı hukuki işlemi gerçekleştirdiği sırada kendisinden mal kaçırmak istediği bir mirasçısı </a:t>
            </a:r>
            <a:r>
              <a:rPr lang="tr-TR" dirty="0" smtClean="0">
                <a:solidFill>
                  <a:schemeClr val="tx1"/>
                </a:solidFill>
              </a:rPr>
              <a:t>yok. Sonradan </a:t>
            </a:r>
            <a:r>
              <a:rPr lang="tr-TR" dirty="0">
                <a:solidFill>
                  <a:schemeClr val="tx1"/>
                </a:solidFill>
              </a:rPr>
              <a:t>mirasçı olan </a:t>
            </a:r>
            <a:r>
              <a:rPr lang="tr-TR" dirty="0" smtClean="0">
                <a:solidFill>
                  <a:schemeClr val="tx1"/>
                </a:solidFill>
              </a:rPr>
              <a:t>kişiler </a:t>
            </a:r>
            <a:r>
              <a:rPr lang="tr-TR" dirty="0">
                <a:solidFill>
                  <a:schemeClr val="tx1"/>
                </a:solidFill>
              </a:rPr>
              <a:t>bu iddiayı ileri </a:t>
            </a:r>
            <a:r>
              <a:rPr lang="tr-TR" dirty="0" smtClean="0">
                <a:solidFill>
                  <a:schemeClr val="tx1"/>
                </a:solidFill>
              </a:rPr>
              <a:t>sürebilir mi?</a:t>
            </a:r>
          </a:p>
          <a:p>
            <a:pPr marL="0" indent="0">
              <a:buNone/>
            </a:pPr>
            <a:endParaRPr lang="tr-TR" dirty="0">
              <a:solidFill>
                <a:schemeClr val="tx1"/>
              </a:solidFill>
            </a:endParaRPr>
          </a:p>
        </p:txBody>
      </p:sp>
    </p:spTree>
    <p:extLst>
      <p:ext uri="{BB962C8B-B14F-4D97-AF65-F5344CB8AC3E}">
        <p14:creationId xmlns:p14="http://schemas.microsoft.com/office/powerpoint/2010/main" val="77509868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chemeClr val="tx1"/>
                </a:solidFill>
              </a:rPr>
              <a:t>MURİS </a:t>
            </a:r>
            <a:r>
              <a:rPr lang="tr-TR" dirty="0">
                <a:solidFill>
                  <a:schemeClr val="tx1"/>
                </a:solidFill>
              </a:rPr>
              <a:t>MUVAZAASI</a:t>
            </a:r>
          </a:p>
        </p:txBody>
      </p:sp>
      <p:sp>
        <p:nvSpPr>
          <p:cNvPr id="3" name="İçerik Yer Tutucusu 2"/>
          <p:cNvSpPr>
            <a:spLocks noGrp="1"/>
          </p:cNvSpPr>
          <p:nvPr>
            <p:ph idx="1"/>
          </p:nvPr>
        </p:nvSpPr>
        <p:spPr>
          <a:xfrm>
            <a:off x="1984074" y="2130724"/>
            <a:ext cx="9859993" cy="4149305"/>
          </a:xfrm>
        </p:spPr>
        <p:txBody>
          <a:bodyPr>
            <a:normAutofit fontScale="92500" lnSpcReduction="10000"/>
          </a:bodyPr>
          <a:lstStyle/>
          <a:p>
            <a:pPr marL="0" indent="0">
              <a:buNone/>
            </a:pPr>
            <a:endParaRPr lang="tr-TR" b="1" dirty="0" smtClean="0">
              <a:solidFill>
                <a:schemeClr val="tx1"/>
              </a:solidFill>
            </a:endParaRPr>
          </a:p>
          <a:p>
            <a:pPr marL="0" indent="0">
              <a:buNone/>
            </a:pPr>
            <a:r>
              <a:rPr lang="tr-TR" dirty="0">
                <a:solidFill>
                  <a:schemeClr val="tx1"/>
                </a:solidFill>
              </a:rPr>
              <a:t>Öğretide tartışmalı! Bir görüş, muvazaa iddiasının ileri sürülemeyeceğini kabul ederken, bir diğer görüş ise muvazaalı işlemin yapıldığı tarihte mirasbırakanın mirasçısı olmayan kimsenin, mirasbırakanın öldüğü tarihte mirasçı olması halinde, yapılan muvazaalı işleme karşı muvazaanın tespiti açısından dava açmakta hukuki yararının ve hakkının olduğunu kabul etmektedir.  </a:t>
            </a:r>
            <a:endParaRPr lang="tr-TR" b="1" dirty="0" smtClean="0">
              <a:solidFill>
                <a:schemeClr val="tx1"/>
              </a:solidFill>
            </a:endParaRPr>
          </a:p>
          <a:p>
            <a:pPr marL="0" indent="0">
              <a:buNone/>
            </a:pPr>
            <a:r>
              <a:rPr lang="tr-TR" b="1" dirty="0" smtClean="0">
                <a:solidFill>
                  <a:schemeClr val="tx1"/>
                </a:solidFill>
              </a:rPr>
              <a:t>Yarg. 1. HD, 12.2.2008, E: 2007/10825, K: 2008/1589</a:t>
            </a:r>
            <a:r>
              <a:rPr lang="tr-TR" dirty="0" smtClean="0">
                <a:solidFill>
                  <a:schemeClr val="tx1"/>
                </a:solidFill>
              </a:rPr>
              <a:t>: Muvazaalı </a:t>
            </a:r>
            <a:r>
              <a:rPr lang="tr-TR" dirty="0">
                <a:solidFill>
                  <a:schemeClr val="tx1"/>
                </a:solidFill>
              </a:rPr>
              <a:t>temlikten sonra evlat </a:t>
            </a:r>
            <a:r>
              <a:rPr lang="tr-TR" dirty="0" smtClean="0">
                <a:solidFill>
                  <a:schemeClr val="tx1"/>
                </a:solidFill>
              </a:rPr>
              <a:t>edinilen</a:t>
            </a:r>
            <a:r>
              <a:rPr lang="tr-TR" dirty="0">
                <a:solidFill>
                  <a:schemeClr val="tx1"/>
                </a:solidFill>
              </a:rPr>
              <a:t>, ana rahmine düşen veya muris ile evlenen kişi de 1.4.1974 tarih ve ½ sayılı karara göre muris muvazaasına dayanarak iptal davası açabilmelidir. </a:t>
            </a:r>
          </a:p>
          <a:p>
            <a:pPr marL="0" indent="0">
              <a:buNone/>
            </a:pPr>
            <a:r>
              <a:rPr lang="tr-TR" b="1" dirty="0" smtClean="0">
                <a:solidFill>
                  <a:schemeClr val="tx1"/>
                </a:solidFill>
              </a:rPr>
              <a:t>Yarg</a:t>
            </a:r>
            <a:r>
              <a:rPr lang="tr-TR" b="1" dirty="0">
                <a:solidFill>
                  <a:schemeClr val="tx1"/>
                </a:solidFill>
              </a:rPr>
              <a:t>. HGK, 10.10.2012, 1-492/696: </a:t>
            </a:r>
            <a:r>
              <a:rPr lang="tr-TR" b="1" i="1" dirty="0" smtClean="0">
                <a:solidFill>
                  <a:schemeClr val="tx1"/>
                </a:solidFill>
              </a:rPr>
              <a:t>“…</a:t>
            </a:r>
            <a:r>
              <a:rPr lang="tr-TR" dirty="0" smtClean="0">
                <a:solidFill>
                  <a:schemeClr val="tx1"/>
                </a:solidFill>
              </a:rPr>
              <a:t>Somut </a:t>
            </a:r>
            <a:r>
              <a:rPr lang="tr-TR" dirty="0">
                <a:solidFill>
                  <a:schemeClr val="tx1"/>
                </a:solidFill>
              </a:rPr>
              <a:t>olaya gelince; davacının evlenmeden önce ücret karşılığı yaşlı ve hasta olan miras bırakanın bakıcılığını yaptığı, daha sonra miras bırakan ile evlendiği, miras bırakan tarafından temlikin yapıldığı tarihte davalılar dışında mirasçı olabilecek başka kimsenin bulunmadığı gözetildiğinde ve bu durum yukardaki ilkelerle birlikte değerlendirildiğinde miras bırakanın mirasçılarından mal kaçırmak amacıyla hareket ettiğini söyleyebilme olanağı </a:t>
            </a:r>
            <a:r>
              <a:rPr lang="tr-TR" dirty="0" smtClean="0">
                <a:solidFill>
                  <a:schemeClr val="tx1"/>
                </a:solidFill>
              </a:rPr>
              <a:t>yoktur..</a:t>
            </a:r>
            <a:r>
              <a:rPr lang="tr-TR" i="1" dirty="0" smtClean="0">
                <a:solidFill>
                  <a:schemeClr val="tx1"/>
                </a:solidFill>
              </a:rPr>
              <a:t>.”</a:t>
            </a:r>
            <a:endParaRPr lang="tr-TR" dirty="0">
              <a:solidFill>
                <a:schemeClr val="tx1"/>
              </a:solidFill>
            </a:endParaRPr>
          </a:p>
          <a:p>
            <a:pPr marL="0" indent="0">
              <a:buNone/>
            </a:pPr>
            <a:endParaRPr lang="tr-TR" dirty="0">
              <a:solidFill>
                <a:schemeClr val="tx1"/>
              </a:solidFill>
            </a:endParaRPr>
          </a:p>
        </p:txBody>
      </p:sp>
    </p:spTree>
    <p:extLst>
      <p:ext uri="{BB962C8B-B14F-4D97-AF65-F5344CB8AC3E}">
        <p14:creationId xmlns:p14="http://schemas.microsoft.com/office/powerpoint/2010/main" val="106848356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chemeClr val="tx1"/>
                </a:solidFill>
              </a:rPr>
              <a:t>MURİS </a:t>
            </a:r>
            <a:r>
              <a:rPr lang="tr-TR" dirty="0">
                <a:solidFill>
                  <a:schemeClr val="tx1"/>
                </a:solidFill>
              </a:rPr>
              <a:t>MUVAZAASI</a:t>
            </a:r>
          </a:p>
        </p:txBody>
      </p:sp>
      <p:sp>
        <p:nvSpPr>
          <p:cNvPr id="3" name="İçerik Yer Tutucusu 2"/>
          <p:cNvSpPr>
            <a:spLocks noGrp="1"/>
          </p:cNvSpPr>
          <p:nvPr>
            <p:ph idx="1"/>
          </p:nvPr>
        </p:nvSpPr>
        <p:spPr>
          <a:xfrm>
            <a:off x="1665695" y="1721996"/>
            <a:ext cx="10178374" cy="5136004"/>
          </a:xfrm>
        </p:spPr>
        <p:txBody>
          <a:bodyPr>
            <a:normAutofit/>
          </a:bodyPr>
          <a:lstStyle/>
          <a:p>
            <a:pPr marL="0" indent="0">
              <a:buNone/>
            </a:pPr>
            <a:endParaRPr lang="tr-TR" b="1" dirty="0" smtClean="0">
              <a:solidFill>
                <a:schemeClr val="tx1"/>
              </a:solidFill>
            </a:endParaRPr>
          </a:p>
          <a:p>
            <a:pPr marL="0" indent="0">
              <a:buNone/>
            </a:pPr>
            <a:r>
              <a:rPr lang="tr-TR" b="1" u="sng" dirty="0" smtClean="0">
                <a:solidFill>
                  <a:schemeClr val="tx1"/>
                </a:solidFill>
              </a:rPr>
              <a:t>Yarg. 1. HD, 11.3.2019, E: 2016/6514, K: 2019/1735</a:t>
            </a:r>
            <a:r>
              <a:rPr lang="tr-TR" u="sng" dirty="0" smtClean="0">
                <a:solidFill>
                  <a:schemeClr val="tx1"/>
                </a:solidFill>
              </a:rPr>
              <a:t>:</a:t>
            </a:r>
            <a:endParaRPr lang="tr-TR" u="sng" dirty="0">
              <a:solidFill>
                <a:schemeClr val="tx1"/>
              </a:solidFill>
            </a:endParaRPr>
          </a:p>
          <a:p>
            <a:pPr marL="0" indent="0">
              <a:buNone/>
            </a:pPr>
            <a:r>
              <a:rPr lang="tr-TR" dirty="0" smtClean="0">
                <a:solidFill>
                  <a:schemeClr val="tx1"/>
                </a:solidFill>
              </a:rPr>
              <a:t>«…</a:t>
            </a:r>
            <a:r>
              <a:rPr lang="en-GB" dirty="0">
                <a:solidFill>
                  <a:schemeClr val="tx1"/>
                </a:solidFill>
              </a:rPr>
              <a:t> </a:t>
            </a:r>
            <a:r>
              <a:rPr lang="tr-TR" dirty="0" smtClean="0">
                <a:solidFill>
                  <a:srgbClr val="FF0000"/>
                </a:solidFill>
              </a:rPr>
              <a:t>muvazaalı temlik tarihinden sonra mirasçılık sıfatı kazanan mirasçıya muvazaa nedeniyle dava açmak hakkı tanınmaması izahı güç bir çelişki oluşturur</a:t>
            </a:r>
            <a:r>
              <a:rPr lang="tr-TR" dirty="0" smtClean="0">
                <a:solidFill>
                  <a:schemeClr val="tx1"/>
                </a:solidFill>
              </a:rPr>
              <a:t>, muvazaalı işlemlerin hüküm ve sonuçlarına ilişkin ilkelere, Türk Medeni Kanunu'nun açık hükümlerine, sözü edilen inançlar birleştirme kararlarına, Yargıtay'ın yerleşmiş içtihatlarına ters bir sonuç doğurur. Öyle ise </a:t>
            </a:r>
            <a:r>
              <a:rPr lang="tr-TR" dirty="0" smtClean="0">
                <a:solidFill>
                  <a:srgbClr val="FF0000"/>
                </a:solidFill>
              </a:rPr>
              <a:t>miras bırakanın muvazaalı temlikinden sonra evlât edindiği, veya evlendiği kişinin yahut ana rahmine düşen çocuğunun muris muvazaasına dayanarak tapulu taşınmazlar hakkında açtığı iptal ve tescil davalarında 1.4.1974 tarih ½ sayılı Yargıtay İnançları Birleştirme Kararının uygulama yeri bulacağı</a:t>
            </a:r>
            <a:r>
              <a:rPr lang="tr-TR" dirty="0" smtClean="0">
                <a:solidFill>
                  <a:schemeClr val="tx1"/>
                </a:solidFill>
              </a:rPr>
              <a:t>, buna bağlı olarak somut olayda da davacının dava açabileceği kabul edilerek, yukarıda açıklanan ilke ve olgular gözetilmek suretiyle işin esasına girilmesi, taraf delillerinin eksiksiz toplanıp sonucuna göre bir karar verilmesi gerekirken, yanılgılı değerlendirme ile yazılı olduğu üzere karar verilmiş olması doğru değildir…»</a:t>
            </a:r>
            <a:endParaRPr lang="tr-TR" dirty="0">
              <a:solidFill>
                <a:schemeClr val="tx1"/>
              </a:solidFill>
            </a:endParaRPr>
          </a:p>
        </p:txBody>
      </p:sp>
    </p:spTree>
    <p:extLst>
      <p:ext uri="{BB962C8B-B14F-4D97-AF65-F5344CB8AC3E}">
        <p14:creationId xmlns:p14="http://schemas.microsoft.com/office/powerpoint/2010/main" val="2986552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2400" b="1" dirty="0">
                <a:solidFill>
                  <a:schemeClr val="tx1"/>
                </a:solidFill>
              </a:rPr>
              <a:t>Miras Hukukunun özellikleri ve Miras Hukukuna hakim olan ilkeler</a:t>
            </a:r>
            <a:endParaRPr lang="en-GB" dirty="0">
              <a:solidFill>
                <a:schemeClr val="tx1"/>
              </a:solidFill>
            </a:endParaRPr>
          </a:p>
        </p:txBody>
      </p:sp>
      <p:sp>
        <p:nvSpPr>
          <p:cNvPr id="3" name="İçerik Yer Tutucusu 2"/>
          <p:cNvSpPr>
            <a:spLocks noGrp="1"/>
          </p:cNvSpPr>
          <p:nvPr>
            <p:ph idx="1"/>
          </p:nvPr>
        </p:nvSpPr>
        <p:spPr>
          <a:xfrm>
            <a:off x="1897811" y="2603500"/>
            <a:ext cx="9730597" cy="3969828"/>
          </a:xfrm>
        </p:spPr>
        <p:txBody>
          <a:bodyPr>
            <a:normAutofit lnSpcReduction="10000"/>
          </a:bodyPr>
          <a:lstStyle/>
          <a:p>
            <a:pPr>
              <a:buFont typeface="Arial" panose="020B0604020202020204" pitchFamily="34" charset="0"/>
              <a:buChar char="•"/>
            </a:pPr>
            <a:r>
              <a:rPr lang="tr-TR" dirty="0"/>
              <a:t>Murisin sadece terekesinde yer alan aktifleri değil pasifleri de mirasçılarına geçer.</a:t>
            </a:r>
          </a:p>
          <a:p>
            <a:pPr>
              <a:buFont typeface="Arial" panose="020B0604020202020204" pitchFamily="34" charset="0"/>
              <a:buChar char="•"/>
            </a:pPr>
            <a:r>
              <a:rPr lang="tr-TR" dirty="0"/>
              <a:t>Terekeye dahil olan tüm haklar ve borçlar ölüm olayıyla kendiliğinden murisin mirasçılarına geçer. Her bir hak türü için ayrı işlem yapılmasına, alacaklar için alacağın devrine, borçların geçmesi için borcun nakline gerek yoktur.</a:t>
            </a:r>
          </a:p>
          <a:p>
            <a:pPr>
              <a:buFont typeface="Arial" panose="020B0604020202020204" pitchFamily="34" charset="0"/>
              <a:buChar char="•"/>
            </a:pPr>
            <a:r>
              <a:rPr lang="tr-TR" dirty="0" smtClean="0"/>
              <a:t>Mirasçıların </a:t>
            </a:r>
            <a:r>
              <a:rPr lang="tr-TR" dirty="0"/>
              <a:t>yasal veya atanmış mirasçı olması arasında </a:t>
            </a:r>
            <a:r>
              <a:rPr lang="tr-TR" dirty="0" smtClean="0"/>
              <a:t>fark yoktur</a:t>
            </a:r>
            <a:r>
              <a:rPr lang="tr-TR" dirty="0"/>
              <a:t>.</a:t>
            </a:r>
            <a:endParaRPr lang="en-GB" dirty="0"/>
          </a:p>
          <a:p>
            <a:pPr>
              <a:buFont typeface="Arial" panose="020B0604020202020204" pitchFamily="34" charset="0"/>
              <a:buChar char="•"/>
            </a:pPr>
            <a:r>
              <a:rPr lang="tr-TR" dirty="0" smtClean="0"/>
              <a:t>Murisin birden fazla mirasçısı varsa miras ortaklığı söz konusu olur ve mirasçılar arasında elbirliği ile hak sahipliği söz konusu olur.</a:t>
            </a:r>
          </a:p>
          <a:p>
            <a:pPr>
              <a:buFont typeface="Arial" panose="020B0604020202020204" pitchFamily="34" charset="0"/>
              <a:buChar char="•"/>
            </a:pPr>
            <a:r>
              <a:rPr lang="tr-TR" dirty="0" smtClean="0"/>
              <a:t>Terekedeki borçlar da külli intikal ilkesine göre mirasçılara intikal eder. Mirasçılar terekenin borçlarından kural olarak şahsen ve sınırsız olarak borçludurlar. İstisnaları: Devletin mirasçılığı (TMK m.631/2) ve terekenin resmen tasfiye edilmesi hali (TMK m.632/3).</a:t>
            </a:r>
          </a:p>
          <a:p>
            <a:pPr>
              <a:buFont typeface="Arial" panose="020B0604020202020204" pitchFamily="34" charset="0"/>
              <a:buChar char="•"/>
            </a:pPr>
            <a:r>
              <a:rPr lang="tr-TR" dirty="0" smtClean="0"/>
              <a:t>Birden fazla mirasçı tereke borçlarından müteselsil olarak sorumludurlar. </a:t>
            </a:r>
            <a:endParaRPr lang="en-GB" dirty="0"/>
          </a:p>
        </p:txBody>
      </p:sp>
    </p:spTree>
    <p:extLst>
      <p:ext uri="{BB962C8B-B14F-4D97-AF65-F5344CB8AC3E}">
        <p14:creationId xmlns:p14="http://schemas.microsoft.com/office/powerpoint/2010/main" val="413170818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chemeClr val="tx1"/>
                </a:solidFill>
              </a:rPr>
              <a:t>MURİS </a:t>
            </a:r>
            <a:r>
              <a:rPr lang="tr-TR" dirty="0">
                <a:solidFill>
                  <a:schemeClr val="tx1"/>
                </a:solidFill>
              </a:rPr>
              <a:t>MUVAZAASI</a:t>
            </a:r>
          </a:p>
        </p:txBody>
      </p:sp>
      <p:sp>
        <p:nvSpPr>
          <p:cNvPr id="3" name="İçerik Yer Tutucusu 2"/>
          <p:cNvSpPr>
            <a:spLocks noGrp="1"/>
          </p:cNvSpPr>
          <p:nvPr>
            <p:ph idx="1"/>
          </p:nvPr>
        </p:nvSpPr>
        <p:spPr/>
        <p:txBody>
          <a:bodyPr>
            <a:normAutofit/>
          </a:bodyPr>
          <a:lstStyle/>
          <a:p>
            <a:pPr marL="0" indent="0">
              <a:buNone/>
            </a:pPr>
            <a:r>
              <a:rPr lang="tr-TR" u="sng" dirty="0" smtClean="0">
                <a:solidFill>
                  <a:schemeClr val="tx1"/>
                </a:solidFill>
              </a:rPr>
              <a:t>Yargıtay’ın, paylaştırma yapıldığı hallerde muris muvazaası iddiasının dinlenemeyeceği yönündeki uygulaması: (</a:t>
            </a:r>
            <a:r>
              <a:rPr lang="tr-TR" u="sng" dirty="0" err="1" smtClean="0">
                <a:solidFill>
                  <a:schemeClr val="tx1"/>
                </a:solidFill>
              </a:rPr>
              <a:t>örn</a:t>
            </a:r>
            <a:r>
              <a:rPr lang="tr-TR" u="sng" dirty="0" smtClean="0">
                <a:solidFill>
                  <a:schemeClr val="tx1"/>
                </a:solidFill>
              </a:rPr>
              <a:t>. bkz. Yarg. 1. HD., 07.10.2021, 7378/5320)</a:t>
            </a:r>
          </a:p>
          <a:p>
            <a:pPr marL="0" indent="0">
              <a:buNone/>
            </a:pPr>
            <a:r>
              <a:rPr lang="tr-TR" dirty="0" smtClean="0">
                <a:solidFill>
                  <a:schemeClr val="tx1"/>
                </a:solidFill>
              </a:rPr>
              <a:t>«…miras </a:t>
            </a:r>
            <a:r>
              <a:rPr lang="tr-TR" dirty="0">
                <a:solidFill>
                  <a:schemeClr val="tx1"/>
                </a:solidFill>
              </a:rPr>
              <a:t>bırakanın sağlığında mal varlığının tamamını veya bir kısmını, mirasçıları arasında hoş görü ile karşılanabilecek makul ölçüler içerisinde paylaştırmışsa mirasçısından mal kaçırma iradesinden söz etme olanağı yoktur. O halde, miras bırakanın denkleştirme yapıp yapmadığı üzerinde durulması, miras bırakandan tüm mirasçılarına intikal eden, taşınır, taşınmaz ve hakların araştırılması, tapu kayıtları ve varsa öteki delil ve belgelerin mercilerinden getirtilmesi, her bir mirasçıya geçirilen malların ve hakların nitelikleri ve değerleri hakkında uzman bilirkişiden rapor alınarak paylaştırmanın </a:t>
            </a:r>
            <a:r>
              <a:rPr lang="tr-TR" dirty="0" smtClean="0">
                <a:solidFill>
                  <a:schemeClr val="tx1"/>
                </a:solidFill>
              </a:rPr>
              <a:t>mı </a:t>
            </a:r>
            <a:r>
              <a:rPr lang="tr-TR" dirty="0">
                <a:solidFill>
                  <a:schemeClr val="tx1"/>
                </a:solidFill>
              </a:rPr>
              <a:t>yoksa mal kaçırma amacın </a:t>
            </a:r>
            <a:r>
              <a:rPr lang="tr-TR" dirty="0" smtClean="0">
                <a:solidFill>
                  <a:schemeClr val="tx1"/>
                </a:solidFill>
              </a:rPr>
              <a:t>mı </a:t>
            </a:r>
            <a:r>
              <a:rPr lang="tr-TR" dirty="0">
                <a:solidFill>
                  <a:schemeClr val="tx1"/>
                </a:solidFill>
              </a:rPr>
              <a:t>üstün tutulduğunun aydınlığa kavuşturulması </a:t>
            </a:r>
            <a:r>
              <a:rPr lang="tr-TR" dirty="0" smtClean="0">
                <a:solidFill>
                  <a:schemeClr val="tx1"/>
                </a:solidFill>
              </a:rPr>
              <a:t>zorunludur…»</a:t>
            </a:r>
            <a:endParaRPr lang="tr-TR" dirty="0">
              <a:solidFill>
                <a:schemeClr val="tx1"/>
              </a:solidFill>
            </a:endParaRPr>
          </a:p>
        </p:txBody>
      </p:sp>
    </p:spTree>
    <p:extLst>
      <p:ext uri="{BB962C8B-B14F-4D97-AF65-F5344CB8AC3E}">
        <p14:creationId xmlns:p14="http://schemas.microsoft.com/office/powerpoint/2010/main" val="336938867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chemeClr val="tx1"/>
                </a:solidFill>
              </a:rPr>
              <a:t>MURİS </a:t>
            </a:r>
            <a:r>
              <a:rPr lang="tr-TR" dirty="0">
                <a:solidFill>
                  <a:schemeClr val="tx1"/>
                </a:solidFill>
              </a:rPr>
              <a:t>MUVAZAASI</a:t>
            </a:r>
          </a:p>
        </p:txBody>
      </p:sp>
      <p:sp>
        <p:nvSpPr>
          <p:cNvPr id="3" name="İçerik Yer Tutucusu 2"/>
          <p:cNvSpPr>
            <a:spLocks noGrp="1"/>
          </p:cNvSpPr>
          <p:nvPr>
            <p:ph idx="1"/>
          </p:nvPr>
        </p:nvSpPr>
        <p:spPr/>
        <p:txBody>
          <a:bodyPr>
            <a:normAutofit/>
          </a:bodyPr>
          <a:lstStyle/>
          <a:p>
            <a:pPr marL="0" indent="0">
              <a:buNone/>
            </a:pPr>
            <a:r>
              <a:rPr lang="tr-TR" u="sng" dirty="0" smtClean="0">
                <a:solidFill>
                  <a:schemeClr val="tx1"/>
                </a:solidFill>
              </a:rPr>
              <a:t>Ancak dikkat! Mirasbırakanın mirası paylaştırmasına yönelik tek düzenleme TMK 647!</a:t>
            </a:r>
          </a:p>
          <a:p>
            <a:pPr marL="0" indent="0">
              <a:buNone/>
            </a:pPr>
            <a:endParaRPr lang="tr-TR" u="sng" dirty="0">
              <a:solidFill>
                <a:schemeClr val="tx1"/>
              </a:solidFill>
            </a:endParaRPr>
          </a:p>
          <a:p>
            <a:pPr marL="0" indent="0">
              <a:buNone/>
            </a:pPr>
            <a:r>
              <a:rPr lang="tr-TR" dirty="0" smtClean="0">
                <a:solidFill>
                  <a:schemeClr val="tx1"/>
                </a:solidFill>
              </a:rPr>
              <a:t>«</a:t>
            </a:r>
            <a:r>
              <a:rPr lang="tr-TR" dirty="0" err="1" smtClean="0">
                <a:solidFill>
                  <a:schemeClr val="tx1"/>
                </a:solidFill>
              </a:rPr>
              <a:t>Mirasbırakan</a:t>
            </a:r>
            <a:r>
              <a:rPr lang="tr-TR" dirty="0" smtClean="0">
                <a:solidFill>
                  <a:schemeClr val="tx1"/>
                </a:solidFill>
              </a:rPr>
              <a:t>, ölüme bağlı tasarrufuyla paylaşmanın nasıl yapılacağı ve payların nasıl oluşturulacağı hakkında kurallar koyabilir. </a:t>
            </a:r>
          </a:p>
          <a:p>
            <a:pPr marL="0" indent="0">
              <a:buNone/>
            </a:pPr>
            <a:r>
              <a:rPr lang="tr-TR" dirty="0" smtClean="0">
                <a:solidFill>
                  <a:schemeClr val="tx1"/>
                </a:solidFill>
              </a:rPr>
              <a:t>Bu kurallar, </a:t>
            </a:r>
            <a:r>
              <a:rPr lang="tr-TR" dirty="0" err="1" smtClean="0">
                <a:solidFill>
                  <a:schemeClr val="tx1"/>
                </a:solidFill>
              </a:rPr>
              <a:t>mirasbırakan</a:t>
            </a:r>
            <a:r>
              <a:rPr lang="tr-TR" dirty="0" smtClean="0">
                <a:solidFill>
                  <a:schemeClr val="tx1"/>
                </a:solidFill>
              </a:rPr>
              <a:t> tarafından kastedilmemiş olan bir eşitsizlik hâlinde payların denkleştirilmesi olanağı saklı kalmak kaydıyla, mirasçılar için bağlayıcıdır.</a:t>
            </a:r>
          </a:p>
          <a:p>
            <a:pPr marL="0" indent="0">
              <a:buNone/>
            </a:pPr>
            <a:r>
              <a:rPr lang="tr-TR" dirty="0" smtClean="0">
                <a:solidFill>
                  <a:schemeClr val="tx1"/>
                </a:solidFill>
              </a:rPr>
              <a:t>…»</a:t>
            </a:r>
            <a:endParaRPr lang="tr-TR" dirty="0">
              <a:solidFill>
                <a:schemeClr val="tx1"/>
              </a:solidFill>
            </a:endParaRPr>
          </a:p>
        </p:txBody>
      </p:sp>
    </p:spTree>
    <p:extLst>
      <p:ext uri="{BB962C8B-B14F-4D97-AF65-F5344CB8AC3E}">
        <p14:creationId xmlns:p14="http://schemas.microsoft.com/office/powerpoint/2010/main" val="425677697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endParaRPr lang="tr-TR" dirty="0">
              <a:solidFill>
                <a:schemeClr val="tx1"/>
              </a:solidFill>
            </a:endParaRPr>
          </a:p>
        </p:txBody>
      </p:sp>
      <p:sp>
        <p:nvSpPr>
          <p:cNvPr id="3" name="İçerik Yer Tutucusu 2"/>
          <p:cNvSpPr>
            <a:spLocks noGrp="1"/>
          </p:cNvSpPr>
          <p:nvPr>
            <p:ph idx="1"/>
          </p:nvPr>
        </p:nvSpPr>
        <p:spPr/>
        <p:txBody>
          <a:bodyPr>
            <a:normAutofit/>
          </a:bodyPr>
          <a:lstStyle/>
          <a:p>
            <a:pPr marL="0" indent="0">
              <a:buNone/>
            </a:pPr>
            <a:endParaRPr lang="tr-TR" dirty="0" smtClean="0">
              <a:solidFill>
                <a:schemeClr val="tx1"/>
              </a:solidFill>
            </a:endParaRPr>
          </a:p>
          <a:p>
            <a:pPr marL="0" indent="0">
              <a:buNone/>
            </a:pPr>
            <a:endParaRPr lang="tr-TR" dirty="0">
              <a:solidFill>
                <a:schemeClr val="tx1"/>
              </a:solidFill>
            </a:endParaRPr>
          </a:p>
          <a:p>
            <a:pPr marL="0" indent="0" algn="ctr">
              <a:buNone/>
            </a:pPr>
            <a:r>
              <a:rPr lang="tr-TR" sz="4400" dirty="0" smtClean="0">
                <a:solidFill>
                  <a:schemeClr val="tx1"/>
                </a:solidFill>
              </a:rPr>
              <a:t>MİRASTA DENKLEŞTİRME</a:t>
            </a:r>
            <a:endParaRPr lang="tr-TR" sz="4400" dirty="0">
              <a:solidFill>
                <a:schemeClr val="tx1"/>
              </a:solidFill>
            </a:endParaRPr>
          </a:p>
        </p:txBody>
      </p:sp>
    </p:spTree>
    <p:extLst>
      <p:ext uri="{BB962C8B-B14F-4D97-AF65-F5344CB8AC3E}">
        <p14:creationId xmlns:p14="http://schemas.microsoft.com/office/powerpoint/2010/main" val="416269859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chemeClr val="tx1"/>
                </a:solidFill>
              </a:rPr>
              <a:t>MİRASTA DENKLEŞTİRME (İADE)</a:t>
            </a:r>
            <a:endParaRPr lang="tr-TR" dirty="0">
              <a:solidFill>
                <a:schemeClr val="tx1"/>
              </a:solidFill>
            </a:endParaRPr>
          </a:p>
        </p:txBody>
      </p:sp>
      <p:sp>
        <p:nvSpPr>
          <p:cNvPr id="3" name="İçerik Yer Tutucusu 2"/>
          <p:cNvSpPr>
            <a:spLocks noGrp="1"/>
          </p:cNvSpPr>
          <p:nvPr>
            <p:ph idx="1"/>
          </p:nvPr>
        </p:nvSpPr>
        <p:spPr/>
        <p:txBody>
          <a:bodyPr>
            <a:normAutofit fontScale="92500" lnSpcReduction="20000"/>
          </a:bodyPr>
          <a:lstStyle/>
          <a:p>
            <a:pPr marL="0" indent="0" algn="just">
              <a:buNone/>
            </a:pPr>
            <a:r>
              <a:rPr lang="tr-TR" dirty="0">
                <a:solidFill>
                  <a:schemeClr val="tx1"/>
                </a:solidFill>
              </a:rPr>
              <a:t>Medeni Kanun 669 ve devamı maddelerinde düzenlenen mirasta denkleştirme kurumu, miras bırakanın sağlığında yasal mirasçılarından biri yararına gerçekleştirdiği karşılıksız kazandırmaların, yasal mirasçılar arasında denkleştirmeyi sağlamak üzere, terekenin hesaplanmasında terekeye iade edilmesini öngören bir kurumdur. </a:t>
            </a:r>
            <a:endParaRPr lang="tr-TR" dirty="0" smtClean="0">
              <a:solidFill>
                <a:schemeClr val="tx1"/>
              </a:solidFill>
            </a:endParaRPr>
          </a:p>
          <a:p>
            <a:pPr marL="0" indent="0" algn="just">
              <a:buNone/>
            </a:pPr>
            <a:r>
              <a:rPr lang="tr-TR" dirty="0">
                <a:solidFill>
                  <a:schemeClr val="tx1"/>
                </a:solidFill>
              </a:rPr>
              <a:t>Denkleştirme kurumunun </a:t>
            </a:r>
            <a:r>
              <a:rPr lang="tr-TR" dirty="0" smtClean="0">
                <a:solidFill>
                  <a:schemeClr val="tx1"/>
                </a:solidFill>
              </a:rPr>
              <a:t>amacı, miras </a:t>
            </a:r>
            <a:r>
              <a:rPr lang="tr-TR" dirty="0">
                <a:solidFill>
                  <a:schemeClr val="tx1"/>
                </a:solidFill>
              </a:rPr>
              <a:t>bırakanın sağlararası karşılıksız kazandırmaları nedeniyle yasal mirasçılar arasında bozulan eşitliği tekrar sağlamaktır. Buna göre, miras bırakanın bir yasal mirasçısı ancak onun açık bir tasarrufunun bulunması halinde diğer yasal mirasçılara oranla daha iyi bir durumda bulunabilir; eğer miras bırakanın bu yönde bir tasarrufu yoksa yasal mirasçılar arasında eşitliğin bulunması esası geçerli olacaktır</a:t>
            </a:r>
            <a:r>
              <a:rPr lang="tr-TR" dirty="0" smtClean="0">
                <a:solidFill>
                  <a:schemeClr val="tx1"/>
                </a:solidFill>
              </a:rPr>
              <a:t>.</a:t>
            </a:r>
          </a:p>
          <a:p>
            <a:pPr marL="0" indent="0" algn="just">
              <a:buNone/>
            </a:pPr>
            <a:r>
              <a:rPr lang="tr-TR" dirty="0" smtClean="0">
                <a:solidFill>
                  <a:schemeClr val="tx1"/>
                </a:solidFill>
              </a:rPr>
              <a:t>Buna göre, mirasta </a:t>
            </a:r>
            <a:r>
              <a:rPr lang="tr-TR" dirty="0">
                <a:solidFill>
                  <a:schemeClr val="tx1"/>
                </a:solidFill>
              </a:rPr>
              <a:t>denkleştirme hükümleri gereği, miras bırakanın sağlığında mirasçılardan biri yararına karşılıksız olarak gerçekleştirilen kazandırmalar ya aynen terekeye iade edilecek ya da mirasçının miras payına mahsup edilmesi suretiyle geri verilecektir (TMK m. 671) ve böylece söz konusu kazandırmalar mirasın taksiminde hesaba katılacaktır.</a:t>
            </a:r>
          </a:p>
          <a:p>
            <a:pPr marL="0" indent="0">
              <a:buNone/>
            </a:pPr>
            <a:endParaRPr lang="tr-TR" dirty="0">
              <a:solidFill>
                <a:schemeClr val="tx1"/>
              </a:solidFill>
            </a:endParaRPr>
          </a:p>
        </p:txBody>
      </p:sp>
    </p:spTree>
    <p:extLst>
      <p:ext uri="{BB962C8B-B14F-4D97-AF65-F5344CB8AC3E}">
        <p14:creationId xmlns:p14="http://schemas.microsoft.com/office/powerpoint/2010/main" val="224831360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chemeClr val="tx1"/>
                </a:solidFill>
              </a:rPr>
              <a:t>MİRASTA </a:t>
            </a:r>
            <a:r>
              <a:rPr lang="tr-TR" dirty="0">
                <a:solidFill>
                  <a:schemeClr val="tx1"/>
                </a:solidFill>
              </a:rPr>
              <a:t>DENKLEŞTİRME (İADE)</a:t>
            </a:r>
          </a:p>
        </p:txBody>
      </p:sp>
      <p:sp>
        <p:nvSpPr>
          <p:cNvPr id="3" name="İçerik Yer Tutucusu 2"/>
          <p:cNvSpPr>
            <a:spLocks noGrp="1"/>
          </p:cNvSpPr>
          <p:nvPr>
            <p:ph sz="half" idx="1"/>
          </p:nvPr>
        </p:nvSpPr>
        <p:spPr/>
        <p:txBody>
          <a:bodyPr>
            <a:normAutofit fontScale="77500" lnSpcReduction="20000"/>
          </a:bodyPr>
          <a:lstStyle/>
          <a:p>
            <a:pPr marL="0" indent="0" algn="ctr">
              <a:buNone/>
            </a:pPr>
            <a:r>
              <a:rPr lang="tr-TR" u="sng" dirty="0">
                <a:solidFill>
                  <a:srgbClr val="FF0000"/>
                </a:solidFill>
              </a:rPr>
              <a:t>Denkleştirme:</a:t>
            </a:r>
          </a:p>
          <a:p>
            <a:r>
              <a:rPr lang="tr-TR" dirty="0">
                <a:solidFill>
                  <a:schemeClr val="tx1"/>
                </a:solidFill>
              </a:rPr>
              <a:t>Yasal mirasçılar arasında mirasbırakan tarafından sağlığında bunlardan birine yapılan bir kazandırma ile bozulan eşitliği sonradan kurmaya çalışan bir taleptir.</a:t>
            </a:r>
          </a:p>
          <a:p>
            <a:r>
              <a:rPr lang="tr-TR" dirty="0">
                <a:solidFill>
                  <a:schemeClr val="tx1"/>
                </a:solidFill>
              </a:rPr>
              <a:t> </a:t>
            </a:r>
            <a:r>
              <a:rPr lang="tr-TR" dirty="0" smtClean="0">
                <a:solidFill>
                  <a:schemeClr val="tx1"/>
                </a:solidFill>
              </a:rPr>
              <a:t>Sadece mirasbırakanın </a:t>
            </a:r>
            <a:r>
              <a:rPr lang="tr-TR" dirty="0">
                <a:solidFill>
                  <a:schemeClr val="tx1"/>
                </a:solidFill>
              </a:rPr>
              <a:t>sağlararası kazandırmalarına uygulanabilir. </a:t>
            </a:r>
          </a:p>
          <a:p>
            <a:r>
              <a:rPr lang="tr-TR" dirty="0">
                <a:solidFill>
                  <a:schemeClr val="tx1"/>
                </a:solidFill>
              </a:rPr>
              <a:t>Denkleştirmeye ilişkin kanun hükümleri tamamlayıcı niteliktedir.</a:t>
            </a:r>
          </a:p>
          <a:p>
            <a:r>
              <a:rPr lang="tr-TR" dirty="0">
                <a:solidFill>
                  <a:schemeClr val="tx1"/>
                </a:solidFill>
              </a:rPr>
              <a:t> Yasal mirasçılar tarafından diğer bir yasal mirasçıya karşı ileri sürülebilir. </a:t>
            </a:r>
          </a:p>
          <a:p>
            <a:r>
              <a:rPr lang="tr-TR" dirty="0">
                <a:solidFill>
                  <a:schemeClr val="tx1"/>
                </a:solidFill>
              </a:rPr>
              <a:t> Taksim yapılana kadar süre sınırı olmadan her zaman mümkündür. (11.11.1969 t. 2862/5059 s. YİBK). Taksim yapılmış ise taksim tarihinden itibaren 10 yıllık zamanaşımına tabidir. (Yarg. 14. HD., 26.4.2017, E: 2016/9560, K: 2017/3458)</a:t>
            </a:r>
          </a:p>
          <a:p>
            <a:pPr algn="just"/>
            <a:endParaRPr lang="tr-TR" dirty="0">
              <a:solidFill>
                <a:schemeClr val="tx1"/>
              </a:solidFill>
            </a:endParaRPr>
          </a:p>
          <a:p>
            <a:pPr marL="0" indent="0">
              <a:buNone/>
            </a:pPr>
            <a:endParaRPr lang="tr-TR" dirty="0">
              <a:solidFill>
                <a:schemeClr val="tx1"/>
              </a:solidFill>
            </a:endParaRPr>
          </a:p>
          <a:p>
            <a:pPr marL="0" indent="0">
              <a:buNone/>
            </a:pPr>
            <a:endParaRPr lang="tr-TR" dirty="0">
              <a:solidFill>
                <a:schemeClr val="tx1"/>
              </a:solidFill>
            </a:endParaRPr>
          </a:p>
        </p:txBody>
      </p:sp>
      <p:sp>
        <p:nvSpPr>
          <p:cNvPr id="4" name="İçerik Yer Tutucusu 3"/>
          <p:cNvSpPr>
            <a:spLocks noGrp="1"/>
          </p:cNvSpPr>
          <p:nvPr>
            <p:ph sz="half" idx="2"/>
          </p:nvPr>
        </p:nvSpPr>
        <p:spPr/>
        <p:txBody>
          <a:bodyPr>
            <a:normAutofit fontScale="77500" lnSpcReduction="20000"/>
          </a:bodyPr>
          <a:lstStyle/>
          <a:p>
            <a:pPr marL="0" indent="0" algn="ctr">
              <a:buNone/>
            </a:pPr>
            <a:r>
              <a:rPr lang="tr-TR" u="sng" dirty="0">
                <a:solidFill>
                  <a:srgbClr val="FF0000"/>
                </a:solidFill>
              </a:rPr>
              <a:t>Tenkis:</a:t>
            </a:r>
          </a:p>
          <a:p>
            <a:r>
              <a:rPr lang="tr-TR" dirty="0">
                <a:solidFill>
                  <a:schemeClr val="tx1"/>
                </a:solidFill>
              </a:rPr>
              <a:t>Mirasbırakan tarafından saklı paylı mirasçıların saklı paylarına tecavüz etmek suretiyle yapılan kazandırmaların bu tecavüzü ortadan kaldıran bir hadde indirilmesi amacını güder.</a:t>
            </a:r>
          </a:p>
          <a:p>
            <a:r>
              <a:rPr lang="tr-TR" dirty="0">
                <a:solidFill>
                  <a:schemeClr val="tx1"/>
                </a:solidFill>
              </a:rPr>
              <a:t>Mirasbırakanın hem ölüme bağlı tasarrufları hem de sağlararası kazandırmaları hakkında uygulanabilir.</a:t>
            </a:r>
          </a:p>
          <a:p>
            <a:r>
              <a:rPr lang="tr-TR" dirty="0">
                <a:solidFill>
                  <a:schemeClr val="tx1"/>
                </a:solidFill>
              </a:rPr>
              <a:t> Tenkise ilişkin kanun hükümleri emredici niteliktedir.</a:t>
            </a:r>
          </a:p>
          <a:p>
            <a:r>
              <a:rPr lang="tr-TR" dirty="0">
                <a:solidFill>
                  <a:schemeClr val="tx1"/>
                </a:solidFill>
              </a:rPr>
              <a:t> Sadece saklı paylı mirasçılar tarafından diğer bir mirasçıya veya saklı payı ihlal eden kazandırmayı alan üçüncü kişiye karşı ileri sürülebilir (krş. MK 562 saklı).</a:t>
            </a:r>
          </a:p>
          <a:p>
            <a:r>
              <a:rPr lang="tr-TR" dirty="0">
                <a:solidFill>
                  <a:schemeClr val="tx1"/>
                </a:solidFill>
              </a:rPr>
              <a:t> Hak düşürücü sürelere tabidir.</a:t>
            </a:r>
          </a:p>
          <a:p>
            <a:pPr marL="0" indent="0">
              <a:buNone/>
            </a:pPr>
            <a:endParaRPr lang="tr-TR" dirty="0">
              <a:solidFill>
                <a:schemeClr val="tx1"/>
              </a:solidFill>
            </a:endParaRPr>
          </a:p>
        </p:txBody>
      </p:sp>
    </p:spTree>
    <p:extLst>
      <p:ext uri="{BB962C8B-B14F-4D97-AF65-F5344CB8AC3E}">
        <p14:creationId xmlns:p14="http://schemas.microsoft.com/office/powerpoint/2010/main" val="141530275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chemeClr val="tx1"/>
                </a:solidFill>
              </a:rPr>
              <a:t>MİRASTA </a:t>
            </a:r>
            <a:r>
              <a:rPr lang="tr-TR" dirty="0">
                <a:solidFill>
                  <a:schemeClr val="tx1"/>
                </a:solidFill>
              </a:rPr>
              <a:t>DENKLEŞTİRME (İADE)</a:t>
            </a:r>
          </a:p>
        </p:txBody>
      </p:sp>
      <p:sp>
        <p:nvSpPr>
          <p:cNvPr id="3" name="İçerik Yer Tutucusu 2"/>
          <p:cNvSpPr>
            <a:spLocks noGrp="1"/>
          </p:cNvSpPr>
          <p:nvPr>
            <p:ph idx="1"/>
          </p:nvPr>
        </p:nvSpPr>
        <p:spPr>
          <a:xfrm>
            <a:off x="1406106" y="2011679"/>
            <a:ext cx="10258672" cy="4958463"/>
          </a:xfrm>
        </p:spPr>
        <p:txBody>
          <a:bodyPr>
            <a:normAutofit/>
          </a:bodyPr>
          <a:lstStyle/>
          <a:p>
            <a:pPr marL="0" indent="0" algn="just">
              <a:buNone/>
            </a:pPr>
            <a:r>
              <a:rPr lang="tr-TR" dirty="0" smtClean="0">
                <a:solidFill>
                  <a:schemeClr val="tx1"/>
                </a:solidFill>
              </a:rPr>
              <a:t>TMK 669 </a:t>
            </a:r>
            <a:r>
              <a:rPr lang="tr-TR" dirty="0">
                <a:solidFill>
                  <a:schemeClr val="tx1"/>
                </a:solidFill>
              </a:rPr>
              <a:t>ve devamı maddelerinde, denkleştirme borcu açısından miras bırakanın yasal mirasçıları arasında fark </a:t>
            </a:r>
            <a:r>
              <a:rPr lang="tr-TR" dirty="0" smtClean="0">
                <a:solidFill>
                  <a:schemeClr val="tx1"/>
                </a:solidFill>
              </a:rPr>
              <a:t>gözetilmiştir:</a:t>
            </a:r>
          </a:p>
          <a:p>
            <a:pPr algn="just">
              <a:buFont typeface="Wingdings" panose="05000000000000000000" pitchFamily="2" charset="2"/>
              <a:buChar char="Ø"/>
            </a:pPr>
            <a:r>
              <a:rPr lang="tr-TR" dirty="0" smtClean="0">
                <a:solidFill>
                  <a:schemeClr val="tx1"/>
                </a:solidFill>
              </a:rPr>
              <a:t>Miras </a:t>
            </a:r>
            <a:r>
              <a:rPr lang="tr-TR" dirty="0">
                <a:solidFill>
                  <a:schemeClr val="tx1"/>
                </a:solidFill>
              </a:rPr>
              <a:t>bırakanın altsoyu lehine gerçekleştirdiği sağlararası karşılıksız kazandırmalar </a:t>
            </a:r>
            <a:r>
              <a:rPr lang="tr-TR" dirty="0" smtClean="0">
                <a:solidFill>
                  <a:schemeClr val="tx1"/>
                </a:solidFill>
              </a:rPr>
              <a:t>TMK </a:t>
            </a:r>
            <a:r>
              <a:rPr lang="tr-TR" dirty="0">
                <a:solidFill>
                  <a:schemeClr val="tx1"/>
                </a:solidFill>
              </a:rPr>
              <a:t>669 </a:t>
            </a:r>
            <a:r>
              <a:rPr lang="tr-TR" dirty="0" err="1">
                <a:solidFill>
                  <a:schemeClr val="tx1"/>
                </a:solidFill>
              </a:rPr>
              <a:t>II’ye</a:t>
            </a:r>
            <a:r>
              <a:rPr lang="tr-TR" dirty="0">
                <a:solidFill>
                  <a:schemeClr val="tx1"/>
                </a:solidFill>
              </a:rPr>
              <a:t> göre denkleştirmeye tabidir, meğerki miras bırakan tarafından aksi açıkça belirtilmiş olsun. Böylelikle miras bırakanın </a:t>
            </a:r>
            <a:r>
              <a:rPr lang="tr-TR" u="sng" dirty="0">
                <a:solidFill>
                  <a:schemeClr val="tx1"/>
                </a:solidFill>
              </a:rPr>
              <a:t>altsoyu yasa gereği ve karine olarak denkleştirme borcu ile yükümlü </a:t>
            </a:r>
            <a:r>
              <a:rPr lang="tr-TR" dirty="0">
                <a:solidFill>
                  <a:schemeClr val="tx1"/>
                </a:solidFill>
              </a:rPr>
              <a:t>tutulmaktadır. </a:t>
            </a:r>
            <a:r>
              <a:rPr lang="tr-TR" dirty="0" smtClean="0">
                <a:solidFill>
                  <a:schemeClr val="tx1"/>
                </a:solidFill>
              </a:rPr>
              <a:t>İspat yükü kazandırmanın denkleştirmeye tabi olmadığını iddia eden altsoydadır.</a:t>
            </a:r>
          </a:p>
          <a:p>
            <a:pPr algn="just">
              <a:buFont typeface="Wingdings" panose="05000000000000000000" pitchFamily="2" charset="2"/>
              <a:buChar char="Ø"/>
            </a:pPr>
            <a:r>
              <a:rPr lang="tr-TR" dirty="0">
                <a:solidFill>
                  <a:schemeClr val="tx1"/>
                </a:solidFill>
              </a:rPr>
              <a:t>M</a:t>
            </a:r>
            <a:r>
              <a:rPr lang="tr-TR" dirty="0" smtClean="0">
                <a:solidFill>
                  <a:schemeClr val="tx1"/>
                </a:solidFill>
              </a:rPr>
              <a:t>iras </a:t>
            </a:r>
            <a:r>
              <a:rPr lang="tr-TR" dirty="0">
                <a:solidFill>
                  <a:schemeClr val="tx1"/>
                </a:solidFill>
              </a:rPr>
              <a:t>bırakanın altsoyu dışındaki yasal mirasçıları (sağ kalan eş de dâhil olmak üzere) için mirasta denkleştirme borcunun bulunmadığı karine olarak kabul edilir </a:t>
            </a:r>
            <a:r>
              <a:rPr lang="tr-TR" dirty="0" smtClean="0">
                <a:solidFill>
                  <a:schemeClr val="tx1"/>
                </a:solidFill>
              </a:rPr>
              <a:t>(TMK </a:t>
            </a:r>
            <a:r>
              <a:rPr lang="tr-TR" dirty="0">
                <a:solidFill>
                  <a:schemeClr val="tx1"/>
                </a:solidFill>
              </a:rPr>
              <a:t>m. 669 I). Altsoy dışındaki diğer yasal mirasçıların denkleştirme borcu ile yükümlü olması için miras bırakanın söz konusu yasal mirasçılar lehine gerçekleştirdiği sağlararası karşılıksız kazandırmaların terekeye iade edilmesi gerektiğini, </a:t>
            </a:r>
            <a:r>
              <a:rPr lang="tr-TR" dirty="0" smtClean="0">
                <a:solidFill>
                  <a:schemeClr val="tx1"/>
                </a:solidFill>
              </a:rPr>
              <a:t>diğer ifadeyle bu </a:t>
            </a:r>
            <a:r>
              <a:rPr lang="tr-TR" dirty="0">
                <a:solidFill>
                  <a:schemeClr val="tx1"/>
                </a:solidFill>
              </a:rPr>
              <a:t>kazandırmanın denkleştirmeye tabi olduğunu belirtmesi gereklidir. Bu halde denkleştirmeyi talep eden yasal mirasçı, miras bırakanın bu kazandırmayı denkleştirmeye tabi tuttuğunu ispat etmekle yükümlü olacaktır.</a:t>
            </a:r>
          </a:p>
          <a:p>
            <a:pPr marL="0" indent="0">
              <a:buNone/>
            </a:pPr>
            <a:endParaRPr lang="tr-TR" dirty="0" smtClean="0">
              <a:solidFill>
                <a:schemeClr val="tx1"/>
              </a:solidFill>
            </a:endParaRPr>
          </a:p>
          <a:p>
            <a:pPr marL="0" indent="0">
              <a:buNone/>
            </a:pPr>
            <a:endParaRPr lang="tr-TR" dirty="0">
              <a:solidFill>
                <a:schemeClr val="tx1"/>
              </a:solidFill>
            </a:endParaRPr>
          </a:p>
          <a:p>
            <a:pPr marL="0" indent="0">
              <a:buNone/>
            </a:pPr>
            <a:endParaRPr lang="tr-TR" dirty="0">
              <a:solidFill>
                <a:schemeClr val="tx1"/>
              </a:solidFill>
            </a:endParaRPr>
          </a:p>
        </p:txBody>
      </p:sp>
    </p:spTree>
    <p:extLst>
      <p:ext uri="{BB962C8B-B14F-4D97-AF65-F5344CB8AC3E}">
        <p14:creationId xmlns:p14="http://schemas.microsoft.com/office/powerpoint/2010/main" val="68803838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chemeClr val="tx1"/>
                </a:solidFill>
              </a:rPr>
              <a:t>MİRASTA </a:t>
            </a:r>
            <a:r>
              <a:rPr lang="tr-TR" dirty="0">
                <a:solidFill>
                  <a:schemeClr val="tx1"/>
                </a:solidFill>
              </a:rPr>
              <a:t>DENKLEŞTİRME (İADE)</a:t>
            </a:r>
          </a:p>
        </p:txBody>
      </p:sp>
      <p:sp>
        <p:nvSpPr>
          <p:cNvPr id="3" name="İçerik Yer Tutucusu 2"/>
          <p:cNvSpPr>
            <a:spLocks noGrp="1"/>
          </p:cNvSpPr>
          <p:nvPr>
            <p:ph idx="1"/>
          </p:nvPr>
        </p:nvSpPr>
        <p:spPr/>
        <p:txBody>
          <a:bodyPr>
            <a:normAutofit fontScale="92500" lnSpcReduction="10000"/>
          </a:bodyPr>
          <a:lstStyle/>
          <a:p>
            <a:pPr marL="0" indent="0">
              <a:buNone/>
            </a:pPr>
            <a:r>
              <a:rPr lang="tr-TR" u="sng" dirty="0" smtClean="0">
                <a:solidFill>
                  <a:schemeClr val="tx1"/>
                </a:solidFill>
              </a:rPr>
              <a:t>Sonuç:</a:t>
            </a:r>
          </a:p>
          <a:p>
            <a:pPr marL="0" indent="0">
              <a:buNone/>
            </a:pPr>
            <a:r>
              <a:rPr lang="tr-TR" dirty="0" smtClean="0">
                <a:solidFill>
                  <a:schemeClr val="tx1"/>
                </a:solidFill>
              </a:rPr>
              <a:t>Altsoy </a:t>
            </a:r>
            <a:r>
              <a:rPr lang="tr-TR" dirty="0">
                <a:solidFill>
                  <a:schemeClr val="tx1"/>
                </a:solidFill>
              </a:rPr>
              <a:t>açısından karine: Mirasbırakanın kazandırmayı altsoyun miras payına mahsuben yaptığı ve altsoy arasında eşitliği gözetmiş olduğu yönündedir</a:t>
            </a:r>
            <a:r>
              <a:rPr lang="tr-TR" dirty="0" smtClean="0">
                <a:solidFill>
                  <a:schemeClr val="tx1"/>
                </a:solidFill>
              </a:rPr>
              <a:t>.</a:t>
            </a:r>
          </a:p>
          <a:p>
            <a:pPr marL="0" indent="0">
              <a:buNone/>
            </a:pPr>
            <a:r>
              <a:rPr lang="tr-TR" dirty="0">
                <a:solidFill>
                  <a:schemeClr val="tx1"/>
                </a:solidFill>
              </a:rPr>
              <a:t>Altsoy lehine yapılan </a:t>
            </a:r>
            <a:r>
              <a:rPr lang="tr-TR" dirty="0" err="1" smtClean="0">
                <a:solidFill>
                  <a:schemeClr val="tx1"/>
                </a:solidFill>
              </a:rPr>
              <a:t>saağlararası</a:t>
            </a:r>
            <a:r>
              <a:rPr lang="tr-TR" dirty="0" smtClean="0">
                <a:solidFill>
                  <a:schemeClr val="tx1"/>
                </a:solidFill>
              </a:rPr>
              <a:t> </a:t>
            </a:r>
            <a:r>
              <a:rPr lang="tr-TR" dirty="0">
                <a:solidFill>
                  <a:schemeClr val="tx1"/>
                </a:solidFill>
              </a:rPr>
              <a:t>karşılıksız kazandırmalar aksi mirasbırakan tarafından açıkça belirtilmedikçe, kanun gereği denkleştirmeye tabidir. Ancak miras bırakan altsoyuna yaptığı kazandırma ile bunun iade edilmesini istemiyorsa bunu açıkça beyan etmelidir (kanuni iade). </a:t>
            </a:r>
          </a:p>
          <a:p>
            <a:pPr marL="0" indent="0">
              <a:buNone/>
            </a:pPr>
            <a:r>
              <a:rPr lang="tr-TR" dirty="0" smtClean="0">
                <a:solidFill>
                  <a:schemeClr val="tx1"/>
                </a:solidFill>
              </a:rPr>
              <a:t>Altsoy </a:t>
            </a:r>
            <a:r>
              <a:rPr lang="tr-TR" dirty="0">
                <a:solidFill>
                  <a:schemeClr val="tx1"/>
                </a:solidFill>
              </a:rPr>
              <a:t>dışındaki yasal mirasçılar açısından karine: Mirasbırakanın kazandırmayı yasal mirasçısının miras payına ek olarak  yapmış olduğu ve mirasçıları arasında eşitliği gözetmemiş olduğu yönündedir. </a:t>
            </a:r>
            <a:endParaRPr lang="tr-TR" dirty="0" smtClean="0">
              <a:solidFill>
                <a:schemeClr val="tx1"/>
              </a:solidFill>
            </a:endParaRPr>
          </a:p>
          <a:p>
            <a:pPr marL="0" indent="0">
              <a:buNone/>
            </a:pPr>
            <a:r>
              <a:rPr lang="tr-TR" dirty="0">
                <a:solidFill>
                  <a:schemeClr val="tx1"/>
                </a:solidFill>
              </a:rPr>
              <a:t>Altsoy dışındaki diğer yasal mirasçılar lehine yapılan sağlararası karşılıksız kazandırmalar kural olarak denkleştirmeye tabi değildir. Ancak mirasbırakan tarafından aksi açıkça belirtilirse iade söz konusu olur (iradi iade). </a:t>
            </a:r>
          </a:p>
          <a:p>
            <a:pPr marL="0" indent="0">
              <a:buNone/>
            </a:pPr>
            <a:endParaRPr lang="tr-TR" dirty="0" smtClean="0">
              <a:solidFill>
                <a:schemeClr val="tx1"/>
              </a:solidFill>
            </a:endParaRPr>
          </a:p>
          <a:p>
            <a:pPr marL="0" indent="0">
              <a:buNone/>
            </a:pPr>
            <a:endParaRPr lang="tr-TR" dirty="0">
              <a:solidFill>
                <a:schemeClr val="tx1"/>
              </a:solidFill>
            </a:endParaRPr>
          </a:p>
          <a:p>
            <a:pPr marL="0" indent="0">
              <a:buNone/>
            </a:pPr>
            <a:endParaRPr lang="tr-TR" dirty="0">
              <a:solidFill>
                <a:schemeClr val="tx1"/>
              </a:solidFill>
            </a:endParaRPr>
          </a:p>
          <a:p>
            <a:pPr marL="0" indent="0">
              <a:buNone/>
            </a:pPr>
            <a:endParaRPr lang="tr-TR" dirty="0">
              <a:solidFill>
                <a:schemeClr val="tx1"/>
              </a:solidFill>
            </a:endParaRPr>
          </a:p>
        </p:txBody>
      </p:sp>
    </p:spTree>
    <p:extLst>
      <p:ext uri="{BB962C8B-B14F-4D97-AF65-F5344CB8AC3E}">
        <p14:creationId xmlns:p14="http://schemas.microsoft.com/office/powerpoint/2010/main" val="126445637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chemeClr val="tx1"/>
                </a:solidFill>
              </a:rPr>
              <a:t>MİRASTA </a:t>
            </a:r>
            <a:r>
              <a:rPr lang="tr-TR" dirty="0">
                <a:solidFill>
                  <a:schemeClr val="tx1"/>
                </a:solidFill>
              </a:rPr>
              <a:t>DENKLEŞTİRME (İADE)</a:t>
            </a:r>
          </a:p>
        </p:txBody>
      </p:sp>
      <p:sp>
        <p:nvSpPr>
          <p:cNvPr id="3" name="İçerik Yer Tutucusu 2"/>
          <p:cNvSpPr>
            <a:spLocks noGrp="1"/>
          </p:cNvSpPr>
          <p:nvPr>
            <p:ph idx="1"/>
          </p:nvPr>
        </p:nvSpPr>
        <p:spPr/>
        <p:txBody>
          <a:bodyPr>
            <a:normAutofit/>
          </a:bodyPr>
          <a:lstStyle/>
          <a:p>
            <a:pPr marL="0" indent="0">
              <a:buNone/>
            </a:pPr>
            <a:r>
              <a:rPr lang="tr-TR" dirty="0">
                <a:solidFill>
                  <a:schemeClr val="tx1"/>
                </a:solidFill>
              </a:rPr>
              <a:t>TMK 669 I: Altsoy dışındaki yasal mirasçılar</a:t>
            </a:r>
          </a:p>
          <a:p>
            <a:pPr>
              <a:buFont typeface="Wingdings" panose="05000000000000000000" pitchFamily="2" charset="2"/>
              <a:buChar char="§"/>
            </a:pPr>
            <a:r>
              <a:rPr lang="tr-TR" dirty="0">
                <a:solidFill>
                  <a:schemeClr val="tx1"/>
                </a:solidFill>
              </a:rPr>
              <a:t> Kimler? Mirasbırakanın eşi, ikinci zümre mirasçıları, üçüncü zümre mirasçıları</a:t>
            </a:r>
          </a:p>
          <a:p>
            <a:pPr>
              <a:buFont typeface="Wingdings" panose="05000000000000000000" pitchFamily="2" charset="2"/>
              <a:buChar char="§"/>
            </a:pPr>
            <a:r>
              <a:rPr lang="tr-TR" dirty="0">
                <a:solidFill>
                  <a:schemeClr val="tx1"/>
                </a:solidFill>
              </a:rPr>
              <a:t>Mirasbırakandan miras payına mahsuben sağlararası kazandırma elde etmişse, yasal mirasçı bu kazandırmayı iade edecektir.</a:t>
            </a:r>
          </a:p>
          <a:p>
            <a:pPr>
              <a:buFont typeface="Wingdings" panose="05000000000000000000" pitchFamily="2" charset="2"/>
              <a:buChar char="§"/>
            </a:pPr>
            <a:r>
              <a:rPr lang="tr-TR" dirty="0">
                <a:solidFill>
                  <a:schemeClr val="tx1"/>
                </a:solidFill>
              </a:rPr>
              <a:t>O halde altsoy dışındaki yasal mirasçılar açısından denkleştirme yükümlülüğü, mirasbırakan tarafından bu kazandırmanın iade edileceği belirtilmişse söz konusu olur=İradi denkleştirme</a:t>
            </a:r>
          </a:p>
          <a:p>
            <a:pPr marL="0" indent="0">
              <a:buNone/>
            </a:pPr>
            <a:endParaRPr lang="tr-TR" dirty="0" smtClean="0">
              <a:solidFill>
                <a:schemeClr val="tx1"/>
              </a:solidFill>
            </a:endParaRPr>
          </a:p>
          <a:p>
            <a:pPr marL="0" indent="0">
              <a:buNone/>
            </a:pPr>
            <a:endParaRPr lang="tr-TR" dirty="0">
              <a:solidFill>
                <a:schemeClr val="tx1"/>
              </a:solidFill>
            </a:endParaRPr>
          </a:p>
          <a:p>
            <a:pPr marL="0" indent="0">
              <a:buNone/>
            </a:pPr>
            <a:endParaRPr lang="tr-TR" dirty="0">
              <a:solidFill>
                <a:schemeClr val="tx1"/>
              </a:solidFill>
            </a:endParaRPr>
          </a:p>
          <a:p>
            <a:pPr marL="0" indent="0">
              <a:buNone/>
            </a:pPr>
            <a:endParaRPr lang="tr-TR" dirty="0">
              <a:solidFill>
                <a:schemeClr val="tx1"/>
              </a:solidFill>
            </a:endParaRPr>
          </a:p>
        </p:txBody>
      </p:sp>
    </p:spTree>
    <p:extLst>
      <p:ext uri="{BB962C8B-B14F-4D97-AF65-F5344CB8AC3E}">
        <p14:creationId xmlns:p14="http://schemas.microsoft.com/office/powerpoint/2010/main" val="352065759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chemeClr val="tx1"/>
                </a:solidFill>
              </a:rPr>
              <a:t>MİRASTA </a:t>
            </a:r>
            <a:r>
              <a:rPr lang="tr-TR" dirty="0">
                <a:solidFill>
                  <a:schemeClr val="tx1"/>
                </a:solidFill>
              </a:rPr>
              <a:t>DENKLEŞTİRME (İADE)</a:t>
            </a:r>
          </a:p>
        </p:txBody>
      </p:sp>
      <p:sp>
        <p:nvSpPr>
          <p:cNvPr id="3" name="İçerik Yer Tutucusu 2"/>
          <p:cNvSpPr>
            <a:spLocks noGrp="1"/>
          </p:cNvSpPr>
          <p:nvPr>
            <p:ph idx="1"/>
          </p:nvPr>
        </p:nvSpPr>
        <p:spPr/>
        <p:txBody>
          <a:bodyPr>
            <a:normAutofit/>
          </a:bodyPr>
          <a:lstStyle/>
          <a:p>
            <a:pPr marL="0" indent="0">
              <a:buNone/>
            </a:pPr>
            <a:endParaRPr lang="tr-TR" dirty="0" smtClean="0">
              <a:solidFill>
                <a:schemeClr val="tx1"/>
              </a:solidFill>
            </a:endParaRPr>
          </a:p>
          <a:p>
            <a:pPr marL="0" indent="0">
              <a:buNone/>
            </a:pPr>
            <a:r>
              <a:rPr lang="tr-TR" dirty="0">
                <a:solidFill>
                  <a:schemeClr val="tx1"/>
                </a:solidFill>
              </a:rPr>
              <a:t>TMK 669 II: Altsoy</a:t>
            </a:r>
          </a:p>
          <a:p>
            <a:pPr>
              <a:buFont typeface="Wingdings" panose="05000000000000000000" pitchFamily="2" charset="2"/>
              <a:buChar char="§"/>
            </a:pPr>
            <a:r>
              <a:rPr lang="tr-TR" dirty="0" smtClean="0">
                <a:solidFill>
                  <a:schemeClr val="tx1"/>
                </a:solidFill>
              </a:rPr>
              <a:t>Kimler</a:t>
            </a:r>
            <a:r>
              <a:rPr lang="tr-TR" dirty="0">
                <a:solidFill>
                  <a:schemeClr val="tx1"/>
                </a:solidFill>
              </a:rPr>
              <a:t>? Mirasçı sıfatına sahip olmak kaydıyla çocuklar, torunlar, torun çocukları (birinci zümrenin tümü), evlatlık ya da evlatlığın altsoyu</a:t>
            </a:r>
          </a:p>
          <a:p>
            <a:pPr>
              <a:buFont typeface="Wingdings" panose="05000000000000000000" pitchFamily="2" charset="2"/>
              <a:buChar char="§"/>
            </a:pPr>
            <a:r>
              <a:rPr lang="tr-TR" dirty="0">
                <a:solidFill>
                  <a:schemeClr val="tx1"/>
                </a:solidFill>
              </a:rPr>
              <a:t>Hükümde belirtilen nitelikte bir kazandırma varsa kural olarak denkleştirme yükümlülüğü söz konusu= Yasal denkleştirme</a:t>
            </a:r>
          </a:p>
          <a:p>
            <a:pPr>
              <a:buFont typeface="Wingdings" panose="05000000000000000000" pitchFamily="2" charset="2"/>
              <a:buChar char="§"/>
            </a:pPr>
            <a:r>
              <a:rPr lang="tr-TR" dirty="0">
                <a:solidFill>
                  <a:schemeClr val="tx1"/>
                </a:solidFill>
              </a:rPr>
              <a:t>Mirasbırakan aksini açıkça belirtirse kazandırma denkleştirmeden kurtulur (ama bu kez TMK 565 b.1 gereği tenkise tabi!)</a:t>
            </a:r>
          </a:p>
          <a:p>
            <a:pPr marL="0" indent="0">
              <a:buNone/>
            </a:pPr>
            <a:endParaRPr lang="tr-TR" dirty="0" smtClean="0">
              <a:solidFill>
                <a:schemeClr val="tx1"/>
              </a:solidFill>
            </a:endParaRPr>
          </a:p>
          <a:p>
            <a:pPr marL="0" indent="0">
              <a:buNone/>
            </a:pPr>
            <a:endParaRPr lang="tr-TR" dirty="0">
              <a:solidFill>
                <a:schemeClr val="tx1"/>
              </a:solidFill>
            </a:endParaRPr>
          </a:p>
          <a:p>
            <a:pPr marL="0" indent="0">
              <a:buNone/>
            </a:pPr>
            <a:endParaRPr lang="tr-TR" dirty="0">
              <a:solidFill>
                <a:schemeClr val="tx1"/>
              </a:solidFill>
            </a:endParaRPr>
          </a:p>
        </p:txBody>
      </p:sp>
    </p:spTree>
    <p:extLst>
      <p:ext uri="{BB962C8B-B14F-4D97-AF65-F5344CB8AC3E}">
        <p14:creationId xmlns:p14="http://schemas.microsoft.com/office/powerpoint/2010/main" val="84977575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chemeClr val="tx1"/>
                </a:solidFill>
              </a:rPr>
              <a:t>MİRASTA </a:t>
            </a:r>
            <a:r>
              <a:rPr lang="tr-TR" dirty="0">
                <a:solidFill>
                  <a:schemeClr val="tx1"/>
                </a:solidFill>
              </a:rPr>
              <a:t>DENKLEŞTİRME (İADE)</a:t>
            </a:r>
          </a:p>
        </p:txBody>
      </p:sp>
      <p:sp>
        <p:nvSpPr>
          <p:cNvPr id="3" name="İçerik Yer Tutucusu 2"/>
          <p:cNvSpPr>
            <a:spLocks noGrp="1"/>
          </p:cNvSpPr>
          <p:nvPr>
            <p:ph idx="1"/>
          </p:nvPr>
        </p:nvSpPr>
        <p:spPr/>
        <p:txBody>
          <a:bodyPr>
            <a:normAutofit/>
          </a:bodyPr>
          <a:lstStyle/>
          <a:p>
            <a:pPr marL="0" indent="0">
              <a:buNone/>
            </a:pPr>
            <a:endParaRPr lang="tr-TR" dirty="0" smtClean="0">
              <a:solidFill>
                <a:schemeClr val="tx1"/>
              </a:solidFill>
            </a:endParaRPr>
          </a:p>
          <a:p>
            <a:pPr marL="0" indent="0">
              <a:buNone/>
            </a:pPr>
            <a:r>
              <a:rPr lang="tr-TR" dirty="0">
                <a:solidFill>
                  <a:schemeClr val="tx1"/>
                </a:solidFill>
              </a:rPr>
              <a:t>Denkleştirme borçlusu altsoy:</a:t>
            </a:r>
          </a:p>
          <a:p>
            <a:pPr>
              <a:buFont typeface="Wingdings" panose="05000000000000000000" pitchFamily="2" charset="2"/>
              <a:buChar char="§"/>
            </a:pPr>
            <a:r>
              <a:rPr lang="tr-TR" dirty="0">
                <a:solidFill>
                  <a:schemeClr val="tx1"/>
                </a:solidFill>
              </a:rPr>
              <a:t>Mirasbırakandan denkleştirmeye tabi kazandırmayı almış olmalı (ama krş. TMK 670!)</a:t>
            </a:r>
          </a:p>
          <a:p>
            <a:pPr>
              <a:buFont typeface="Wingdings" panose="05000000000000000000" pitchFamily="2" charset="2"/>
              <a:buChar char="§"/>
            </a:pPr>
            <a:r>
              <a:rPr lang="tr-TR" dirty="0">
                <a:solidFill>
                  <a:schemeClr val="tx1"/>
                </a:solidFill>
              </a:rPr>
              <a:t> Mirasın açıldığı sırada yasal mirasçı sıfatına sahip olmalı</a:t>
            </a:r>
          </a:p>
          <a:p>
            <a:pPr>
              <a:buFont typeface="Wingdings" panose="05000000000000000000" pitchFamily="2" charset="2"/>
              <a:buChar char="§"/>
            </a:pPr>
            <a:r>
              <a:rPr lang="tr-TR" dirty="0">
                <a:solidFill>
                  <a:schemeClr val="tx1"/>
                </a:solidFill>
              </a:rPr>
              <a:t>Kazandırmanın yapıldığı sırada </a:t>
            </a:r>
            <a:r>
              <a:rPr lang="tr-TR" dirty="0" smtClean="0">
                <a:solidFill>
                  <a:schemeClr val="tx1"/>
                </a:solidFill>
              </a:rPr>
              <a:t>muhtemel yasal </a:t>
            </a:r>
            <a:r>
              <a:rPr lang="tr-TR" dirty="0">
                <a:solidFill>
                  <a:schemeClr val="tx1"/>
                </a:solidFill>
              </a:rPr>
              <a:t>mirasçı sıfatına sahip olmayıp (</a:t>
            </a:r>
            <a:r>
              <a:rPr lang="tr-TR" i="1" dirty="0" err="1">
                <a:solidFill>
                  <a:schemeClr val="tx1"/>
                </a:solidFill>
              </a:rPr>
              <a:t>örn</a:t>
            </a:r>
            <a:r>
              <a:rPr lang="tr-TR" i="1" dirty="0">
                <a:solidFill>
                  <a:schemeClr val="tx1"/>
                </a:solidFill>
              </a:rPr>
              <a:t>: M, oğlu O’ya değil de torunu </a:t>
            </a:r>
            <a:r>
              <a:rPr lang="tr-TR" i="1" dirty="0" err="1">
                <a:solidFill>
                  <a:schemeClr val="tx1"/>
                </a:solidFill>
              </a:rPr>
              <a:t>T’te</a:t>
            </a:r>
            <a:r>
              <a:rPr lang="tr-TR" i="1" dirty="0">
                <a:solidFill>
                  <a:schemeClr val="tx1"/>
                </a:solidFill>
              </a:rPr>
              <a:t> kazandırmada bulundu</a:t>
            </a:r>
            <a:r>
              <a:rPr lang="tr-TR" dirty="0">
                <a:solidFill>
                  <a:schemeClr val="tx1"/>
                </a:solidFill>
              </a:rPr>
              <a:t>), mirasın açıldığı anda yasal mirasçı sıfatına sahip olan altsoy da denkleştirme borçlusu kabul edilir. (Öğretide tart.)</a:t>
            </a:r>
          </a:p>
          <a:p>
            <a:pPr>
              <a:buFont typeface="Wingdings" panose="05000000000000000000" pitchFamily="2" charset="2"/>
              <a:buChar char="§"/>
            </a:pPr>
            <a:r>
              <a:rPr lang="tr-TR" dirty="0">
                <a:solidFill>
                  <a:schemeClr val="tx1"/>
                </a:solidFill>
              </a:rPr>
              <a:t>Atanmış mirasçılar denkleştirme borçlusu olmazlar.</a:t>
            </a:r>
            <a:endParaRPr lang="en-GB" dirty="0">
              <a:solidFill>
                <a:schemeClr val="tx1"/>
              </a:solidFill>
            </a:endParaRPr>
          </a:p>
          <a:p>
            <a:pPr marL="0" indent="0">
              <a:buNone/>
            </a:pPr>
            <a:endParaRPr lang="tr-TR" dirty="0" smtClean="0">
              <a:solidFill>
                <a:schemeClr val="tx1"/>
              </a:solidFill>
            </a:endParaRPr>
          </a:p>
          <a:p>
            <a:pPr marL="0" indent="0">
              <a:buNone/>
            </a:pPr>
            <a:endParaRPr lang="tr-TR" dirty="0">
              <a:solidFill>
                <a:schemeClr val="tx1"/>
              </a:solidFill>
            </a:endParaRPr>
          </a:p>
          <a:p>
            <a:pPr marL="0" indent="0">
              <a:buNone/>
            </a:pPr>
            <a:endParaRPr lang="tr-TR" dirty="0">
              <a:solidFill>
                <a:schemeClr val="tx1"/>
              </a:solidFill>
            </a:endParaRPr>
          </a:p>
        </p:txBody>
      </p:sp>
    </p:spTree>
    <p:extLst>
      <p:ext uri="{BB962C8B-B14F-4D97-AF65-F5344CB8AC3E}">
        <p14:creationId xmlns:p14="http://schemas.microsoft.com/office/powerpoint/2010/main" val="16427351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2400" b="1" dirty="0">
                <a:solidFill>
                  <a:schemeClr val="tx1"/>
                </a:solidFill>
              </a:rPr>
              <a:t>Miras Hukukunun özellikleri ve Miras Hukukuna hakim olan ilkeler</a:t>
            </a:r>
            <a:endParaRPr lang="en-GB" dirty="0">
              <a:solidFill>
                <a:schemeClr val="tx1"/>
              </a:solidFill>
            </a:endParaRPr>
          </a:p>
        </p:txBody>
      </p:sp>
      <p:sp>
        <p:nvSpPr>
          <p:cNvPr id="3" name="İçerik Yer Tutucusu 2"/>
          <p:cNvSpPr>
            <a:spLocks noGrp="1"/>
          </p:cNvSpPr>
          <p:nvPr>
            <p:ph idx="1"/>
          </p:nvPr>
        </p:nvSpPr>
        <p:spPr>
          <a:xfrm>
            <a:off x="2424023" y="2603500"/>
            <a:ext cx="9407571" cy="3745542"/>
          </a:xfrm>
        </p:spPr>
        <p:txBody>
          <a:bodyPr/>
          <a:lstStyle/>
          <a:p>
            <a:endParaRPr lang="tr-TR" dirty="0" smtClean="0">
              <a:solidFill>
                <a:srgbClr val="FF0000"/>
              </a:solidFill>
            </a:endParaRPr>
          </a:p>
          <a:p>
            <a:r>
              <a:rPr lang="tr-TR" dirty="0" smtClean="0">
                <a:solidFill>
                  <a:srgbClr val="FF0000"/>
                </a:solidFill>
              </a:rPr>
              <a:t>Külli </a:t>
            </a:r>
            <a:r>
              <a:rPr lang="tr-TR" dirty="0" err="1" smtClean="0">
                <a:solidFill>
                  <a:srgbClr val="FF0000"/>
                </a:solidFill>
              </a:rPr>
              <a:t>halefiyetin</a:t>
            </a:r>
            <a:r>
              <a:rPr lang="tr-TR" dirty="0" smtClean="0">
                <a:solidFill>
                  <a:srgbClr val="FF0000"/>
                </a:solidFill>
              </a:rPr>
              <a:t> istisnası</a:t>
            </a:r>
            <a:r>
              <a:rPr lang="tr-TR" dirty="0" smtClean="0"/>
              <a:t>: Cüzî </a:t>
            </a:r>
            <a:r>
              <a:rPr lang="tr-TR" dirty="0" err="1" smtClean="0"/>
              <a:t>halefiyet</a:t>
            </a:r>
            <a:endParaRPr lang="tr-TR" dirty="0" smtClean="0"/>
          </a:p>
          <a:p>
            <a:pPr>
              <a:buFont typeface="Arial" panose="020B0604020202020204" pitchFamily="34" charset="0"/>
              <a:buChar char="•"/>
            </a:pPr>
            <a:r>
              <a:rPr lang="tr-TR" dirty="0" smtClean="0"/>
              <a:t>Cüzî </a:t>
            </a:r>
            <a:r>
              <a:rPr lang="tr-TR" dirty="0" err="1" smtClean="0"/>
              <a:t>halefiyet</a:t>
            </a:r>
            <a:r>
              <a:rPr lang="tr-TR" dirty="0" smtClean="0"/>
              <a:t> yoluyla tereke üzerinde hak sahibi olanlar vasiyet alacaklılarıdır.</a:t>
            </a:r>
          </a:p>
          <a:p>
            <a:pPr>
              <a:buFont typeface="Arial" panose="020B0604020202020204" pitchFamily="34" charset="0"/>
              <a:buChar char="•"/>
            </a:pPr>
            <a:r>
              <a:rPr lang="tr-TR" dirty="0" smtClean="0"/>
              <a:t>Vasiyet alacaklıları murisin ölümü ile tereke üzerinde kendiliğinden bir hak elde edemezler; sadece mirasçılara karşı ileri sürülebilen bir alacak hakkı elde ederler.</a:t>
            </a:r>
          </a:p>
          <a:p>
            <a:pPr>
              <a:buFont typeface="Arial" panose="020B0604020202020204" pitchFamily="34" charset="0"/>
              <a:buChar char="•"/>
            </a:pPr>
            <a:r>
              <a:rPr lang="tr-TR" dirty="0" smtClean="0"/>
              <a:t>Mirasçılar tarafından vasiyet konusunun usulüne uygun devri ile hak sahibi olurlar.</a:t>
            </a:r>
          </a:p>
          <a:p>
            <a:pPr>
              <a:buFont typeface="Arial" panose="020B0604020202020204" pitchFamily="34" charset="0"/>
              <a:buChar char="•"/>
            </a:pPr>
            <a:r>
              <a:rPr lang="tr-TR" dirty="0" smtClean="0"/>
              <a:t>Tereke borçlarından da sorumlu olmazlar.</a:t>
            </a:r>
            <a:endParaRPr lang="en-GB" dirty="0"/>
          </a:p>
        </p:txBody>
      </p:sp>
    </p:spTree>
    <p:extLst>
      <p:ext uri="{BB962C8B-B14F-4D97-AF65-F5344CB8AC3E}">
        <p14:creationId xmlns:p14="http://schemas.microsoft.com/office/powerpoint/2010/main" val="127486122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chemeClr val="tx1"/>
                </a:solidFill>
              </a:rPr>
              <a:t>MİRASTA </a:t>
            </a:r>
            <a:r>
              <a:rPr lang="tr-TR" dirty="0">
                <a:solidFill>
                  <a:schemeClr val="tx1"/>
                </a:solidFill>
              </a:rPr>
              <a:t>DENKLEŞTİRME (İADE)</a:t>
            </a:r>
          </a:p>
        </p:txBody>
      </p:sp>
      <p:sp>
        <p:nvSpPr>
          <p:cNvPr id="3" name="İçerik Yer Tutucusu 2"/>
          <p:cNvSpPr>
            <a:spLocks noGrp="1"/>
          </p:cNvSpPr>
          <p:nvPr>
            <p:ph idx="1"/>
          </p:nvPr>
        </p:nvSpPr>
        <p:spPr/>
        <p:txBody>
          <a:bodyPr>
            <a:normAutofit/>
          </a:bodyPr>
          <a:lstStyle/>
          <a:p>
            <a:pPr marL="0" indent="0">
              <a:buNone/>
            </a:pPr>
            <a:endParaRPr lang="tr-TR" dirty="0" smtClean="0">
              <a:solidFill>
                <a:schemeClr val="tx1"/>
              </a:solidFill>
            </a:endParaRPr>
          </a:p>
          <a:p>
            <a:pPr marL="0" indent="0">
              <a:buNone/>
            </a:pPr>
            <a:r>
              <a:rPr lang="tr-TR" dirty="0">
                <a:solidFill>
                  <a:schemeClr val="tx1"/>
                </a:solidFill>
              </a:rPr>
              <a:t>Denkleştirme borçlusu altsoy:</a:t>
            </a:r>
          </a:p>
          <a:p>
            <a:pPr>
              <a:buFont typeface="Wingdings" panose="05000000000000000000" pitchFamily="2" charset="2"/>
              <a:buChar char="§"/>
            </a:pPr>
            <a:r>
              <a:rPr lang="tr-TR" dirty="0">
                <a:solidFill>
                  <a:schemeClr val="tx1"/>
                </a:solidFill>
              </a:rPr>
              <a:t>Altsoyun mirasbırakanın eşi ile birlikte mirasçılığı söz konusu ise altsoy, eşe karşı denkleştirme borçlusu olur mu? Öğretide tartışmalı!</a:t>
            </a:r>
          </a:p>
          <a:p>
            <a:pPr marL="0" indent="0">
              <a:buNone/>
            </a:pPr>
            <a:r>
              <a:rPr lang="tr-TR" dirty="0">
                <a:solidFill>
                  <a:schemeClr val="tx1"/>
                </a:solidFill>
              </a:rPr>
              <a:t>	- </a:t>
            </a:r>
            <a:r>
              <a:rPr lang="tr-TR" u="sng" dirty="0">
                <a:solidFill>
                  <a:schemeClr val="tx1"/>
                </a:solidFill>
              </a:rPr>
              <a:t>1. görüş</a:t>
            </a:r>
            <a:r>
              <a:rPr lang="tr-TR" dirty="0">
                <a:solidFill>
                  <a:schemeClr val="tx1"/>
                </a:solidFill>
              </a:rPr>
              <a:t>: Hayır! Denkleştirme ancak 	karşılıklı olarak aynı yükümlülük altına 	girebilecek kişiler arasında söz </a:t>
            </a:r>
            <a:r>
              <a:rPr lang="tr-TR" dirty="0" smtClean="0">
                <a:solidFill>
                  <a:schemeClr val="tx1"/>
                </a:solidFill>
              </a:rPr>
              <a:t>konusu </a:t>
            </a:r>
            <a:r>
              <a:rPr lang="tr-TR" dirty="0">
                <a:solidFill>
                  <a:schemeClr val="tx1"/>
                </a:solidFill>
              </a:rPr>
              <a:t>olur. Ayrıca bkz. TMK 669 I: 	«…Yasal </a:t>
            </a:r>
            <a:r>
              <a:rPr lang="tr-TR" dirty="0" smtClean="0">
                <a:solidFill>
                  <a:schemeClr val="tx1"/>
                </a:solidFill>
              </a:rPr>
              <a:t>	mirasçılar</a:t>
            </a:r>
            <a:r>
              <a:rPr lang="tr-TR" dirty="0">
                <a:solidFill>
                  <a:schemeClr val="tx1"/>
                </a:solidFill>
              </a:rPr>
              <a:t>, … denkleştirmeyi 	sağlamak için terekeye geri vermekle 	</a:t>
            </a:r>
            <a:r>
              <a:rPr lang="tr-TR" b="1" i="1" dirty="0">
                <a:solidFill>
                  <a:schemeClr val="tx1"/>
                </a:solidFill>
              </a:rPr>
              <a:t>birbirlerine </a:t>
            </a:r>
            <a:r>
              <a:rPr lang="tr-TR" b="1" i="1" dirty="0" smtClean="0">
                <a:solidFill>
                  <a:schemeClr val="tx1"/>
                </a:solidFill>
              </a:rPr>
              <a:t>	karşı </a:t>
            </a:r>
            <a:r>
              <a:rPr lang="tr-TR" b="1" i="1" dirty="0">
                <a:solidFill>
                  <a:schemeClr val="tx1"/>
                </a:solidFill>
              </a:rPr>
              <a:t>yükümlü</a:t>
            </a:r>
            <a:r>
              <a:rPr lang="tr-TR" dirty="0">
                <a:solidFill>
                  <a:schemeClr val="tx1"/>
                </a:solidFill>
              </a:rPr>
              <a:t>dürler.»</a:t>
            </a:r>
          </a:p>
          <a:p>
            <a:pPr marL="0" indent="0">
              <a:buNone/>
            </a:pPr>
            <a:r>
              <a:rPr lang="tr-TR" dirty="0">
                <a:solidFill>
                  <a:schemeClr val="tx1"/>
                </a:solidFill>
              </a:rPr>
              <a:t>	- </a:t>
            </a:r>
            <a:r>
              <a:rPr lang="tr-TR" u="sng" dirty="0">
                <a:solidFill>
                  <a:schemeClr val="tx1"/>
                </a:solidFill>
              </a:rPr>
              <a:t>2. görüş</a:t>
            </a:r>
            <a:r>
              <a:rPr lang="tr-TR" dirty="0">
                <a:solidFill>
                  <a:schemeClr val="tx1"/>
                </a:solidFill>
              </a:rPr>
              <a:t>: Evet! Eş, altsoydan her </a:t>
            </a:r>
            <a:r>
              <a:rPr lang="tr-TR" dirty="0" smtClean="0">
                <a:solidFill>
                  <a:schemeClr val="tx1"/>
                </a:solidFill>
              </a:rPr>
              <a:t>zaman </a:t>
            </a:r>
            <a:r>
              <a:rPr lang="tr-TR" dirty="0">
                <a:solidFill>
                  <a:schemeClr val="tx1"/>
                </a:solidFill>
              </a:rPr>
              <a:t>her zaman denkleştirmeyi 	talep </a:t>
            </a:r>
            <a:r>
              <a:rPr lang="tr-TR" dirty="0" smtClean="0">
                <a:solidFill>
                  <a:schemeClr val="tx1"/>
                </a:solidFill>
              </a:rPr>
              <a:t>	edebilir</a:t>
            </a:r>
            <a:r>
              <a:rPr lang="tr-TR" dirty="0">
                <a:solidFill>
                  <a:schemeClr val="tx1"/>
                </a:solidFill>
              </a:rPr>
              <a:t>. </a:t>
            </a:r>
          </a:p>
          <a:p>
            <a:pPr marL="0" indent="0">
              <a:buNone/>
            </a:pPr>
            <a:endParaRPr lang="tr-TR" dirty="0" smtClean="0">
              <a:solidFill>
                <a:schemeClr val="tx1"/>
              </a:solidFill>
            </a:endParaRPr>
          </a:p>
          <a:p>
            <a:pPr marL="0" indent="0">
              <a:buNone/>
            </a:pPr>
            <a:endParaRPr lang="tr-TR" dirty="0" smtClean="0">
              <a:solidFill>
                <a:schemeClr val="tx1"/>
              </a:solidFill>
            </a:endParaRPr>
          </a:p>
          <a:p>
            <a:pPr marL="0" indent="0">
              <a:buNone/>
            </a:pPr>
            <a:endParaRPr lang="tr-TR" dirty="0">
              <a:solidFill>
                <a:schemeClr val="tx1"/>
              </a:solidFill>
            </a:endParaRPr>
          </a:p>
        </p:txBody>
      </p:sp>
    </p:spTree>
    <p:extLst>
      <p:ext uri="{BB962C8B-B14F-4D97-AF65-F5344CB8AC3E}">
        <p14:creationId xmlns:p14="http://schemas.microsoft.com/office/powerpoint/2010/main" val="82024658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chemeClr val="tx1"/>
                </a:solidFill>
              </a:rPr>
              <a:t>MİRASTA </a:t>
            </a:r>
            <a:r>
              <a:rPr lang="tr-TR" dirty="0">
                <a:solidFill>
                  <a:schemeClr val="tx1"/>
                </a:solidFill>
              </a:rPr>
              <a:t>DENKLEŞTİRME (İADE)</a:t>
            </a:r>
          </a:p>
        </p:txBody>
      </p:sp>
      <p:sp>
        <p:nvSpPr>
          <p:cNvPr id="3" name="İçerik Yer Tutucusu 2"/>
          <p:cNvSpPr>
            <a:spLocks noGrp="1"/>
          </p:cNvSpPr>
          <p:nvPr>
            <p:ph idx="1"/>
          </p:nvPr>
        </p:nvSpPr>
        <p:spPr/>
        <p:txBody>
          <a:bodyPr>
            <a:normAutofit/>
          </a:bodyPr>
          <a:lstStyle/>
          <a:p>
            <a:pPr marL="0" indent="0">
              <a:buNone/>
            </a:pPr>
            <a:r>
              <a:rPr lang="tr-TR" dirty="0" smtClean="0">
                <a:solidFill>
                  <a:schemeClr val="tx1"/>
                </a:solidFill>
              </a:rPr>
              <a:t>Mirasta denkleştirmeye ilişkin söz konusu karineler mirasbırakanın iradesi ile değişecektir. Bu irade beyanı kazandırma anında ya da daha sonra yapılabilir. </a:t>
            </a:r>
          </a:p>
          <a:p>
            <a:pPr marL="0" indent="0">
              <a:buNone/>
            </a:pPr>
            <a:r>
              <a:rPr lang="tr-TR" u="sng" dirty="0" smtClean="0">
                <a:solidFill>
                  <a:schemeClr val="tx1"/>
                </a:solidFill>
              </a:rPr>
              <a:t>Denkleştirmeyi emreden ya da kaldıran mirasbırakanın irade beyanı, onun ölümü ile hüküm ifade edeceğinden ölüme bağlı tasarruf sayılır</a:t>
            </a:r>
            <a:r>
              <a:rPr lang="tr-TR" dirty="0" smtClean="0">
                <a:solidFill>
                  <a:schemeClr val="tx1"/>
                </a:solidFill>
              </a:rPr>
              <a:t>. Bununla birlikte, ölüme bağlı tasarrufların şekline (vasiyetname/miras sözleşmesi) tabi olmadığı ve hatta herhangi bir şekle tabi olmadığı kabul edilir.</a:t>
            </a:r>
          </a:p>
          <a:p>
            <a:pPr marL="0" indent="0">
              <a:buNone/>
            </a:pPr>
            <a:r>
              <a:rPr lang="tr-TR" dirty="0" smtClean="0">
                <a:solidFill>
                  <a:schemeClr val="tx1"/>
                </a:solidFill>
              </a:rPr>
              <a:t>Önemli olan husus: Mirasbırakanın denkleştirmeyi emreden ya da yasaklayan iradesi açık olmalıdır! Buna göre dolaysız ve açık bir ifade ile mirasbırakan denkleştirmeyi yasaklamış ya da emretmiş olmalıdır. </a:t>
            </a:r>
          </a:p>
          <a:p>
            <a:pPr marL="0" indent="0">
              <a:buNone/>
            </a:pPr>
            <a:endParaRPr lang="tr-TR" dirty="0">
              <a:solidFill>
                <a:schemeClr val="tx1"/>
              </a:solidFill>
            </a:endParaRPr>
          </a:p>
        </p:txBody>
      </p:sp>
    </p:spTree>
    <p:extLst>
      <p:ext uri="{BB962C8B-B14F-4D97-AF65-F5344CB8AC3E}">
        <p14:creationId xmlns:p14="http://schemas.microsoft.com/office/powerpoint/2010/main" val="312664134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chemeClr val="tx1"/>
                </a:solidFill>
              </a:rPr>
              <a:t>MİRASTA </a:t>
            </a:r>
            <a:r>
              <a:rPr lang="tr-TR" dirty="0">
                <a:solidFill>
                  <a:schemeClr val="tx1"/>
                </a:solidFill>
              </a:rPr>
              <a:t>DENKLEŞTİRME (İADE)</a:t>
            </a:r>
          </a:p>
        </p:txBody>
      </p:sp>
      <p:sp>
        <p:nvSpPr>
          <p:cNvPr id="3" name="İçerik Yer Tutucusu 2"/>
          <p:cNvSpPr>
            <a:spLocks noGrp="1"/>
          </p:cNvSpPr>
          <p:nvPr>
            <p:ph idx="1"/>
          </p:nvPr>
        </p:nvSpPr>
        <p:spPr>
          <a:xfrm>
            <a:off x="1099751" y="1902941"/>
            <a:ext cx="9873049" cy="4720281"/>
          </a:xfrm>
        </p:spPr>
        <p:txBody>
          <a:bodyPr>
            <a:normAutofit fontScale="85000" lnSpcReduction="10000"/>
          </a:bodyPr>
          <a:lstStyle/>
          <a:p>
            <a:pPr marL="0" indent="0">
              <a:buNone/>
            </a:pPr>
            <a:r>
              <a:rPr lang="tr-TR" u="sng" dirty="0" smtClean="0">
                <a:solidFill>
                  <a:schemeClr val="tx1"/>
                </a:solidFill>
              </a:rPr>
              <a:t>Yarg. HGK, 12.10.1988, 326/785:</a:t>
            </a:r>
          </a:p>
          <a:p>
            <a:pPr marL="0" indent="0">
              <a:buNone/>
            </a:pPr>
            <a:r>
              <a:rPr lang="tr-TR" dirty="0" smtClean="0">
                <a:solidFill>
                  <a:schemeClr val="tx1"/>
                </a:solidFill>
              </a:rPr>
              <a:t>«…miras </a:t>
            </a:r>
            <a:r>
              <a:rPr lang="tr-TR" dirty="0">
                <a:solidFill>
                  <a:schemeClr val="tx1"/>
                </a:solidFill>
              </a:rPr>
              <a:t>bırakanın "açık irade </a:t>
            </a:r>
            <a:r>
              <a:rPr lang="tr-TR" dirty="0" err="1">
                <a:solidFill>
                  <a:schemeClr val="tx1"/>
                </a:solidFill>
              </a:rPr>
              <a:t>beyanı"nın</a:t>
            </a:r>
            <a:r>
              <a:rPr lang="tr-TR" dirty="0">
                <a:solidFill>
                  <a:schemeClr val="tx1"/>
                </a:solidFill>
              </a:rPr>
              <a:t> mahiyeti üzerinde de durulması gerekir. Az önce de değinildiği üzere 603/2. fıkrada müteveffa tarafından hilafına açıkça bir teberru yapılmış olmadıkça füru lehine bahşedilen cihaz, tesis masrafı borçtan ibra suretiyle ve bu kabilden sair suretlerle bahşedilen menfaatler iadeye tabidir) denilerek miras bırakanın ferilerine sağlığında verdiği şeylerin ve sağladığı menfaatlerin, onların miras paylarından sayılmak üzere verilmiş olacağı, ancak, miras bırakanın açık bir irade beyanı ile ferilere sağlanan bu menfaatlerin iade borcunun kapsamı dışında bırakılabileceği kabul olunmaktadır. Miras bırakanın iade borcunu ortadan kaldırması için açık bir irade beyanına ihtiyaç olması demek, doğrudan doğruya iade borcunu ortadan kaldırmayı hedef tutan söz, yazı veya işarete ihtiyaç olması demektir. Fakat bunun için belli bir şekilde yapılmış beyana lüzum yoktur; bu konuda, beyan sahibinin dilediği sözler ve hatta diğer meram anlatma vasıtaları kullanılabilir, yeter ki cümlenin bütününden mesela muhalif mefhum yoluyla) iadeyi bertaraf etme niyeti kesin olarak anlaşılabilsin. Mesela, (oğluma önceden 10.000.lira vermiş bulunuyorum. Kızımın da terekeden her şeyden önce 10.000.lira almasını istiyorum.) sözlerinden miras bırakanın oğluna bağışladığı paranın iadesini istemediği </a:t>
            </a:r>
            <a:r>
              <a:rPr lang="tr-TR" dirty="0" err="1">
                <a:solidFill>
                  <a:schemeClr val="tx1"/>
                </a:solidFill>
              </a:rPr>
              <a:t>açıkca</a:t>
            </a:r>
            <a:r>
              <a:rPr lang="tr-TR" dirty="0">
                <a:solidFill>
                  <a:schemeClr val="tx1"/>
                </a:solidFill>
              </a:rPr>
              <a:t> anlaşılmaktadır. Beyanın açık olması demek, onun anlamının derhal anlaşılabilmesi demek de değildir. Beyanın başkaca delillere ihtiyaç olmaksızın, yorumu ile anlamın anlaşılabilmesi yeterlidir. Buna göre, </a:t>
            </a:r>
            <a:r>
              <a:rPr lang="tr-TR" b="1" dirty="0">
                <a:solidFill>
                  <a:srgbClr val="FF0000"/>
                </a:solidFill>
              </a:rPr>
              <a:t>iradenin davanın özelliklerine bakılarak </a:t>
            </a:r>
            <a:r>
              <a:rPr lang="tr-TR" b="1" dirty="0" err="1">
                <a:solidFill>
                  <a:srgbClr val="FF0000"/>
                </a:solidFill>
              </a:rPr>
              <a:t>dolayısıyle</a:t>
            </a:r>
            <a:r>
              <a:rPr lang="tr-TR" b="1" dirty="0">
                <a:solidFill>
                  <a:srgbClr val="FF0000"/>
                </a:solidFill>
              </a:rPr>
              <a:t> anlaşılması mesela miras bırakanın diğer beyanlarından yahut onun mirasçılarından </a:t>
            </a:r>
            <a:r>
              <a:rPr lang="tr-TR" b="1" dirty="0" err="1">
                <a:solidFill>
                  <a:srgbClr val="FF0000"/>
                </a:solidFill>
              </a:rPr>
              <a:t>bazılariyle</a:t>
            </a:r>
            <a:r>
              <a:rPr lang="tr-TR" b="1" dirty="0">
                <a:solidFill>
                  <a:srgbClr val="FF0000"/>
                </a:solidFill>
              </a:rPr>
              <a:t> olan </a:t>
            </a:r>
            <a:r>
              <a:rPr lang="tr-TR" b="1" dirty="0" smtClean="0">
                <a:solidFill>
                  <a:srgbClr val="FF0000"/>
                </a:solidFill>
              </a:rPr>
              <a:t>münasebetlerinden </a:t>
            </a:r>
            <a:r>
              <a:rPr lang="tr-TR" b="1" dirty="0">
                <a:solidFill>
                  <a:srgbClr val="FF0000"/>
                </a:solidFill>
              </a:rPr>
              <a:t>veya teberruun niteliğinden anlam çıkarılması diğer deyimle ortada irade gösteren eylemler bulunması, hukuki sonuç doğurmaya </a:t>
            </a:r>
            <a:r>
              <a:rPr lang="tr-TR" b="1" dirty="0" smtClean="0">
                <a:solidFill>
                  <a:srgbClr val="FF0000"/>
                </a:solidFill>
              </a:rPr>
              <a:t>yetmez</a:t>
            </a:r>
            <a:r>
              <a:rPr lang="tr-TR" dirty="0" smtClean="0">
                <a:solidFill>
                  <a:schemeClr val="tx1"/>
                </a:solidFill>
              </a:rPr>
              <a:t>…»</a:t>
            </a:r>
            <a:endParaRPr lang="tr-TR" dirty="0">
              <a:solidFill>
                <a:schemeClr val="tx1"/>
              </a:solidFill>
            </a:endParaRPr>
          </a:p>
        </p:txBody>
      </p:sp>
    </p:spTree>
    <p:extLst>
      <p:ext uri="{BB962C8B-B14F-4D97-AF65-F5344CB8AC3E}">
        <p14:creationId xmlns:p14="http://schemas.microsoft.com/office/powerpoint/2010/main" val="235685547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chemeClr val="tx1"/>
                </a:solidFill>
              </a:rPr>
              <a:t>MİRASTA DENKLEŞTİRME (İADE)</a:t>
            </a:r>
            <a:endParaRPr lang="tr-TR" dirty="0">
              <a:solidFill>
                <a:schemeClr val="tx1"/>
              </a:solidFill>
            </a:endParaRPr>
          </a:p>
        </p:txBody>
      </p:sp>
      <p:sp>
        <p:nvSpPr>
          <p:cNvPr id="3" name="İçerik Yer Tutucusu 2"/>
          <p:cNvSpPr>
            <a:spLocks noGrp="1"/>
          </p:cNvSpPr>
          <p:nvPr>
            <p:ph idx="1"/>
          </p:nvPr>
        </p:nvSpPr>
        <p:spPr/>
        <p:txBody>
          <a:bodyPr>
            <a:normAutofit/>
          </a:bodyPr>
          <a:lstStyle/>
          <a:p>
            <a:pPr marL="0" indent="0">
              <a:buNone/>
            </a:pPr>
            <a:r>
              <a:rPr lang="tr-TR" b="1" dirty="0" smtClean="0">
                <a:solidFill>
                  <a:schemeClr val="tx1"/>
                </a:solidFill>
              </a:rPr>
              <a:t>Yarg. 2. HD, 21.02.2013, 2285/4457: </a:t>
            </a:r>
            <a:r>
              <a:rPr lang="tr-TR" dirty="0" smtClean="0">
                <a:solidFill>
                  <a:schemeClr val="tx1"/>
                </a:solidFill>
              </a:rPr>
              <a:t>Kayıtsız şartsız bağışlama denkleştirmeden muaf tutma iradesi olarak kabul edilmiş!</a:t>
            </a:r>
          </a:p>
          <a:p>
            <a:pPr marL="0" indent="0">
              <a:buNone/>
            </a:pPr>
            <a:r>
              <a:rPr lang="tr-TR" dirty="0">
                <a:solidFill>
                  <a:schemeClr val="tx1"/>
                </a:solidFill>
              </a:rPr>
              <a:t>«…Dava mirasta iade istemine ilişkindir ( TMK </a:t>
            </a:r>
            <a:r>
              <a:rPr lang="tr-TR" dirty="0" err="1">
                <a:solidFill>
                  <a:schemeClr val="tx1"/>
                </a:solidFill>
              </a:rPr>
              <a:t>md.</a:t>
            </a:r>
            <a:r>
              <a:rPr lang="tr-TR" dirty="0">
                <a:solidFill>
                  <a:schemeClr val="tx1"/>
                </a:solidFill>
              </a:rPr>
              <a:t> </a:t>
            </a:r>
            <a:r>
              <a:rPr lang="tr-TR" dirty="0">
                <a:solidFill>
                  <a:schemeClr val="tx1"/>
                </a:solidFill>
                <a:hlinkClick r:id="rId2" tooltip="İlgili maddeyi görmek için tıklayınız"/>
              </a:rPr>
              <a:t>669</a:t>
            </a:r>
            <a:r>
              <a:rPr lang="tr-TR" dirty="0">
                <a:solidFill>
                  <a:schemeClr val="tx1"/>
                </a:solidFill>
              </a:rPr>
              <a:t> ). İadenin kastedilmediğinin kabulü için, belli bir şekilde beyana lüzum yoktur. Bu husus her türlü delille kanıtlanabilir.</a:t>
            </a:r>
          </a:p>
          <a:p>
            <a:pPr marL="0" indent="0">
              <a:buNone/>
            </a:pPr>
            <a:r>
              <a:rPr lang="tr-TR" dirty="0">
                <a:solidFill>
                  <a:schemeClr val="tx1"/>
                </a:solidFill>
              </a:rPr>
              <a:t>Toplanan delillerden; dava konusu 1528,1529 ve 1498 parsel sayılı taşınmazların 02.08.1976 tarihinde </a:t>
            </a:r>
            <a:r>
              <a:rPr lang="tr-TR" dirty="0">
                <a:solidFill>
                  <a:srgbClr val="FF0000"/>
                </a:solidFill>
              </a:rPr>
              <a:t>muris B.B. tarafından </a:t>
            </a:r>
            <a:r>
              <a:rPr lang="tr-TR" dirty="0" err="1">
                <a:solidFill>
                  <a:srgbClr val="FF0000"/>
                </a:solidFill>
              </a:rPr>
              <a:t>bila</a:t>
            </a:r>
            <a:r>
              <a:rPr lang="tr-TR" dirty="0">
                <a:solidFill>
                  <a:srgbClr val="FF0000"/>
                </a:solidFill>
              </a:rPr>
              <a:t> bedel ve kayıtsız şartsız davalı İbrahim'e hibe edildiği, </a:t>
            </a:r>
            <a:r>
              <a:rPr lang="tr-TR" dirty="0">
                <a:solidFill>
                  <a:schemeClr val="tx1"/>
                </a:solidFill>
              </a:rPr>
              <a:t>dinlenen tanık ifadelerinden de bu durumun doğrulandığı, </a:t>
            </a:r>
            <a:r>
              <a:rPr lang="tr-TR" dirty="0">
                <a:solidFill>
                  <a:srgbClr val="FF0000"/>
                </a:solidFill>
              </a:rPr>
              <a:t>murisin terekeye iade kastının bulunmadığı anlaşılmaktadır</a:t>
            </a:r>
            <a:r>
              <a:rPr lang="tr-TR" dirty="0">
                <a:solidFill>
                  <a:schemeClr val="tx1"/>
                </a:solidFill>
              </a:rPr>
              <a:t>. Murisin tahakkuk eden bu kastı karşısında, Türk Medeni Kanununun 669. maddesinin şartlarının oluşmadığı ve davanın reddi gerektiği düşünülmeden, yazılı şekilde hüküm tesisi usul ve yasaya aykırı olup, bozmayı gerektirmiştir…»</a:t>
            </a:r>
          </a:p>
          <a:p>
            <a:pPr marL="0" indent="0">
              <a:buNone/>
            </a:pPr>
            <a:endParaRPr lang="tr-TR" dirty="0" smtClean="0">
              <a:solidFill>
                <a:schemeClr val="tx1"/>
              </a:solidFill>
            </a:endParaRPr>
          </a:p>
          <a:p>
            <a:pPr marL="0" indent="0">
              <a:buNone/>
            </a:pPr>
            <a:endParaRPr lang="tr-TR" dirty="0" smtClean="0">
              <a:solidFill>
                <a:schemeClr val="tx1"/>
              </a:solidFill>
            </a:endParaRPr>
          </a:p>
          <a:p>
            <a:pPr marL="0" indent="0">
              <a:buNone/>
            </a:pPr>
            <a:endParaRPr lang="tr-TR" dirty="0">
              <a:solidFill>
                <a:schemeClr val="tx1"/>
              </a:solidFill>
            </a:endParaRPr>
          </a:p>
        </p:txBody>
      </p:sp>
    </p:spTree>
    <p:extLst>
      <p:ext uri="{BB962C8B-B14F-4D97-AF65-F5344CB8AC3E}">
        <p14:creationId xmlns:p14="http://schemas.microsoft.com/office/powerpoint/2010/main" val="377140068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chemeClr val="tx1"/>
                </a:solidFill>
              </a:rPr>
              <a:t>MİRASTA DENKLEŞTİRME (İADE)</a:t>
            </a:r>
            <a:endParaRPr lang="tr-TR" dirty="0">
              <a:solidFill>
                <a:schemeClr val="tx1"/>
              </a:solidFill>
            </a:endParaRPr>
          </a:p>
        </p:txBody>
      </p:sp>
      <p:sp>
        <p:nvSpPr>
          <p:cNvPr id="3" name="İçerik Yer Tutucusu 2"/>
          <p:cNvSpPr>
            <a:spLocks noGrp="1"/>
          </p:cNvSpPr>
          <p:nvPr>
            <p:ph idx="1"/>
          </p:nvPr>
        </p:nvSpPr>
        <p:spPr/>
        <p:txBody>
          <a:bodyPr>
            <a:normAutofit/>
          </a:bodyPr>
          <a:lstStyle/>
          <a:p>
            <a:pPr marL="0" indent="0">
              <a:buNone/>
            </a:pPr>
            <a:r>
              <a:rPr lang="tr-TR" b="1" dirty="0" smtClean="0">
                <a:solidFill>
                  <a:schemeClr val="tx1"/>
                </a:solidFill>
              </a:rPr>
              <a:t>Krş. Yarg. 2. HD, 6.7.2010, E: 2009/9435, K: 2010/13492: </a:t>
            </a:r>
            <a:r>
              <a:rPr lang="tr-TR" dirty="0" smtClean="0">
                <a:solidFill>
                  <a:schemeClr val="tx1"/>
                </a:solidFill>
              </a:rPr>
              <a:t>Kayıtsız şartsız bağışlama denkleştirmeden muaf tutma iradesi olarak kabul edilmemiş!</a:t>
            </a:r>
          </a:p>
          <a:p>
            <a:pPr marL="0" indent="0">
              <a:buNone/>
            </a:pPr>
            <a:r>
              <a:rPr lang="tr-TR" dirty="0">
                <a:solidFill>
                  <a:schemeClr val="tx1"/>
                </a:solidFill>
              </a:rPr>
              <a:t>«…Dava konusu taşınmazlar 5.4.2005 tarihinde </a:t>
            </a:r>
            <a:r>
              <a:rPr lang="tr-TR" dirty="0">
                <a:solidFill>
                  <a:srgbClr val="FF0000"/>
                </a:solidFill>
              </a:rPr>
              <a:t>mirasbırakan tarafından oğlu </a:t>
            </a:r>
            <a:r>
              <a:rPr lang="tr-TR" dirty="0" err="1">
                <a:solidFill>
                  <a:srgbClr val="FF0000"/>
                </a:solidFill>
              </a:rPr>
              <a:t>İ.'e</a:t>
            </a:r>
            <a:r>
              <a:rPr lang="tr-TR" dirty="0">
                <a:solidFill>
                  <a:srgbClr val="FF0000"/>
                </a:solidFill>
              </a:rPr>
              <a:t> kayıtsız şartsız bağışlanmıştır</a:t>
            </a:r>
            <a:r>
              <a:rPr lang="tr-TR" dirty="0">
                <a:solidFill>
                  <a:schemeClr val="tx1"/>
                </a:solidFill>
              </a:rPr>
              <a:t>. Mirasbırakanın altsoyuna karşılık almaksızın yapmış olduğu </a:t>
            </a:r>
            <a:r>
              <a:rPr lang="tr-TR" dirty="0">
                <a:solidFill>
                  <a:srgbClr val="FF0000"/>
                </a:solidFill>
              </a:rPr>
              <a:t>bu sağlararası kazandırma aksi mirasbırakan tarafından açıkça belirtilmediğinden kural olarak denkleştirmeye tabidir</a:t>
            </a:r>
            <a:r>
              <a:rPr lang="tr-TR" dirty="0">
                <a:solidFill>
                  <a:schemeClr val="tx1"/>
                </a:solidFill>
              </a:rPr>
              <a:t>. ( TMK. </a:t>
            </a:r>
            <a:r>
              <a:rPr lang="tr-TR" dirty="0" err="1">
                <a:solidFill>
                  <a:schemeClr val="tx1"/>
                </a:solidFill>
              </a:rPr>
              <a:t>md.</a:t>
            </a:r>
            <a:r>
              <a:rPr lang="tr-TR" dirty="0">
                <a:solidFill>
                  <a:schemeClr val="tx1"/>
                </a:solidFill>
              </a:rPr>
              <a:t> </a:t>
            </a:r>
            <a:r>
              <a:rPr lang="tr-TR" dirty="0">
                <a:solidFill>
                  <a:schemeClr val="tx1"/>
                </a:solidFill>
                <a:hlinkClick r:id="rId2" tooltip="İlgili maddeyi görmek için tıklayınız"/>
              </a:rPr>
              <a:t>669</a:t>
            </a:r>
            <a:r>
              <a:rPr lang="tr-TR" dirty="0">
                <a:solidFill>
                  <a:schemeClr val="tx1"/>
                </a:solidFill>
              </a:rPr>
              <a:t>/2 ) Bunun aksini kanıtlama yükü davalı tarafa aittir. Taraf delillerinin bu çerçevede toplanıp değerlendirilerek sonucu uyarınca karar verilmesi gerekirken eksik inceleme ile yazılı şekilde hüküm kurulması doğru görülmemiştir…»</a:t>
            </a:r>
          </a:p>
          <a:p>
            <a:pPr marL="0" indent="0">
              <a:buNone/>
            </a:pPr>
            <a:endParaRPr lang="tr-TR" dirty="0" smtClean="0">
              <a:solidFill>
                <a:schemeClr val="tx1"/>
              </a:solidFill>
            </a:endParaRPr>
          </a:p>
          <a:p>
            <a:pPr marL="0" indent="0">
              <a:buNone/>
            </a:pPr>
            <a:endParaRPr lang="tr-TR" dirty="0" smtClean="0">
              <a:solidFill>
                <a:schemeClr val="tx1"/>
              </a:solidFill>
            </a:endParaRPr>
          </a:p>
          <a:p>
            <a:pPr marL="0" indent="0">
              <a:buNone/>
            </a:pPr>
            <a:endParaRPr lang="tr-TR" dirty="0">
              <a:solidFill>
                <a:schemeClr val="tx1"/>
              </a:solidFill>
            </a:endParaRPr>
          </a:p>
        </p:txBody>
      </p:sp>
    </p:spTree>
    <p:extLst>
      <p:ext uri="{BB962C8B-B14F-4D97-AF65-F5344CB8AC3E}">
        <p14:creationId xmlns:p14="http://schemas.microsoft.com/office/powerpoint/2010/main" val="200417417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chemeClr val="tx1"/>
                </a:solidFill>
              </a:rPr>
              <a:t>MİRASTA </a:t>
            </a:r>
            <a:r>
              <a:rPr lang="tr-TR" dirty="0">
                <a:solidFill>
                  <a:schemeClr val="tx1"/>
                </a:solidFill>
              </a:rPr>
              <a:t>DENKLEŞTİRME (İADE)</a:t>
            </a:r>
          </a:p>
        </p:txBody>
      </p:sp>
      <p:sp>
        <p:nvSpPr>
          <p:cNvPr id="3" name="İçerik Yer Tutucusu 2"/>
          <p:cNvSpPr>
            <a:spLocks noGrp="1"/>
          </p:cNvSpPr>
          <p:nvPr>
            <p:ph idx="1"/>
          </p:nvPr>
        </p:nvSpPr>
        <p:spPr/>
        <p:txBody>
          <a:bodyPr/>
          <a:lstStyle/>
          <a:p>
            <a:pPr marL="0" indent="0">
              <a:buNone/>
            </a:pPr>
            <a:r>
              <a:rPr lang="tr-TR" dirty="0">
                <a:solidFill>
                  <a:schemeClr val="tx1"/>
                </a:solidFill>
              </a:rPr>
              <a:t>Mirasta denkleştirmenin konusu bakımından üç koşulun bir arada bulunması gerekmektedir:</a:t>
            </a:r>
          </a:p>
          <a:p>
            <a:pPr marL="0" indent="0">
              <a:buNone/>
            </a:pPr>
            <a:r>
              <a:rPr lang="tr-TR" dirty="0">
                <a:solidFill>
                  <a:schemeClr val="tx1"/>
                </a:solidFill>
              </a:rPr>
              <a:t>1- Karşılıksız bir kazandırıcı işlemin bulunması</a:t>
            </a:r>
          </a:p>
          <a:p>
            <a:pPr marL="0" indent="0">
              <a:buNone/>
            </a:pPr>
            <a:r>
              <a:rPr lang="tr-TR" dirty="0">
                <a:solidFill>
                  <a:schemeClr val="tx1"/>
                </a:solidFill>
              </a:rPr>
              <a:t>2- Bu işlemin mirasbırakan tarafından sağlığında kendi malvarlığından yapılmış olması ve</a:t>
            </a:r>
          </a:p>
          <a:p>
            <a:pPr marL="0" indent="0">
              <a:buNone/>
            </a:pPr>
            <a:r>
              <a:rPr lang="tr-TR" dirty="0">
                <a:solidFill>
                  <a:schemeClr val="tx1"/>
                </a:solidFill>
              </a:rPr>
              <a:t>3- Karşılıksız kazandırıcı işlem konusunun mirasçıya miras hakkına mahsuben verilmesi gerekmektedir.</a:t>
            </a:r>
          </a:p>
          <a:p>
            <a:pPr marL="0" indent="0">
              <a:buNone/>
            </a:pPr>
            <a:endParaRPr lang="tr-TR" dirty="0">
              <a:solidFill>
                <a:schemeClr val="tx1"/>
              </a:solidFill>
            </a:endParaRPr>
          </a:p>
        </p:txBody>
      </p:sp>
    </p:spTree>
    <p:extLst>
      <p:ext uri="{BB962C8B-B14F-4D97-AF65-F5344CB8AC3E}">
        <p14:creationId xmlns:p14="http://schemas.microsoft.com/office/powerpoint/2010/main" val="248015868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chemeClr val="tx1"/>
                </a:solidFill>
              </a:rPr>
              <a:t>MİRASTA </a:t>
            </a:r>
            <a:r>
              <a:rPr lang="tr-TR" dirty="0">
                <a:solidFill>
                  <a:schemeClr val="tx1"/>
                </a:solidFill>
              </a:rPr>
              <a:t>DENKLEŞTİRME (İADE)</a:t>
            </a:r>
          </a:p>
        </p:txBody>
      </p:sp>
      <p:sp>
        <p:nvSpPr>
          <p:cNvPr id="3" name="İçerik Yer Tutucusu 2"/>
          <p:cNvSpPr>
            <a:spLocks noGrp="1"/>
          </p:cNvSpPr>
          <p:nvPr>
            <p:ph idx="1"/>
          </p:nvPr>
        </p:nvSpPr>
        <p:spPr/>
        <p:txBody>
          <a:bodyPr/>
          <a:lstStyle/>
          <a:p>
            <a:pPr marL="0" indent="0">
              <a:buNone/>
            </a:pPr>
            <a:endParaRPr lang="tr-TR" dirty="0" smtClean="0">
              <a:solidFill>
                <a:schemeClr val="tx1"/>
              </a:solidFill>
            </a:endParaRPr>
          </a:p>
          <a:p>
            <a:pPr marL="0" indent="0">
              <a:buNone/>
            </a:pPr>
            <a:r>
              <a:rPr lang="tr-TR" dirty="0" smtClean="0">
                <a:solidFill>
                  <a:schemeClr val="tx1"/>
                </a:solidFill>
              </a:rPr>
              <a:t>TMK 669 </a:t>
            </a:r>
            <a:r>
              <a:rPr lang="tr-TR" dirty="0" err="1" smtClean="0">
                <a:solidFill>
                  <a:schemeClr val="tx1"/>
                </a:solidFill>
              </a:rPr>
              <a:t>II’de</a:t>
            </a:r>
            <a:r>
              <a:rPr lang="tr-TR" dirty="0" smtClean="0">
                <a:solidFill>
                  <a:schemeClr val="tx1"/>
                </a:solidFill>
              </a:rPr>
              <a:t> sayılan kazandırmalar:</a:t>
            </a:r>
          </a:p>
          <a:p>
            <a:pPr marL="0" indent="0">
              <a:buNone/>
            </a:pPr>
            <a:r>
              <a:rPr lang="tr-TR" dirty="0" smtClean="0">
                <a:solidFill>
                  <a:schemeClr val="tx1"/>
                </a:solidFill>
              </a:rPr>
              <a:t>1- Kuruluş sermayesi</a:t>
            </a:r>
          </a:p>
          <a:p>
            <a:pPr marL="0" indent="0" algn="just">
              <a:buNone/>
            </a:pPr>
            <a:r>
              <a:rPr lang="tr-TR" dirty="0" smtClean="0">
                <a:solidFill>
                  <a:schemeClr val="tx1"/>
                </a:solidFill>
              </a:rPr>
              <a:t>Mirasbırakanın altsoyuna bağımsız bir ekonomik durum sağlamak için yaptığı kazandırmadır. </a:t>
            </a:r>
          </a:p>
          <a:p>
            <a:pPr marL="0" indent="0" algn="just">
              <a:buNone/>
            </a:pPr>
            <a:r>
              <a:rPr lang="tr-TR" dirty="0" err="1" smtClean="0">
                <a:solidFill>
                  <a:schemeClr val="tx1"/>
                </a:solidFill>
              </a:rPr>
              <a:t>Örn</a:t>
            </a:r>
            <a:r>
              <a:rPr lang="tr-TR" dirty="0" smtClean="0">
                <a:solidFill>
                  <a:schemeClr val="tx1"/>
                </a:solidFill>
              </a:rPr>
              <a:t>: Mirasbırakanın altsoyuna iş kurması: Babanın avukat olan kızına hukuk bürosu açması, doktor olan oğluna muayenehane açması.</a:t>
            </a:r>
          </a:p>
          <a:p>
            <a:pPr marL="0" indent="0">
              <a:buNone/>
            </a:pPr>
            <a:endParaRPr lang="tr-TR" dirty="0">
              <a:solidFill>
                <a:schemeClr val="tx1"/>
              </a:solidFill>
            </a:endParaRPr>
          </a:p>
        </p:txBody>
      </p:sp>
    </p:spTree>
    <p:extLst>
      <p:ext uri="{BB962C8B-B14F-4D97-AF65-F5344CB8AC3E}">
        <p14:creationId xmlns:p14="http://schemas.microsoft.com/office/powerpoint/2010/main" val="354883095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chemeClr val="tx1"/>
                </a:solidFill>
              </a:rPr>
              <a:t>MİRASTA </a:t>
            </a:r>
            <a:r>
              <a:rPr lang="tr-TR" dirty="0">
                <a:solidFill>
                  <a:schemeClr val="tx1"/>
                </a:solidFill>
              </a:rPr>
              <a:t>DENKLEŞTİRME (İADE)</a:t>
            </a:r>
          </a:p>
        </p:txBody>
      </p:sp>
      <p:sp>
        <p:nvSpPr>
          <p:cNvPr id="3" name="İçerik Yer Tutucusu 2"/>
          <p:cNvSpPr>
            <a:spLocks noGrp="1"/>
          </p:cNvSpPr>
          <p:nvPr>
            <p:ph idx="1"/>
          </p:nvPr>
        </p:nvSpPr>
        <p:spPr/>
        <p:txBody>
          <a:bodyPr/>
          <a:lstStyle/>
          <a:p>
            <a:pPr marL="0" indent="0">
              <a:buNone/>
            </a:pPr>
            <a:endParaRPr lang="tr-TR" dirty="0" smtClean="0">
              <a:solidFill>
                <a:schemeClr val="tx1"/>
              </a:solidFill>
            </a:endParaRPr>
          </a:p>
          <a:p>
            <a:pPr marL="0" indent="0">
              <a:buNone/>
            </a:pPr>
            <a:r>
              <a:rPr lang="tr-TR" dirty="0" smtClean="0">
                <a:solidFill>
                  <a:schemeClr val="tx1"/>
                </a:solidFill>
              </a:rPr>
              <a:t>MK </a:t>
            </a:r>
            <a:r>
              <a:rPr lang="tr-TR" dirty="0">
                <a:solidFill>
                  <a:schemeClr val="tx1"/>
                </a:solidFill>
              </a:rPr>
              <a:t>669 </a:t>
            </a:r>
            <a:r>
              <a:rPr lang="tr-TR" dirty="0" err="1">
                <a:solidFill>
                  <a:schemeClr val="tx1"/>
                </a:solidFill>
              </a:rPr>
              <a:t>II’de</a:t>
            </a:r>
            <a:r>
              <a:rPr lang="tr-TR" dirty="0">
                <a:solidFill>
                  <a:schemeClr val="tx1"/>
                </a:solidFill>
              </a:rPr>
              <a:t> sayılan kazandırmalar:</a:t>
            </a:r>
          </a:p>
          <a:p>
            <a:pPr marL="0" indent="0">
              <a:buNone/>
            </a:pPr>
            <a:r>
              <a:rPr lang="tr-TR" dirty="0">
                <a:solidFill>
                  <a:schemeClr val="tx1"/>
                </a:solidFill>
              </a:rPr>
              <a:t>2- Çeyiz</a:t>
            </a:r>
          </a:p>
          <a:p>
            <a:pPr marL="0" indent="0" algn="just">
              <a:buNone/>
            </a:pPr>
            <a:r>
              <a:rPr lang="tr-TR" dirty="0">
                <a:solidFill>
                  <a:schemeClr val="tx1"/>
                </a:solidFill>
              </a:rPr>
              <a:t>Evlenen altsoyuna evlenme sebebiyle ev açması, eşya alması için yapılan kazandırmalardır. Ev kurma masrafıdır. </a:t>
            </a:r>
          </a:p>
          <a:p>
            <a:pPr marL="0" indent="0" algn="just">
              <a:buNone/>
            </a:pPr>
            <a:r>
              <a:rPr lang="tr-TR" dirty="0">
                <a:solidFill>
                  <a:schemeClr val="tx1"/>
                </a:solidFill>
              </a:rPr>
              <a:t>Dikkat! Düğün, balayı, mücevher vb. çeyiz kapsamına girmez. </a:t>
            </a:r>
          </a:p>
          <a:p>
            <a:pPr marL="0" indent="0" algn="just">
              <a:buNone/>
            </a:pPr>
            <a:r>
              <a:rPr lang="tr-TR" dirty="0">
                <a:solidFill>
                  <a:schemeClr val="tx1"/>
                </a:solidFill>
              </a:rPr>
              <a:t>Dikkat! MK 675 II uyarınca olağan hediyeler ile evlenme giderleri denkleştirmeye tabi değildir.</a:t>
            </a:r>
          </a:p>
          <a:p>
            <a:pPr marL="0" indent="0">
              <a:buNone/>
            </a:pPr>
            <a:endParaRPr lang="tr-TR" dirty="0">
              <a:solidFill>
                <a:schemeClr val="tx1"/>
              </a:solidFill>
            </a:endParaRPr>
          </a:p>
        </p:txBody>
      </p:sp>
    </p:spTree>
    <p:extLst>
      <p:ext uri="{BB962C8B-B14F-4D97-AF65-F5344CB8AC3E}">
        <p14:creationId xmlns:p14="http://schemas.microsoft.com/office/powerpoint/2010/main" val="81485421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pPr algn="ctr"/>
            <a:r>
              <a:rPr lang="tr-TR" dirty="0">
                <a:solidFill>
                  <a:prstClr val="black"/>
                </a:solidFill>
              </a:rPr>
              <a:t>MİRASTA DENKLEŞTİRME (İADE)</a:t>
            </a:r>
            <a:r>
              <a:rPr lang="tr-TR" dirty="0" smtClean="0">
                <a:solidFill>
                  <a:schemeClr val="bg1"/>
                </a:solidFill>
              </a:rPr>
              <a:t/>
            </a:r>
            <a:br>
              <a:rPr lang="tr-TR" dirty="0" smtClean="0">
                <a:solidFill>
                  <a:schemeClr val="bg1"/>
                </a:solidFill>
              </a:rPr>
            </a:br>
            <a:endParaRPr lang="en-GB" dirty="0">
              <a:solidFill>
                <a:schemeClr val="bg1"/>
              </a:solidFill>
            </a:endParaRPr>
          </a:p>
        </p:txBody>
      </p:sp>
      <p:sp>
        <p:nvSpPr>
          <p:cNvPr id="3" name="İçerik Yer Tutucusu 2"/>
          <p:cNvSpPr>
            <a:spLocks noGrp="1"/>
          </p:cNvSpPr>
          <p:nvPr>
            <p:ph idx="1"/>
          </p:nvPr>
        </p:nvSpPr>
        <p:spPr/>
        <p:txBody>
          <a:bodyPr>
            <a:normAutofit lnSpcReduction="10000"/>
          </a:bodyPr>
          <a:lstStyle/>
          <a:p>
            <a:pPr marL="0" indent="0">
              <a:buNone/>
            </a:pPr>
            <a:r>
              <a:rPr lang="tr-TR" dirty="0">
                <a:solidFill>
                  <a:schemeClr val="tx1"/>
                </a:solidFill>
              </a:rPr>
              <a:t>MK 669 </a:t>
            </a:r>
            <a:r>
              <a:rPr lang="tr-TR" dirty="0" err="1">
                <a:solidFill>
                  <a:schemeClr val="tx1"/>
                </a:solidFill>
              </a:rPr>
              <a:t>II’de</a:t>
            </a:r>
            <a:r>
              <a:rPr lang="tr-TR" dirty="0">
                <a:solidFill>
                  <a:schemeClr val="tx1"/>
                </a:solidFill>
              </a:rPr>
              <a:t> sayılan kazandırmalar:</a:t>
            </a:r>
          </a:p>
          <a:p>
            <a:pPr marL="0" indent="0">
              <a:buNone/>
            </a:pPr>
            <a:r>
              <a:rPr lang="tr-TR" dirty="0">
                <a:solidFill>
                  <a:schemeClr val="tx1"/>
                </a:solidFill>
              </a:rPr>
              <a:t>3- Borçtan Kurtarmak</a:t>
            </a:r>
          </a:p>
          <a:p>
            <a:pPr marL="0" indent="0" algn="just">
              <a:buNone/>
            </a:pPr>
            <a:r>
              <a:rPr lang="tr-TR" dirty="0">
                <a:solidFill>
                  <a:schemeClr val="tx1"/>
                </a:solidFill>
              </a:rPr>
              <a:t>Hem kendisine olan borçtan kurtarmak (ibra) hem de başkalarına olan borcunu ödemek anlamına gelmektedir.  </a:t>
            </a:r>
          </a:p>
          <a:p>
            <a:pPr marL="0" indent="0" algn="just">
              <a:buNone/>
            </a:pPr>
            <a:r>
              <a:rPr lang="tr-TR" dirty="0">
                <a:solidFill>
                  <a:schemeClr val="tx1"/>
                </a:solidFill>
              </a:rPr>
              <a:t>4- Malvarlığı Devri</a:t>
            </a:r>
          </a:p>
          <a:p>
            <a:pPr marL="0" indent="0" algn="just">
              <a:buNone/>
            </a:pPr>
            <a:r>
              <a:rPr lang="tr-TR" dirty="0">
                <a:solidFill>
                  <a:schemeClr val="tx1"/>
                </a:solidFill>
              </a:rPr>
              <a:t>Mirasbırakanın malvarlığının tamamını ya da bir bölümünü veya önemli münferit malvarlığı unsurlarını devretmesidir.</a:t>
            </a:r>
          </a:p>
          <a:p>
            <a:pPr marL="0" indent="0" algn="just">
              <a:buNone/>
            </a:pPr>
            <a:r>
              <a:rPr lang="tr-TR" dirty="0">
                <a:solidFill>
                  <a:schemeClr val="tx1"/>
                </a:solidFill>
              </a:rPr>
              <a:t>5- Ve benzeri karşılıksız kazandırmalar</a:t>
            </a:r>
          </a:p>
          <a:p>
            <a:pPr marL="0" indent="0" algn="just">
              <a:buNone/>
            </a:pPr>
            <a:r>
              <a:rPr lang="tr-TR" dirty="0">
                <a:solidFill>
                  <a:schemeClr val="tx1"/>
                </a:solidFill>
              </a:rPr>
              <a:t>Öğretide tartışmalı: Altsoyun ekonomik bağımsızlığını kazanması için ve devam ettirmesi veya genişletmesi için yapılan kazandırmalar mı yoksa bütün büyük kazandırmalar mı?</a:t>
            </a:r>
          </a:p>
          <a:p>
            <a:pPr marL="0" indent="0">
              <a:buNone/>
            </a:pPr>
            <a:endParaRPr lang="tr-TR" dirty="0">
              <a:solidFill>
                <a:schemeClr val="tx1"/>
              </a:solidFill>
            </a:endParaRPr>
          </a:p>
        </p:txBody>
      </p:sp>
    </p:spTree>
    <p:extLst>
      <p:ext uri="{BB962C8B-B14F-4D97-AF65-F5344CB8AC3E}">
        <p14:creationId xmlns:p14="http://schemas.microsoft.com/office/powerpoint/2010/main" val="119662287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pPr algn="ctr"/>
            <a:r>
              <a:rPr lang="tr-TR" dirty="0">
                <a:solidFill>
                  <a:prstClr val="black"/>
                </a:solidFill>
              </a:rPr>
              <a:t>MİRASTA DENKLEŞTİRME (İADE)</a:t>
            </a:r>
            <a:r>
              <a:rPr lang="tr-TR" dirty="0" smtClean="0">
                <a:solidFill>
                  <a:schemeClr val="bg1"/>
                </a:solidFill>
              </a:rPr>
              <a:t/>
            </a:r>
            <a:br>
              <a:rPr lang="tr-TR" dirty="0" smtClean="0">
                <a:solidFill>
                  <a:schemeClr val="bg1"/>
                </a:solidFill>
              </a:rPr>
            </a:br>
            <a:endParaRPr lang="en-GB" dirty="0">
              <a:solidFill>
                <a:schemeClr val="bg1"/>
              </a:solidFill>
            </a:endParaRPr>
          </a:p>
        </p:txBody>
      </p:sp>
      <p:sp>
        <p:nvSpPr>
          <p:cNvPr id="3" name="İçerik Yer Tutucusu 2"/>
          <p:cNvSpPr>
            <a:spLocks noGrp="1"/>
          </p:cNvSpPr>
          <p:nvPr>
            <p:ph idx="1"/>
          </p:nvPr>
        </p:nvSpPr>
        <p:spPr>
          <a:xfrm>
            <a:off x="2173857" y="2011680"/>
            <a:ext cx="9575320" cy="5312146"/>
          </a:xfrm>
        </p:spPr>
        <p:txBody>
          <a:bodyPr>
            <a:normAutofit/>
          </a:bodyPr>
          <a:lstStyle/>
          <a:p>
            <a:pPr marL="0" indent="0">
              <a:buNone/>
            </a:pPr>
            <a:r>
              <a:rPr lang="tr-TR" dirty="0" smtClean="0">
                <a:solidFill>
                  <a:schemeClr val="tx1"/>
                </a:solidFill>
              </a:rPr>
              <a:t>Denkleştirmeye ilişkin örnekler:</a:t>
            </a:r>
          </a:p>
          <a:p>
            <a:pPr marL="0" indent="0">
              <a:buNone/>
            </a:pPr>
            <a:r>
              <a:rPr lang="tr-TR" dirty="0" smtClean="0">
                <a:solidFill>
                  <a:schemeClr val="tx1"/>
                </a:solidFill>
              </a:rPr>
              <a:t>1- </a:t>
            </a:r>
            <a:r>
              <a:rPr lang="tr-TR" dirty="0" err="1" smtClean="0">
                <a:solidFill>
                  <a:schemeClr val="tx1"/>
                </a:solidFill>
              </a:rPr>
              <a:t>Mirasbırakan</a:t>
            </a:r>
            <a:r>
              <a:rPr lang="tr-TR" dirty="0" smtClean="0">
                <a:solidFill>
                  <a:schemeClr val="tx1"/>
                </a:solidFill>
              </a:rPr>
              <a:t> </a:t>
            </a:r>
            <a:r>
              <a:rPr lang="tr-TR" dirty="0">
                <a:solidFill>
                  <a:schemeClr val="tx1"/>
                </a:solidFill>
              </a:rPr>
              <a:t>Hukuk Fakültesini bitiren oğlu A’ya bir </a:t>
            </a:r>
            <a:r>
              <a:rPr lang="tr-TR" dirty="0" smtClean="0">
                <a:solidFill>
                  <a:schemeClr val="tx1"/>
                </a:solidFill>
              </a:rPr>
              <a:t>hukuk bürosu açması </a:t>
            </a:r>
            <a:r>
              <a:rPr lang="tr-TR" dirty="0">
                <a:solidFill>
                  <a:schemeClr val="tx1"/>
                </a:solidFill>
              </a:rPr>
              <a:t>için </a:t>
            </a:r>
            <a:r>
              <a:rPr lang="tr-TR" dirty="0" smtClean="0">
                <a:solidFill>
                  <a:schemeClr val="tx1"/>
                </a:solidFill>
              </a:rPr>
              <a:t>2.000.000 </a:t>
            </a:r>
            <a:r>
              <a:rPr lang="tr-TR" dirty="0">
                <a:solidFill>
                  <a:schemeClr val="tx1"/>
                </a:solidFill>
              </a:rPr>
              <a:t>TL veriyor ama o sırada okula gitmekte olan kızına bir kazandırmada bulunmuyor.  İki </a:t>
            </a:r>
            <a:r>
              <a:rPr lang="tr-TR" dirty="0" smtClean="0">
                <a:solidFill>
                  <a:schemeClr val="tx1"/>
                </a:solidFill>
              </a:rPr>
              <a:t>ay </a:t>
            </a:r>
            <a:r>
              <a:rPr lang="tr-TR" dirty="0">
                <a:solidFill>
                  <a:schemeClr val="tx1"/>
                </a:solidFill>
              </a:rPr>
              <a:t>sonra baba öldüğünde terekede </a:t>
            </a:r>
            <a:r>
              <a:rPr lang="tr-TR" dirty="0" smtClean="0">
                <a:solidFill>
                  <a:schemeClr val="tx1"/>
                </a:solidFill>
              </a:rPr>
              <a:t>5.000.000 TL varsa</a:t>
            </a:r>
            <a:r>
              <a:rPr lang="tr-TR" dirty="0">
                <a:solidFill>
                  <a:schemeClr val="tx1"/>
                </a:solidFill>
              </a:rPr>
              <a:t>, nasıl paylaşım yapılacak</a:t>
            </a:r>
            <a:r>
              <a:rPr lang="tr-TR" dirty="0" smtClean="0">
                <a:solidFill>
                  <a:schemeClr val="tx1"/>
                </a:solidFill>
              </a:rPr>
              <a:t>?</a:t>
            </a:r>
          </a:p>
          <a:p>
            <a:pPr marL="0" indent="0">
              <a:buNone/>
            </a:pPr>
            <a:r>
              <a:rPr lang="tr-TR" dirty="0" smtClean="0">
                <a:solidFill>
                  <a:schemeClr val="tx1"/>
                </a:solidFill>
              </a:rPr>
              <a:t>2- </a:t>
            </a:r>
            <a:r>
              <a:rPr lang="tr-TR" dirty="0" err="1" smtClean="0">
                <a:solidFill>
                  <a:schemeClr val="tx1"/>
                </a:solidFill>
              </a:rPr>
              <a:t>Mirasbırakan</a:t>
            </a:r>
            <a:r>
              <a:rPr lang="tr-TR" dirty="0" smtClean="0">
                <a:solidFill>
                  <a:schemeClr val="tx1"/>
                </a:solidFill>
              </a:rPr>
              <a:t> M henüz </a:t>
            </a:r>
            <a:r>
              <a:rPr lang="tr-TR" dirty="0">
                <a:solidFill>
                  <a:schemeClr val="tx1"/>
                </a:solidFill>
              </a:rPr>
              <a:t>oğlu Ç sağ iken Ç’nin kızı T’ye </a:t>
            </a:r>
            <a:r>
              <a:rPr lang="tr-TR" dirty="0" smtClean="0">
                <a:solidFill>
                  <a:schemeClr val="tx1"/>
                </a:solidFill>
              </a:rPr>
              <a:t>karşılıksız olarak taşınmazını devretti. Bu </a:t>
            </a:r>
            <a:r>
              <a:rPr lang="tr-TR" dirty="0">
                <a:solidFill>
                  <a:schemeClr val="tx1"/>
                </a:solidFill>
              </a:rPr>
              <a:t>kazandırmadan sonra, önce Ç daha sonra da M ölürse, mirasçı sıfatını kazandırmayı aldıktan sonra elde eden T, diğer </a:t>
            </a:r>
            <a:r>
              <a:rPr lang="tr-TR" dirty="0" smtClean="0">
                <a:solidFill>
                  <a:schemeClr val="tx1"/>
                </a:solidFill>
              </a:rPr>
              <a:t>yasal </a:t>
            </a:r>
            <a:r>
              <a:rPr lang="tr-TR" dirty="0">
                <a:solidFill>
                  <a:schemeClr val="tx1"/>
                </a:solidFill>
              </a:rPr>
              <a:t>mirasçılara karşı denkleştirme ile yükümlü olur mu</a:t>
            </a:r>
            <a:r>
              <a:rPr lang="tr-TR" dirty="0" smtClean="0">
                <a:solidFill>
                  <a:schemeClr val="tx1"/>
                </a:solidFill>
              </a:rPr>
              <a:t>?</a:t>
            </a:r>
          </a:p>
          <a:p>
            <a:pPr marL="0" indent="0">
              <a:buNone/>
            </a:pPr>
            <a:r>
              <a:rPr lang="tr-TR" dirty="0" smtClean="0">
                <a:solidFill>
                  <a:schemeClr val="tx1"/>
                </a:solidFill>
              </a:rPr>
              <a:t>3- </a:t>
            </a:r>
            <a:r>
              <a:rPr lang="tr-TR" dirty="0" err="1" smtClean="0">
                <a:solidFill>
                  <a:schemeClr val="tx1"/>
                </a:solidFill>
              </a:rPr>
              <a:t>Mirasbırakan</a:t>
            </a:r>
            <a:r>
              <a:rPr lang="tr-TR" dirty="0" smtClean="0">
                <a:solidFill>
                  <a:schemeClr val="tx1"/>
                </a:solidFill>
              </a:rPr>
              <a:t> M’nin </a:t>
            </a:r>
            <a:r>
              <a:rPr lang="tr-TR" dirty="0">
                <a:solidFill>
                  <a:schemeClr val="tx1"/>
                </a:solidFill>
              </a:rPr>
              <a:t>kendisinden önce ölmüş oğlu A’nın çocuklarından T’ye </a:t>
            </a:r>
            <a:r>
              <a:rPr lang="tr-TR" dirty="0" smtClean="0">
                <a:solidFill>
                  <a:schemeClr val="tx1"/>
                </a:solidFill>
              </a:rPr>
              <a:t>işyeri açtığı sırada 1.000.000 TL bağışlamıştır. M’nin </a:t>
            </a:r>
            <a:r>
              <a:rPr lang="tr-TR" dirty="0">
                <a:solidFill>
                  <a:schemeClr val="tx1"/>
                </a:solidFill>
              </a:rPr>
              <a:t>ölümünde T </a:t>
            </a:r>
            <a:r>
              <a:rPr lang="tr-TR" dirty="0" smtClean="0">
                <a:solidFill>
                  <a:schemeClr val="tx1"/>
                </a:solidFill>
              </a:rPr>
              <a:t>açısından mirastan yoksunluk sebebi gerçekleştiği </a:t>
            </a:r>
            <a:r>
              <a:rPr lang="tr-TR" dirty="0">
                <a:solidFill>
                  <a:schemeClr val="tx1"/>
                </a:solidFill>
              </a:rPr>
              <a:t>için mirasçı olarak geriye </a:t>
            </a:r>
            <a:r>
              <a:rPr lang="tr-TR" dirty="0" smtClean="0">
                <a:solidFill>
                  <a:schemeClr val="tx1"/>
                </a:solidFill>
              </a:rPr>
              <a:t>M’nin diğer </a:t>
            </a:r>
            <a:r>
              <a:rPr lang="tr-TR" dirty="0">
                <a:solidFill>
                  <a:schemeClr val="tx1"/>
                </a:solidFill>
              </a:rPr>
              <a:t>oğlu B ve </a:t>
            </a:r>
            <a:r>
              <a:rPr lang="tr-TR" dirty="0" smtClean="0">
                <a:solidFill>
                  <a:schemeClr val="tx1"/>
                </a:solidFill>
              </a:rPr>
              <a:t>T’nin çocuğu Ç </a:t>
            </a:r>
            <a:r>
              <a:rPr lang="tr-TR" dirty="0">
                <a:solidFill>
                  <a:schemeClr val="tx1"/>
                </a:solidFill>
              </a:rPr>
              <a:t>kalmışsa, Ç’nin denkleştirme yükümlülüğü söz konusu olur m? </a:t>
            </a:r>
          </a:p>
          <a:p>
            <a:pPr marL="0" indent="0">
              <a:buNone/>
            </a:pPr>
            <a:endParaRPr lang="tr-TR" dirty="0">
              <a:solidFill>
                <a:schemeClr val="tx1"/>
              </a:solidFill>
            </a:endParaRPr>
          </a:p>
          <a:p>
            <a:pPr marL="0" indent="0">
              <a:buNone/>
            </a:pPr>
            <a:endParaRPr lang="tr-TR" dirty="0">
              <a:solidFill>
                <a:schemeClr val="tx1"/>
              </a:solidFill>
            </a:endParaRPr>
          </a:p>
          <a:p>
            <a:pPr marL="0" indent="0">
              <a:buNone/>
            </a:pPr>
            <a:endParaRPr lang="tr-TR" dirty="0">
              <a:solidFill>
                <a:schemeClr val="tx1"/>
              </a:solidFill>
            </a:endParaRPr>
          </a:p>
        </p:txBody>
      </p:sp>
    </p:spTree>
    <p:extLst>
      <p:ext uri="{BB962C8B-B14F-4D97-AF65-F5344CB8AC3E}">
        <p14:creationId xmlns:p14="http://schemas.microsoft.com/office/powerpoint/2010/main" val="29438124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2400" b="1" dirty="0">
                <a:solidFill>
                  <a:schemeClr val="tx1"/>
                </a:solidFill>
              </a:rPr>
              <a:t>Miras Hukukunun özellikleri ve Miras Hukukuna hakim olan ilkeler</a:t>
            </a:r>
            <a:endParaRPr lang="en-GB" dirty="0">
              <a:solidFill>
                <a:schemeClr val="tx1"/>
              </a:solidFill>
            </a:endParaRPr>
          </a:p>
        </p:txBody>
      </p:sp>
      <p:sp>
        <p:nvSpPr>
          <p:cNvPr id="3" name="İçerik Yer Tutucusu 2"/>
          <p:cNvSpPr>
            <a:spLocks noGrp="1"/>
          </p:cNvSpPr>
          <p:nvPr>
            <p:ph idx="1"/>
          </p:nvPr>
        </p:nvSpPr>
        <p:spPr>
          <a:xfrm>
            <a:off x="2389517" y="2603500"/>
            <a:ext cx="9083732" cy="3788674"/>
          </a:xfrm>
        </p:spPr>
        <p:txBody>
          <a:bodyPr/>
          <a:lstStyle/>
          <a:p>
            <a:r>
              <a:rPr lang="tr-TR" dirty="0" smtClean="0">
                <a:solidFill>
                  <a:srgbClr val="FF0000"/>
                </a:solidFill>
              </a:rPr>
              <a:t>Tereke</a:t>
            </a:r>
            <a:r>
              <a:rPr lang="tr-TR" dirty="0" smtClean="0"/>
              <a:t>: Murisin ölümüyle mirasçılarına geçen özel hukuk ilişkilerinin tümü</a:t>
            </a:r>
          </a:p>
          <a:p>
            <a:pPr>
              <a:buFont typeface="Arial" panose="020B0604020202020204" pitchFamily="34" charset="0"/>
              <a:buChar char="•"/>
            </a:pPr>
            <a:r>
              <a:rPr lang="tr-TR" dirty="0" smtClean="0"/>
              <a:t>Tereke kural olarak murisin malvarlığına eşittir.</a:t>
            </a:r>
          </a:p>
          <a:p>
            <a:pPr>
              <a:buFont typeface="Arial" panose="020B0604020202020204" pitchFamily="34" charset="0"/>
              <a:buChar char="•"/>
            </a:pPr>
            <a:r>
              <a:rPr lang="tr-TR" dirty="0" smtClean="0"/>
              <a:t>Murisin şahsına bağlı olan hukuki ilişkiler, haklar ve borçlar onun ölümü ile sona erer ve terekede yer almaz. </a:t>
            </a:r>
            <a:r>
              <a:rPr lang="tr-TR" dirty="0" err="1" smtClean="0"/>
              <a:t>Örn</a:t>
            </a:r>
            <a:r>
              <a:rPr lang="tr-TR" dirty="0" smtClean="0"/>
              <a:t>: intifa ya da oturma hakkı, hizmet sözleşmesi açısından TBK m.440/1</a:t>
            </a:r>
          </a:p>
          <a:p>
            <a:pPr>
              <a:buFont typeface="Arial" panose="020B0604020202020204" pitchFamily="34" charset="0"/>
              <a:buChar char="•"/>
            </a:pPr>
            <a:r>
              <a:rPr lang="tr-TR" dirty="0" smtClean="0"/>
              <a:t>Murisin malvarlığında bulunmayıp terekede yer alan haklar da olabilir. </a:t>
            </a:r>
            <a:r>
              <a:rPr lang="tr-TR" dirty="0" err="1" smtClean="0"/>
              <a:t>Örn</a:t>
            </a:r>
            <a:r>
              <a:rPr lang="tr-TR" dirty="0" smtClean="0"/>
              <a:t>: </a:t>
            </a:r>
            <a:r>
              <a:rPr lang="tr-TR" dirty="0"/>
              <a:t>d</a:t>
            </a:r>
            <a:r>
              <a:rPr lang="tr-TR" dirty="0" smtClean="0"/>
              <a:t>enkleştirmeye tabi mallar, edinilmiş mallara katılma rejiminde sağ kalan eşe karşı ileri sürülebilen artık değere katılma alacağı</a:t>
            </a:r>
          </a:p>
          <a:p>
            <a:pPr marL="0" indent="0">
              <a:buNone/>
            </a:pPr>
            <a:endParaRPr lang="en-GB" dirty="0"/>
          </a:p>
        </p:txBody>
      </p:sp>
    </p:spTree>
    <p:extLst>
      <p:ext uri="{BB962C8B-B14F-4D97-AF65-F5344CB8AC3E}">
        <p14:creationId xmlns:p14="http://schemas.microsoft.com/office/powerpoint/2010/main" val="347640416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endParaRPr lang="tr-TR" dirty="0">
              <a:solidFill>
                <a:schemeClr val="tx1"/>
              </a:solidFill>
            </a:endParaRPr>
          </a:p>
        </p:txBody>
      </p:sp>
      <p:sp>
        <p:nvSpPr>
          <p:cNvPr id="3" name="İçerik Yer Tutucusu 2"/>
          <p:cNvSpPr>
            <a:spLocks noGrp="1"/>
          </p:cNvSpPr>
          <p:nvPr>
            <p:ph idx="1"/>
          </p:nvPr>
        </p:nvSpPr>
        <p:spPr>
          <a:xfrm>
            <a:off x="1371600" y="2267465"/>
            <a:ext cx="9601200" cy="3581400"/>
          </a:xfrm>
        </p:spPr>
        <p:txBody>
          <a:bodyPr>
            <a:normAutofit/>
          </a:bodyPr>
          <a:lstStyle/>
          <a:p>
            <a:pPr marL="0" indent="0" algn="ctr">
              <a:buNone/>
            </a:pPr>
            <a:endParaRPr lang="tr-TR" sz="4400" dirty="0" smtClean="0"/>
          </a:p>
          <a:p>
            <a:pPr marL="0" indent="0" algn="ctr">
              <a:buNone/>
            </a:pPr>
            <a:r>
              <a:rPr lang="tr-TR" sz="4400" dirty="0" smtClean="0"/>
              <a:t>TENKİS</a:t>
            </a:r>
            <a:endParaRPr lang="tr-TR" sz="4400" dirty="0"/>
          </a:p>
        </p:txBody>
      </p:sp>
    </p:spTree>
    <p:extLst>
      <p:ext uri="{BB962C8B-B14F-4D97-AF65-F5344CB8AC3E}">
        <p14:creationId xmlns:p14="http://schemas.microsoft.com/office/powerpoint/2010/main" val="178508873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chemeClr val="tx1"/>
                </a:solidFill>
              </a:rPr>
              <a:t>TENKİS</a:t>
            </a:r>
            <a:endParaRPr lang="tr-TR" dirty="0">
              <a:solidFill>
                <a:schemeClr val="tx1"/>
              </a:solidFill>
            </a:endParaRPr>
          </a:p>
        </p:txBody>
      </p:sp>
      <p:sp>
        <p:nvSpPr>
          <p:cNvPr id="3" name="İçerik Yer Tutucusu 2"/>
          <p:cNvSpPr>
            <a:spLocks noGrp="1"/>
          </p:cNvSpPr>
          <p:nvPr>
            <p:ph idx="1"/>
          </p:nvPr>
        </p:nvSpPr>
        <p:spPr/>
        <p:txBody>
          <a:bodyPr>
            <a:normAutofit/>
          </a:bodyPr>
          <a:lstStyle/>
          <a:p>
            <a:pPr marL="0" indent="0" algn="just">
              <a:buNone/>
            </a:pPr>
            <a:r>
              <a:rPr lang="tr-TR" dirty="0" smtClean="0">
                <a:solidFill>
                  <a:schemeClr val="tx1"/>
                </a:solidFill>
              </a:rPr>
              <a:t>Mirasbırakanın hayatta iken yapmış olduğu sağlararası karşılıksız kazandırmaların ve ölüme bağlı tasarrufların onun saklı paylı mirasçılarının saklı paylarını ihlal edip etmediği, tenkis davası sonucunda belli olur.</a:t>
            </a:r>
          </a:p>
          <a:p>
            <a:pPr marL="0" indent="0" algn="just">
              <a:buNone/>
            </a:pPr>
            <a:r>
              <a:rPr lang="tr-TR" dirty="0" smtClean="0">
                <a:solidFill>
                  <a:schemeClr val="tx1"/>
                </a:solidFill>
              </a:rPr>
              <a:t>Saklı paylı mirasçı = Yasa tarafından özel olarak korunmuş yasal mirasçılardan bazıları (altsoy, ana ve baba, eş)</a:t>
            </a:r>
          </a:p>
          <a:p>
            <a:pPr marL="0" indent="0" algn="just">
              <a:buNone/>
            </a:pPr>
            <a:r>
              <a:rPr lang="tr-TR" dirty="0" smtClean="0">
                <a:solidFill>
                  <a:schemeClr val="tx1"/>
                </a:solidFill>
              </a:rPr>
              <a:t>Saklı pay = Miras </a:t>
            </a:r>
            <a:r>
              <a:rPr lang="tr-TR" dirty="0">
                <a:solidFill>
                  <a:schemeClr val="tx1"/>
                </a:solidFill>
              </a:rPr>
              <a:t>paylarının miras bırakanın tasarruflarına karşı korunan </a:t>
            </a:r>
            <a:r>
              <a:rPr lang="tr-TR" dirty="0" smtClean="0">
                <a:solidFill>
                  <a:schemeClr val="tx1"/>
                </a:solidFill>
              </a:rPr>
              <a:t>kısmı </a:t>
            </a:r>
          </a:p>
          <a:p>
            <a:pPr marL="0" indent="0" algn="just">
              <a:buNone/>
            </a:pPr>
            <a:r>
              <a:rPr lang="tr-TR" dirty="0" smtClean="0">
                <a:solidFill>
                  <a:schemeClr val="tx1"/>
                </a:solidFill>
              </a:rPr>
              <a:t>Tasarruf oranı/nisabı= Mirasbırakanın</a:t>
            </a:r>
            <a:r>
              <a:rPr lang="tr-TR" dirty="0">
                <a:solidFill>
                  <a:schemeClr val="tx1"/>
                </a:solidFill>
              </a:rPr>
              <a:t>, saklı paylı mirasçılarının bu saklı payları toplamının dışında kalan ve </a:t>
            </a:r>
            <a:r>
              <a:rPr lang="tr-TR" dirty="0" smtClean="0">
                <a:solidFill>
                  <a:schemeClr val="tx1"/>
                </a:solidFill>
              </a:rPr>
              <a:t>serbestçe tasarruf </a:t>
            </a:r>
            <a:r>
              <a:rPr lang="tr-TR" dirty="0">
                <a:solidFill>
                  <a:schemeClr val="tx1"/>
                </a:solidFill>
              </a:rPr>
              <a:t>etmesi mümkün olan tereke </a:t>
            </a:r>
            <a:r>
              <a:rPr lang="tr-TR" dirty="0" smtClean="0">
                <a:solidFill>
                  <a:schemeClr val="tx1"/>
                </a:solidFill>
              </a:rPr>
              <a:t>kısmı  </a:t>
            </a:r>
          </a:p>
          <a:p>
            <a:pPr marL="0" indent="0" algn="just">
              <a:buNone/>
            </a:pPr>
            <a:r>
              <a:rPr lang="tr-TR" dirty="0" smtClean="0">
                <a:solidFill>
                  <a:schemeClr val="tx1"/>
                </a:solidFill>
              </a:rPr>
              <a:t>Tenkis= Miras </a:t>
            </a:r>
            <a:r>
              <a:rPr lang="tr-TR" dirty="0">
                <a:solidFill>
                  <a:schemeClr val="tx1"/>
                </a:solidFill>
              </a:rPr>
              <a:t>bırakanın saklı paya tecavüz eden işlemlerinin saklı paya zarar vermeyecek </a:t>
            </a:r>
            <a:r>
              <a:rPr lang="tr-TR" dirty="0" smtClean="0">
                <a:solidFill>
                  <a:schemeClr val="tx1"/>
                </a:solidFill>
              </a:rPr>
              <a:t>şekilde indirilmesi</a:t>
            </a:r>
            <a:endParaRPr lang="tr-TR" dirty="0">
              <a:solidFill>
                <a:schemeClr val="tx1"/>
              </a:solidFill>
            </a:endParaRPr>
          </a:p>
        </p:txBody>
      </p:sp>
    </p:spTree>
    <p:extLst>
      <p:ext uri="{BB962C8B-B14F-4D97-AF65-F5344CB8AC3E}">
        <p14:creationId xmlns:p14="http://schemas.microsoft.com/office/powerpoint/2010/main" val="230875559"/>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SAKLI PAYLI MİRASÇILAR VE SAKLI PAY ORANLARI</a:t>
            </a:r>
            <a:endParaRPr lang="tr-TR" dirty="0"/>
          </a:p>
        </p:txBody>
      </p:sp>
      <p:sp>
        <p:nvSpPr>
          <p:cNvPr id="3" name="İçerik Yer Tutucusu 2"/>
          <p:cNvSpPr>
            <a:spLocks noGrp="1"/>
          </p:cNvSpPr>
          <p:nvPr>
            <p:ph idx="1"/>
          </p:nvPr>
        </p:nvSpPr>
        <p:spPr/>
        <p:txBody>
          <a:bodyPr/>
          <a:lstStyle/>
          <a:p>
            <a:r>
              <a:rPr lang="tr-TR" dirty="0"/>
              <a:t>4721 Sayılı Kanun </a:t>
            </a:r>
            <a:r>
              <a:rPr lang="tr-TR" dirty="0" smtClean="0"/>
              <a:t>yürürlüğünden sonra, </a:t>
            </a:r>
            <a:r>
              <a:rPr lang="tr-TR" dirty="0"/>
              <a:t>5650 sayılı Kanun’un (RG. 10.05.2007 T., 26518 S</a:t>
            </a:r>
            <a:r>
              <a:rPr lang="tr-TR" dirty="0" smtClean="0"/>
              <a:t>.) yürürlüğe </a:t>
            </a:r>
            <a:r>
              <a:rPr lang="tr-TR" dirty="0"/>
              <a:t>girmesinden </a:t>
            </a:r>
            <a:r>
              <a:rPr lang="tr-TR" dirty="0" smtClean="0"/>
              <a:t>önce:</a:t>
            </a:r>
          </a:p>
          <a:p>
            <a:endParaRPr lang="tr-TR" dirty="0"/>
          </a:p>
          <a:p>
            <a:endParaRPr lang="tr-TR" dirty="0" smtClean="0"/>
          </a:p>
          <a:p>
            <a:endParaRPr lang="tr-TR" dirty="0"/>
          </a:p>
        </p:txBody>
      </p:sp>
      <p:graphicFrame>
        <p:nvGraphicFramePr>
          <p:cNvPr id="5" name="Tablo 4"/>
          <p:cNvGraphicFramePr>
            <a:graphicFrameLocks noGrp="1"/>
          </p:cNvGraphicFramePr>
          <p:nvPr>
            <p:extLst>
              <p:ext uri="{D42A27DB-BD31-4B8C-83A1-F6EECF244321}">
                <p14:modId xmlns:p14="http://schemas.microsoft.com/office/powerpoint/2010/main" val="2728398228"/>
              </p:ext>
            </p:extLst>
          </p:nvPr>
        </p:nvGraphicFramePr>
        <p:xfrm>
          <a:off x="2446639" y="2866768"/>
          <a:ext cx="6525752" cy="3435180"/>
        </p:xfrm>
        <a:graphic>
          <a:graphicData uri="http://schemas.openxmlformats.org/drawingml/2006/table">
            <a:tbl>
              <a:tblPr firstRow="1" firstCol="1" bandRow="1">
                <a:tableStyleId>{3C2FFA5D-87B4-456A-9821-1D502468CF0F}</a:tableStyleId>
              </a:tblPr>
              <a:tblGrid>
                <a:gridCol w="3262876">
                  <a:extLst>
                    <a:ext uri="{9D8B030D-6E8A-4147-A177-3AD203B41FA5}">
                      <a16:colId xmlns:a16="http://schemas.microsoft.com/office/drawing/2014/main" val="20000"/>
                    </a:ext>
                  </a:extLst>
                </a:gridCol>
                <a:gridCol w="3262876">
                  <a:extLst>
                    <a:ext uri="{9D8B030D-6E8A-4147-A177-3AD203B41FA5}">
                      <a16:colId xmlns:a16="http://schemas.microsoft.com/office/drawing/2014/main" val="20001"/>
                    </a:ext>
                  </a:extLst>
                </a:gridCol>
              </a:tblGrid>
              <a:tr h="858795">
                <a:tc>
                  <a:txBody>
                    <a:bodyPr/>
                    <a:lstStyle/>
                    <a:p>
                      <a:pPr algn="just">
                        <a:lnSpc>
                          <a:spcPct val="150000"/>
                        </a:lnSpc>
                        <a:spcAft>
                          <a:spcPts val="1000"/>
                        </a:spcAft>
                      </a:pPr>
                      <a:r>
                        <a:rPr lang="tr-TR" b="1" dirty="0">
                          <a:solidFill>
                            <a:schemeClr val="tx1"/>
                          </a:solidFill>
                        </a:rPr>
                        <a:t>Mirasbırakanın altsoyu</a:t>
                      </a:r>
                    </a:p>
                  </a:txBody>
                  <a:tcPr marL="68580" marR="68580" marT="0" marB="0">
                    <a:solidFill>
                      <a:schemeClr val="bg2"/>
                    </a:solidFill>
                  </a:tcPr>
                </a:tc>
                <a:tc>
                  <a:txBody>
                    <a:bodyPr/>
                    <a:lstStyle/>
                    <a:p>
                      <a:pPr algn="just">
                        <a:lnSpc>
                          <a:spcPct val="150000"/>
                        </a:lnSpc>
                        <a:spcAft>
                          <a:spcPts val="1000"/>
                        </a:spcAft>
                      </a:pPr>
                      <a:r>
                        <a:rPr lang="tr-TR" b="1" dirty="0">
                          <a:solidFill>
                            <a:schemeClr val="tx1"/>
                          </a:solidFill>
                        </a:rPr>
                        <a:t>Yasal miras payının yarısı</a:t>
                      </a:r>
                    </a:p>
                  </a:txBody>
                  <a:tcPr marL="68580" marR="68580" marT="0" marB="0">
                    <a:solidFill>
                      <a:schemeClr val="bg2"/>
                    </a:solidFill>
                  </a:tcPr>
                </a:tc>
                <a:extLst>
                  <a:ext uri="{0D108BD9-81ED-4DB2-BD59-A6C34878D82A}">
                    <a16:rowId xmlns:a16="http://schemas.microsoft.com/office/drawing/2014/main" val="10000"/>
                  </a:ext>
                </a:extLst>
              </a:tr>
              <a:tr h="858795">
                <a:tc>
                  <a:txBody>
                    <a:bodyPr/>
                    <a:lstStyle/>
                    <a:p>
                      <a:pPr algn="just">
                        <a:lnSpc>
                          <a:spcPct val="150000"/>
                        </a:lnSpc>
                        <a:spcAft>
                          <a:spcPts val="1000"/>
                        </a:spcAft>
                      </a:pPr>
                      <a:r>
                        <a:rPr lang="tr-TR" b="1"/>
                        <a:t>Miras bırakanın anası ve babası</a:t>
                      </a:r>
                    </a:p>
                  </a:txBody>
                  <a:tcPr marL="68580" marR="68580" marT="0" marB="0"/>
                </a:tc>
                <a:tc>
                  <a:txBody>
                    <a:bodyPr/>
                    <a:lstStyle/>
                    <a:p>
                      <a:pPr algn="just">
                        <a:lnSpc>
                          <a:spcPct val="150000"/>
                        </a:lnSpc>
                        <a:spcAft>
                          <a:spcPts val="1000"/>
                        </a:spcAft>
                      </a:pPr>
                      <a:r>
                        <a:rPr lang="tr-TR" b="1" dirty="0"/>
                        <a:t>Yasal miras payının dörtte biri</a:t>
                      </a:r>
                    </a:p>
                  </a:txBody>
                  <a:tcPr marL="68580" marR="68580" marT="0" marB="0"/>
                </a:tc>
                <a:extLst>
                  <a:ext uri="{0D108BD9-81ED-4DB2-BD59-A6C34878D82A}">
                    <a16:rowId xmlns:a16="http://schemas.microsoft.com/office/drawing/2014/main" val="10001"/>
                  </a:ext>
                </a:extLst>
              </a:tr>
              <a:tr h="858795">
                <a:tc>
                  <a:txBody>
                    <a:bodyPr/>
                    <a:lstStyle/>
                    <a:p>
                      <a:pPr algn="just">
                        <a:lnSpc>
                          <a:spcPct val="150000"/>
                        </a:lnSpc>
                        <a:spcAft>
                          <a:spcPts val="1000"/>
                        </a:spcAft>
                      </a:pPr>
                      <a:r>
                        <a:rPr lang="tr-TR" b="1" dirty="0"/>
                        <a:t>Miras bırakanın kardeşi</a:t>
                      </a:r>
                    </a:p>
                  </a:txBody>
                  <a:tcPr marL="68580" marR="68580" marT="0" marB="0">
                    <a:solidFill>
                      <a:schemeClr val="bg2"/>
                    </a:solidFill>
                  </a:tcPr>
                </a:tc>
                <a:tc>
                  <a:txBody>
                    <a:bodyPr/>
                    <a:lstStyle/>
                    <a:p>
                      <a:pPr algn="just">
                        <a:lnSpc>
                          <a:spcPct val="150000"/>
                        </a:lnSpc>
                        <a:spcAft>
                          <a:spcPts val="1000"/>
                        </a:spcAft>
                      </a:pPr>
                      <a:r>
                        <a:rPr lang="tr-TR" b="1" dirty="0"/>
                        <a:t>Yasal miras payının 1/8’i</a:t>
                      </a:r>
                    </a:p>
                  </a:txBody>
                  <a:tcPr marL="68580" marR="68580" marT="0" marB="0">
                    <a:solidFill>
                      <a:schemeClr val="bg2"/>
                    </a:solidFill>
                  </a:tcPr>
                </a:tc>
                <a:extLst>
                  <a:ext uri="{0D108BD9-81ED-4DB2-BD59-A6C34878D82A}">
                    <a16:rowId xmlns:a16="http://schemas.microsoft.com/office/drawing/2014/main" val="10002"/>
                  </a:ext>
                </a:extLst>
              </a:tr>
              <a:tr h="858795">
                <a:tc>
                  <a:txBody>
                    <a:bodyPr/>
                    <a:lstStyle/>
                    <a:p>
                      <a:pPr algn="just">
                        <a:lnSpc>
                          <a:spcPct val="150000"/>
                        </a:lnSpc>
                        <a:spcAft>
                          <a:spcPts val="1000"/>
                        </a:spcAft>
                      </a:pPr>
                      <a:r>
                        <a:rPr lang="tr-TR" b="1" dirty="0"/>
                        <a:t>Mirasbırakanın eşi</a:t>
                      </a:r>
                    </a:p>
                  </a:txBody>
                  <a:tcPr marL="68580" marR="68580" marT="0" marB="0"/>
                </a:tc>
                <a:tc>
                  <a:txBody>
                    <a:bodyPr/>
                    <a:lstStyle/>
                    <a:p>
                      <a:pPr algn="just">
                        <a:lnSpc>
                          <a:spcPct val="150000"/>
                        </a:lnSpc>
                        <a:spcAft>
                          <a:spcPts val="1000"/>
                        </a:spcAft>
                      </a:pPr>
                      <a:r>
                        <a:rPr lang="tr-TR" b="1" dirty="0"/>
                        <a:t>Bkz</a:t>
                      </a:r>
                      <a:r>
                        <a:rPr lang="tr-TR" b="1" dirty="0" smtClean="0"/>
                        <a:t>.</a:t>
                      </a:r>
                      <a:r>
                        <a:rPr lang="tr-TR" b="1" baseline="0" dirty="0" smtClean="0"/>
                        <a:t> aşağıda</a:t>
                      </a:r>
                      <a:endParaRPr lang="tr-TR" b="1" dirty="0"/>
                    </a:p>
                  </a:txBody>
                  <a:tcPr marL="68580" marR="68580" marT="0" marB="0"/>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488473609"/>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SAKLI PAYLI MİRASÇILAR VE SAKLI PAY ORANLARI</a:t>
            </a:r>
          </a:p>
        </p:txBody>
      </p:sp>
      <p:sp>
        <p:nvSpPr>
          <p:cNvPr id="3" name="İçerik Yer Tutucusu 2"/>
          <p:cNvSpPr>
            <a:spLocks noGrp="1"/>
          </p:cNvSpPr>
          <p:nvPr>
            <p:ph idx="1"/>
          </p:nvPr>
        </p:nvSpPr>
        <p:spPr/>
        <p:txBody>
          <a:bodyPr/>
          <a:lstStyle/>
          <a:p>
            <a:r>
              <a:rPr lang="tr-TR" dirty="0" smtClean="0"/>
              <a:t>5650 </a:t>
            </a:r>
            <a:r>
              <a:rPr lang="tr-TR" dirty="0"/>
              <a:t>sayılı Kanun’un (RG. 10.05.2007 T., 26518 S.) yürürlüğe girmesinden </a:t>
            </a:r>
            <a:r>
              <a:rPr lang="tr-TR" dirty="0" smtClean="0"/>
              <a:t>sonra: </a:t>
            </a:r>
          </a:p>
          <a:p>
            <a:endParaRPr lang="tr-TR" dirty="0"/>
          </a:p>
        </p:txBody>
      </p:sp>
      <p:graphicFrame>
        <p:nvGraphicFramePr>
          <p:cNvPr id="4" name="Tablo 3"/>
          <p:cNvGraphicFramePr>
            <a:graphicFrameLocks noGrp="1"/>
          </p:cNvGraphicFramePr>
          <p:nvPr>
            <p:extLst>
              <p:ext uri="{D42A27DB-BD31-4B8C-83A1-F6EECF244321}">
                <p14:modId xmlns:p14="http://schemas.microsoft.com/office/powerpoint/2010/main" val="4261746510"/>
              </p:ext>
            </p:extLst>
          </p:nvPr>
        </p:nvGraphicFramePr>
        <p:xfrm>
          <a:off x="2777705" y="2820839"/>
          <a:ext cx="6194686" cy="3178368"/>
        </p:xfrm>
        <a:graphic>
          <a:graphicData uri="http://schemas.openxmlformats.org/drawingml/2006/table">
            <a:tbl>
              <a:tblPr firstRow="1" firstCol="1" bandRow="1">
                <a:tableStyleId>{D113A9D2-9D6B-4929-AA2D-F23B5EE8CBE7}</a:tableStyleId>
              </a:tblPr>
              <a:tblGrid>
                <a:gridCol w="3097343">
                  <a:extLst>
                    <a:ext uri="{9D8B030D-6E8A-4147-A177-3AD203B41FA5}">
                      <a16:colId xmlns:a16="http://schemas.microsoft.com/office/drawing/2014/main" val="20000"/>
                    </a:ext>
                  </a:extLst>
                </a:gridCol>
                <a:gridCol w="3097343">
                  <a:extLst>
                    <a:ext uri="{9D8B030D-6E8A-4147-A177-3AD203B41FA5}">
                      <a16:colId xmlns:a16="http://schemas.microsoft.com/office/drawing/2014/main" val="20001"/>
                    </a:ext>
                  </a:extLst>
                </a:gridCol>
              </a:tblGrid>
              <a:tr h="1059456">
                <a:tc>
                  <a:txBody>
                    <a:bodyPr/>
                    <a:lstStyle/>
                    <a:p>
                      <a:pPr algn="just">
                        <a:lnSpc>
                          <a:spcPct val="150000"/>
                        </a:lnSpc>
                        <a:spcAft>
                          <a:spcPts val="1000"/>
                        </a:spcAft>
                      </a:pPr>
                      <a:r>
                        <a:rPr lang="tr-TR" sz="1600" b="1" dirty="0" smtClean="0">
                          <a:solidFill>
                            <a:schemeClr val="bg1"/>
                          </a:solidFill>
                          <a:effectLst/>
                        </a:rPr>
                        <a:t>Mirasbırakanın altsoyu</a:t>
                      </a:r>
                      <a:endParaRPr lang="tr-TR" sz="1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1000"/>
                        </a:spcAft>
                      </a:pPr>
                      <a:r>
                        <a:rPr lang="tr-TR" sz="1600" b="1" dirty="0">
                          <a:solidFill>
                            <a:schemeClr val="bg1"/>
                          </a:solidFill>
                          <a:effectLst/>
                        </a:rPr>
                        <a:t>Yasal miras payının yarısı</a:t>
                      </a:r>
                      <a:endParaRPr lang="tr-TR" sz="1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1059456">
                <a:tc>
                  <a:txBody>
                    <a:bodyPr/>
                    <a:lstStyle/>
                    <a:p>
                      <a:pPr algn="just">
                        <a:lnSpc>
                          <a:spcPct val="150000"/>
                        </a:lnSpc>
                        <a:spcAft>
                          <a:spcPts val="1000"/>
                        </a:spcAft>
                      </a:pPr>
                      <a:r>
                        <a:rPr lang="tr-TR" sz="1600" b="1" dirty="0">
                          <a:solidFill>
                            <a:schemeClr val="bg1"/>
                          </a:solidFill>
                          <a:effectLst/>
                        </a:rPr>
                        <a:t>Miras bırakanın anası ve babası</a:t>
                      </a:r>
                      <a:endParaRPr lang="tr-TR" sz="1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2">
                        <a:alpha val="20000"/>
                      </a:schemeClr>
                    </a:solidFill>
                  </a:tcPr>
                </a:tc>
                <a:tc>
                  <a:txBody>
                    <a:bodyPr/>
                    <a:lstStyle/>
                    <a:p>
                      <a:pPr algn="just">
                        <a:lnSpc>
                          <a:spcPct val="150000"/>
                        </a:lnSpc>
                        <a:spcAft>
                          <a:spcPts val="1000"/>
                        </a:spcAft>
                      </a:pPr>
                      <a:r>
                        <a:rPr lang="tr-TR" sz="1600" b="1" dirty="0">
                          <a:solidFill>
                            <a:schemeClr val="bg1"/>
                          </a:solidFill>
                          <a:effectLst/>
                        </a:rPr>
                        <a:t>Yasal miras payının dörtte biri</a:t>
                      </a:r>
                      <a:endParaRPr lang="tr-TR" sz="1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2">
                        <a:alpha val="20000"/>
                      </a:schemeClr>
                    </a:solidFill>
                  </a:tcPr>
                </a:tc>
                <a:extLst>
                  <a:ext uri="{0D108BD9-81ED-4DB2-BD59-A6C34878D82A}">
                    <a16:rowId xmlns:a16="http://schemas.microsoft.com/office/drawing/2014/main" val="10001"/>
                  </a:ext>
                </a:extLst>
              </a:tr>
              <a:tr h="1059456">
                <a:tc>
                  <a:txBody>
                    <a:bodyPr/>
                    <a:lstStyle/>
                    <a:p>
                      <a:pPr algn="just">
                        <a:lnSpc>
                          <a:spcPct val="150000"/>
                        </a:lnSpc>
                        <a:spcAft>
                          <a:spcPts val="1000"/>
                        </a:spcAft>
                      </a:pPr>
                      <a:r>
                        <a:rPr lang="tr-TR" sz="1600" b="1" dirty="0">
                          <a:solidFill>
                            <a:schemeClr val="bg1"/>
                          </a:solidFill>
                          <a:effectLst/>
                        </a:rPr>
                        <a:t>Mirasbırakanın eşi</a:t>
                      </a:r>
                      <a:endParaRPr lang="tr-TR" sz="1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1000"/>
                        </a:spcAft>
                      </a:pPr>
                      <a:r>
                        <a:rPr lang="tr-TR" sz="1600" b="1" dirty="0">
                          <a:solidFill>
                            <a:schemeClr val="bg1"/>
                          </a:solidFill>
                          <a:effectLst/>
                        </a:rPr>
                        <a:t>Bkz. </a:t>
                      </a:r>
                      <a:r>
                        <a:rPr lang="tr-TR" sz="1600" b="1" dirty="0" smtClean="0">
                          <a:solidFill>
                            <a:schemeClr val="bg1"/>
                          </a:solidFill>
                          <a:effectLst/>
                        </a:rPr>
                        <a:t>aşağıda</a:t>
                      </a:r>
                      <a:endParaRPr lang="tr-TR" sz="1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596839380"/>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SAKLI PAYLI MİRASÇILAR VE SAKLI PAY ORANLARI</a:t>
            </a:r>
          </a:p>
        </p:txBody>
      </p:sp>
      <p:sp>
        <p:nvSpPr>
          <p:cNvPr id="3" name="İçerik Yer Tutucusu 2"/>
          <p:cNvSpPr>
            <a:spLocks noGrp="1"/>
          </p:cNvSpPr>
          <p:nvPr>
            <p:ph idx="1"/>
          </p:nvPr>
        </p:nvSpPr>
        <p:spPr>
          <a:xfrm>
            <a:off x="1159670" y="2005502"/>
            <a:ext cx="9784080" cy="4206240"/>
          </a:xfrm>
        </p:spPr>
        <p:txBody>
          <a:bodyPr/>
          <a:lstStyle/>
          <a:p>
            <a:r>
              <a:rPr lang="tr-TR" dirty="0" smtClean="0"/>
              <a:t>Sağ kalan eşin saklı pay oranı:</a:t>
            </a:r>
          </a:p>
          <a:p>
            <a:pPr marL="0" indent="0">
              <a:buNone/>
            </a:pPr>
            <a:endParaRPr lang="tr-TR" dirty="0"/>
          </a:p>
        </p:txBody>
      </p:sp>
      <p:graphicFrame>
        <p:nvGraphicFramePr>
          <p:cNvPr id="5" name="Tablo 4"/>
          <p:cNvGraphicFramePr>
            <a:graphicFrameLocks noGrp="1"/>
          </p:cNvGraphicFramePr>
          <p:nvPr>
            <p:extLst>
              <p:ext uri="{D42A27DB-BD31-4B8C-83A1-F6EECF244321}">
                <p14:modId xmlns:p14="http://schemas.microsoft.com/office/powerpoint/2010/main" val="1455942795"/>
              </p:ext>
            </p:extLst>
          </p:nvPr>
        </p:nvGraphicFramePr>
        <p:xfrm>
          <a:off x="772297" y="2743199"/>
          <a:ext cx="10478530" cy="3898559"/>
        </p:xfrm>
        <a:graphic>
          <a:graphicData uri="http://schemas.openxmlformats.org/drawingml/2006/table">
            <a:tbl>
              <a:tblPr firstRow="1" firstCol="1" bandRow="1">
                <a:tableStyleId>{3C2FFA5D-87B4-456A-9821-1D502468CF0F}</a:tableStyleId>
              </a:tblPr>
              <a:tblGrid>
                <a:gridCol w="5239265">
                  <a:extLst>
                    <a:ext uri="{9D8B030D-6E8A-4147-A177-3AD203B41FA5}">
                      <a16:colId xmlns:a16="http://schemas.microsoft.com/office/drawing/2014/main" val="20000"/>
                    </a:ext>
                  </a:extLst>
                </a:gridCol>
                <a:gridCol w="5239265">
                  <a:extLst>
                    <a:ext uri="{9D8B030D-6E8A-4147-A177-3AD203B41FA5}">
                      <a16:colId xmlns:a16="http://schemas.microsoft.com/office/drawing/2014/main" val="20001"/>
                    </a:ext>
                  </a:extLst>
                </a:gridCol>
              </a:tblGrid>
              <a:tr h="667437">
                <a:tc>
                  <a:txBody>
                    <a:bodyPr/>
                    <a:lstStyle/>
                    <a:p>
                      <a:pPr algn="just">
                        <a:lnSpc>
                          <a:spcPct val="150000"/>
                        </a:lnSpc>
                        <a:spcAft>
                          <a:spcPts val="1000"/>
                        </a:spcAft>
                      </a:pPr>
                      <a:r>
                        <a:rPr lang="tr-TR" sz="1200" b="1" dirty="0" smtClean="0">
                          <a:solidFill>
                            <a:schemeClr val="tx1"/>
                          </a:solidFill>
                          <a:effectLst/>
                        </a:rPr>
                        <a:t>Sağ kalan eş, 1.zümreyle birlikte mirasçısı ise</a:t>
                      </a:r>
                      <a:endParaRPr lang="tr-TR"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1000"/>
                        </a:spcAft>
                      </a:pPr>
                      <a:r>
                        <a:rPr lang="tr-TR" sz="1200" b="1" dirty="0">
                          <a:solidFill>
                            <a:schemeClr val="tx1"/>
                          </a:solidFill>
                          <a:effectLst/>
                        </a:rPr>
                        <a:t>1/4 miras payı </a:t>
                      </a:r>
                      <a:r>
                        <a:rPr lang="tr-TR" sz="1200" b="1" dirty="0" smtClean="0">
                          <a:solidFill>
                            <a:schemeClr val="tx1"/>
                          </a:solidFill>
                          <a:effectLst/>
                        </a:rPr>
                        <a:t>========= </a:t>
                      </a:r>
                      <a:r>
                        <a:rPr lang="tr-TR" sz="1200" b="1" dirty="0">
                          <a:solidFill>
                            <a:schemeClr val="tx1"/>
                          </a:solidFill>
                          <a:effectLst/>
                        </a:rPr>
                        <a:t>Miras payının tamamı</a:t>
                      </a:r>
                      <a:endParaRPr lang="tr-TR"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667437">
                <a:tc>
                  <a:txBody>
                    <a:bodyPr/>
                    <a:lstStyle/>
                    <a:p>
                      <a:pPr algn="just">
                        <a:lnSpc>
                          <a:spcPct val="150000"/>
                        </a:lnSpc>
                        <a:spcAft>
                          <a:spcPts val="1000"/>
                        </a:spcAft>
                      </a:pPr>
                      <a:r>
                        <a:rPr lang="tr-TR" sz="1200" b="1" dirty="0">
                          <a:solidFill>
                            <a:schemeClr val="tx1"/>
                          </a:solidFill>
                          <a:effectLst/>
                        </a:rPr>
                        <a:t>Sağ kalan eş, 2.zümreyle birlikte mirasçısı ise</a:t>
                      </a:r>
                      <a:endParaRPr lang="tr-TR"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1000"/>
                        </a:spcAft>
                      </a:pPr>
                      <a:r>
                        <a:rPr lang="tr-TR" sz="1200" b="1" dirty="0">
                          <a:solidFill>
                            <a:schemeClr val="tx1"/>
                          </a:solidFill>
                          <a:effectLst/>
                        </a:rPr>
                        <a:t>½ miras payı ========= Miras payının tamamı</a:t>
                      </a:r>
                      <a:endParaRPr lang="tr-TR"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1545666">
                <a:tc>
                  <a:txBody>
                    <a:bodyPr/>
                    <a:lstStyle/>
                    <a:p>
                      <a:pPr algn="just">
                        <a:lnSpc>
                          <a:spcPct val="150000"/>
                        </a:lnSpc>
                        <a:spcAft>
                          <a:spcPts val="1000"/>
                        </a:spcAft>
                      </a:pPr>
                      <a:r>
                        <a:rPr lang="tr-TR" sz="1200" b="1" dirty="0">
                          <a:solidFill>
                            <a:schemeClr val="tx1"/>
                          </a:solidFill>
                          <a:effectLst/>
                        </a:rPr>
                        <a:t>Sağ kalan eş, 3.zümredeki büyükanne-büyükbaba-onların çocukları (amca, hala, teyze, dayı) ile birlikte mirasçı ise</a:t>
                      </a:r>
                    </a:p>
                    <a:p>
                      <a:pPr algn="just">
                        <a:lnSpc>
                          <a:spcPct val="150000"/>
                        </a:lnSpc>
                        <a:spcAft>
                          <a:spcPts val="1000"/>
                        </a:spcAft>
                      </a:pPr>
                      <a:r>
                        <a:rPr lang="tr-TR" sz="1200" b="1" dirty="0">
                          <a:solidFill>
                            <a:schemeClr val="tx1"/>
                          </a:solidFill>
                          <a:effectLst/>
                        </a:rPr>
                        <a:t> </a:t>
                      </a:r>
                      <a:endParaRPr lang="tr-TR"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1000"/>
                        </a:spcAft>
                      </a:pPr>
                      <a:r>
                        <a:rPr lang="tr-TR" sz="1200" b="1" dirty="0">
                          <a:solidFill>
                            <a:schemeClr val="tx1"/>
                          </a:solidFill>
                          <a:effectLst/>
                        </a:rPr>
                        <a:t>¾ miras payı ======== Yasal miras payının ¾’ü</a:t>
                      </a:r>
                    </a:p>
                    <a:p>
                      <a:pPr algn="just">
                        <a:lnSpc>
                          <a:spcPct val="150000"/>
                        </a:lnSpc>
                        <a:spcAft>
                          <a:spcPts val="1000"/>
                        </a:spcAft>
                      </a:pPr>
                      <a:r>
                        <a:rPr lang="tr-TR" sz="1200" b="1" dirty="0">
                          <a:solidFill>
                            <a:schemeClr val="tx1"/>
                          </a:solidFill>
                          <a:effectLst/>
                        </a:rPr>
                        <a:t>                                                      ¾ x ¾ = 9/16</a:t>
                      </a:r>
                      <a:endParaRPr lang="tr-TR"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1018019">
                <a:tc>
                  <a:txBody>
                    <a:bodyPr/>
                    <a:lstStyle/>
                    <a:p>
                      <a:pPr algn="just">
                        <a:lnSpc>
                          <a:spcPct val="150000"/>
                        </a:lnSpc>
                        <a:spcAft>
                          <a:spcPts val="1000"/>
                        </a:spcAft>
                      </a:pPr>
                      <a:r>
                        <a:rPr lang="tr-TR" sz="1200" b="1" dirty="0">
                          <a:solidFill>
                            <a:schemeClr val="tx1"/>
                          </a:solidFill>
                          <a:effectLst/>
                        </a:rPr>
                        <a:t>Sağ kalan eş tek başına mirasçı ise (3.zümredeki zümre başları ile onların çocukları da hayatta değilse)</a:t>
                      </a:r>
                      <a:endParaRPr lang="tr-TR"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2">
                        <a:alpha val="40000"/>
                      </a:schemeClr>
                    </a:solidFill>
                  </a:tcPr>
                </a:tc>
                <a:tc>
                  <a:txBody>
                    <a:bodyPr/>
                    <a:lstStyle/>
                    <a:p>
                      <a:pPr algn="just">
                        <a:lnSpc>
                          <a:spcPct val="150000"/>
                        </a:lnSpc>
                        <a:spcAft>
                          <a:spcPts val="1000"/>
                        </a:spcAft>
                      </a:pPr>
                      <a:r>
                        <a:rPr lang="tr-TR" sz="1200" b="1" dirty="0">
                          <a:solidFill>
                            <a:schemeClr val="tx1"/>
                          </a:solidFill>
                          <a:effectLst/>
                        </a:rPr>
                        <a:t>Tüm miras ======== Yasal miras payının ¾’ü</a:t>
                      </a:r>
                    </a:p>
                    <a:p>
                      <a:pPr algn="just">
                        <a:lnSpc>
                          <a:spcPct val="150000"/>
                        </a:lnSpc>
                        <a:spcAft>
                          <a:spcPts val="1000"/>
                        </a:spcAft>
                      </a:pPr>
                      <a:r>
                        <a:rPr lang="tr-TR" sz="1200" b="1" dirty="0">
                          <a:solidFill>
                            <a:schemeClr val="tx1"/>
                          </a:solidFill>
                          <a:effectLst/>
                        </a:rPr>
                        <a:t>                                                        1 X ¾= 3/4</a:t>
                      </a:r>
                      <a:endParaRPr lang="tr-TR"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2">
                        <a:alpha val="40000"/>
                      </a:schemeClr>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693939702"/>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SAKLI PAY HESAPLAMASINA İLİŞKİN ÖRNEKLER</a:t>
            </a:r>
            <a:endParaRPr lang="tr-TR" dirty="0"/>
          </a:p>
        </p:txBody>
      </p:sp>
      <p:sp>
        <p:nvSpPr>
          <p:cNvPr id="3" name="İçerik Yer Tutucusu 2"/>
          <p:cNvSpPr>
            <a:spLocks noGrp="1"/>
          </p:cNvSpPr>
          <p:nvPr>
            <p:ph idx="1"/>
          </p:nvPr>
        </p:nvSpPr>
        <p:spPr/>
        <p:txBody>
          <a:bodyPr/>
          <a:lstStyle/>
          <a:p>
            <a:r>
              <a:rPr lang="tr-TR" dirty="0" smtClean="0">
                <a:solidFill>
                  <a:schemeClr val="tx1"/>
                </a:solidFill>
              </a:rPr>
              <a:t>M’nin 2009 yılında ölümünde mirasçıları eşi E, çocukları Ç1 ve kendisinden önce ölen Ç2’nin çocukları T1 ve T2 ise;</a:t>
            </a:r>
          </a:p>
          <a:p>
            <a:pPr marL="0" indent="0">
              <a:buNone/>
            </a:pPr>
            <a:r>
              <a:rPr lang="tr-TR" dirty="0" smtClean="0">
                <a:solidFill>
                  <a:schemeClr val="tx1"/>
                </a:solidFill>
              </a:rPr>
              <a:t>	Yasal miras payları		Saklı paylar</a:t>
            </a:r>
          </a:p>
          <a:p>
            <a:pPr marL="0" indent="0">
              <a:buNone/>
            </a:pPr>
            <a:r>
              <a:rPr lang="tr-TR" dirty="0" smtClean="0">
                <a:solidFill>
                  <a:schemeClr val="tx1"/>
                </a:solidFill>
              </a:rPr>
              <a:t>E	¼							1/4</a:t>
            </a:r>
          </a:p>
          <a:p>
            <a:pPr marL="0" indent="0">
              <a:buNone/>
            </a:pPr>
            <a:r>
              <a:rPr lang="tr-TR" dirty="0" smtClean="0">
                <a:solidFill>
                  <a:schemeClr val="tx1"/>
                </a:solidFill>
              </a:rPr>
              <a:t>Ç1	3/8							3/16		</a:t>
            </a:r>
          </a:p>
          <a:p>
            <a:pPr marL="0" indent="0">
              <a:buNone/>
            </a:pPr>
            <a:r>
              <a:rPr lang="tr-TR" dirty="0" smtClean="0">
                <a:solidFill>
                  <a:schemeClr val="tx1"/>
                </a:solidFill>
              </a:rPr>
              <a:t>T1	3/16						3/32</a:t>
            </a:r>
          </a:p>
          <a:p>
            <a:pPr marL="0" indent="0">
              <a:buNone/>
            </a:pPr>
            <a:r>
              <a:rPr lang="tr-TR" dirty="0" smtClean="0">
                <a:solidFill>
                  <a:schemeClr val="tx1"/>
                </a:solidFill>
              </a:rPr>
              <a:t>T2	3/16						3/32</a:t>
            </a:r>
            <a:endParaRPr lang="tr-TR" dirty="0">
              <a:solidFill>
                <a:schemeClr val="tx1"/>
              </a:solidFill>
            </a:endParaRPr>
          </a:p>
        </p:txBody>
      </p:sp>
    </p:spTree>
    <p:extLst>
      <p:ext uri="{BB962C8B-B14F-4D97-AF65-F5344CB8AC3E}">
        <p14:creationId xmlns:p14="http://schemas.microsoft.com/office/powerpoint/2010/main" val="3523005127"/>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SAKLI PAY HESAPLAMASINA İLİŞKİN ÖRNEKLER</a:t>
            </a:r>
          </a:p>
        </p:txBody>
      </p:sp>
      <p:sp>
        <p:nvSpPr>
          <p:cNvPr id="3" name="İçerik Yer Tutucusu 2"/>
          <p:cNvSpPr>
            <a:spLocks noGrp="1"/>
          </p:cNvSpPr>
          <p:nvPr>
            <p:ph idx="1"/>
          </p:nvPr>
        </p:nvSpPr>
        <p:spPr/>
        <p:txBody>
          <a:bodyPr/>
          <a:lstStyle/>
          <a:p>
            <a:pPr marL="0" indent="0">
              <a:buNone/>
            </a:pPr>
            <a:r>
              <a:rPr lang="tr-TR" dirty="0" smtClean="0">
                <a:solidFill>
                  <a:schemeClr val="tx1"/>
                </a:solidFill>
              </a:rPr>
              <a:t>2015 yılında ölen M’nin ölümünde geride kalan yakınları, eşi E, annesi A, kardeşleri K1 ve K2 ise;</a:t>
            </a:r>
            <a:endParaRPr lang="tr-TR" dirty="0">
              <a:solidFill>
                <a:schemeClr val="tx1"/>
              </a:solidFill>
            </a:endParaRPr>
          </a:p>
          <a:p>
            <a:pPr marL="0" indent="0">
              <a:buNone/>
            </a:pPr>
            <a:r>
              <a:rPr lang="tr-TR" dirty="0" smtClean="0">
                <a:solidFill>
                  <a:schemeClr val="tx1"/>
                </a:solidFill>
              </a:rPr>
              <a:t>Yasal </a:t>
            </a:r>
            <a:r>
              <a:rPr lang="tr-TR" dirty="0">
                <a:solidFill>
                  <a:schemeClr val="tx1"/>
                </a:solidFill>
              </a:rPr>
              <a:t>miras payları		Saklı paylar</a:t>
            </a:r>
          </a:p>
          <a:p>
            <a:pPr marL="0" indent="0">
              <a:buNone/>
            </a:pPr>
            <a:r>
              <a:rPr lang="tr-TR" dirty="0">
                <a:solidFill>
                  <a:schemeClr val="tx1"/>
                </a:solidFill>
              </a:rPr>
              <a:t>E	</a:t>
            </a:r>
            <a:r>
              <a:rPr lang="tr-TR" dirty="0" smtClean="0">
                <a:solidFill>
                  <a:schemeClr val="tx1"/>
                </a:solidFill>
              </a:rPr>
              <a:t>1/2</a:t>
            </a:r>
            <a:r>
              <a:rPr lang="tr-TR" dirty="0">
                <a:solidFill>
                  <a:schemeClr val="tx1"/>
                </a:solidFill>
              </a:rPr>
              <a:t>			</a:t>
            </a:r>
            <a:r>
              <a:rPr lang="tr-TR" dirty="0" smtClean="0">
                <a:solidFill>
                  <a:schemeClr val="tx1"/>
                </a:solidFill>
              </a:rPr>
              <a:t>			1/2</a:t>
            </a:r>
            <a:endParaRPr lang="tr-TR" dirty="0">
              <a:solidFill>
                <a:schemeClr val="tx1"/>
              </a:solidFill>
            </a:endParaRPr>
          </a:p>
          <a:p>
            <a:pPr marL="0" indent="0">
              <a:buNone/>
            </a:pPr>
            <a:r>
              <a:rPr lang="tr-TR" dirty="0">
                <a:solidFill>
                  <a:schemeClr val="tx1"/>
                </a:solidFill>
              </a:rPr>
              <a:t>A	</a:t>
            </a:r>
            <a:r>
              <a:rPr lang="tr-TR" dirty="0" smtClean="0">
                <a:solidFill>
                  <a:schemeClr val="tx1"/>
                </a:solidFill>
              </a:rPr>
              <a:t>1/4</a:t>
            </a:r>
            <a:r>
              <a:rPr lang="tr-TR" dirty="0">
                <a:solidFill>
                  <a:schemeClr val="tx1"/>
                </a:solidFill>
              </a:rPr>
              <a:t>			</a:t>
            </a:r>
            <a:r>
              <a:rPr lang="tr-TR" dirty="0" smtClean="0">
                <a:solidFill>
                  <a:schemeClr val="tx1"/>
                </a:solidFill>
              </a:rPr>
              <a:t>			1/16</a:t>
            </a:r>
            <a:r>
              <a:rPr lang="tr-TR" dirty="0">
                <a:solidFill>
                  <a:schemeClr val="tx1"/>
                </a:solidFill>
              </a:rPr>
              <a:t>		</a:t>
            </a:r>
          </a:p>
          <a:p>
            <a:pPr marL="0" indent="0">
              <a:buNone/>
            </a:pPr>
            <a:r>
              <a:rPr lang="tr-TR" dirty="0" smtClean="0">
                <a:solidFill>
                  <a:schemeClr val="tx1"/>
                </a:solidFill>
              </a:rPr>
              <a:t>K1</a:t>
            </a:r>
            <a:r>
              <a:rPr lang="tr-TR" dirty="0">
                <a:solidFill>
                  <a:schemeClr val="tx1"/>
                </a:solidFill>
              </a:rPr>
              <a:t>	</a:t>
            </a:r>
            <a:r>
              <a:rPr lang="tr-TR" dirty="0" smtClean="0">
                <a:solidFill>
                  <a:schemeClr val="tx1"/>
                </a:solidFill>
              </a:rPr>
              <a:t>1/8</a:t>
            </a:r>
            <a:r>
              <a:rPr lang="tr-TR" dirty="0">
                <a:solidFill>
                  <a:schemeClr val="tx1"/>
                </a:solidFill>
              </a:rPr>
              <a:t>			</a:t>
            </a:r>
            <a:r>
              <a:rPr lang="tr-TR" dirty="0" smtClean="0">
                <a:solidFill>
                  <a:schemeClr val="tx1"/>
                </a:solidFill>
              </a:rPr>
              <a:t>			-</a:t>
            </a:r>
          </a:p>
          <a:p>
            <a:pPr marL="0" indent="0">
              <a:buNone/>
            </a:pPr>
            <a:r>
              <a:rPr lang="tr-TR" dirty="0" smtClean="0">
                <a:solidFill>
                  <a:schemeClr val="tx1"/>
                </a:solidFill>
              </a:rPr>
              <a:t>K2</a:t>
            </a:r>
            <a:r>
              <a:rPr lang="tr-TR" dirty="0">
                <a:solidFill>
                  <a:schemeClr val="tx1"/>
                </a:solidFill>
              </a:rPr>
              <a:t>	</a:t>
            </a:r>
            <a:r>
              <a:rPr lang="tr-TR" dirty="0" smtClean="0">
                <a:solidFill>
                  <a:schemeClr val="tx1"/>
                </a:solidFill>
              </a:rPr>
              <a:t>1/8</a:t>
            </a:r>
            <a:r>
              <a:rPr lang="tr-TR" dirty="0">
                <a:solidFill>
                  <a:schemeClr val="tx1"/>
                </a:solidFill>
              </a:rPr>
              <a:t>			</a:t>
            </a:r>
            <a:r>
              <a:rPr lang="tr-TR" dirty="0" smtClean="0">
                <a:solidFill>
                  <a:schemeClr val="tx1"/>
                </a:solidFill>
              </a:rPr>
              <a:t>			-</a:t>
            </a:r>
            <a:endParaRPr lang="tr-TR" dirty="0">
              <a:solidFill>
                <a:schemeClr val="tx1"/>
              </a:solidFill>
            </a:endParaRPr>
          </a:p>
          <a:p>
            <a:endParaRPr lang="tr-TR" dirty="0">
              <a:solidFill>
                <a:schemeClr val="tx1"/>
              </a:solidFill>
            </a:endParaRPr>
          </a:p>
        </p:txBody>
      </p:sp>
    </p:spTree>
    <p:extLst>
      <p:ext uri="{BB962C8B-B14F-4D97-AF65-F5344CB8AC3E}">
        <p14:creationId xmlns:p14="http://schemas.microsoft.com/office/powerpoint/2010/main" val="2337570495"/>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dirty="0" smtClean="0">
                <a:solidFill>
                  <a:schemeClr val="tx1"/>
                </a:solidFill>
              </a:rPr>
              <a:t>MİRASBIRAKANIN TASARRUF ORANINI AŞIP AŞMADIĞININ BELİRLENMESİ</a:t>
            </a:r>
            <a:endParaRPr lang="tr-TR" dirty="0">
              <a:solidFill>
                <a:schemeClr val="tx1"/>
              </a:solidFill>
            </a:endParaRPr>
          </a:p>
        </p:txBody>
      </p:sp>
      <p:sp>
        <p:nvSpPr>
          <p:cNvPr id="3" name="İçerik Yer Tutucusu 2"/>
          <p:cNvSpPr>
            <a:spLocks noGrp="1"/>
          </p:cNvSpPr>
          <p:nvPr>
            <p:ph idx="1"/>
          </p:nvPr>
        </p:nvSpPr>
        <p:spPr>
          <a:xfrm>
            <a:off x="1570008" y="2635696"/>
            <a:ext cx="9792411" cy="4222304"/>
          </a:xfrm>
        </p:spPr>
        <p:txBody>
          <a:bodyPr>
            <a:normAutofit/>
          </a:bodyPr>
          <a:lstStyle/>
          <a:p>
            <a:pPr lvl="0" algn="just"/>
            <a:r>
              <a:rPr lang="tr-TR" dirty="0" smtClean="0">
                <a:solidFill>
                  <a:schemeClr val="tx1"/>
                </a:solidFill>
              </a:rPr>
              <a:t>Saklı paylı mirasçıların saklı paylarının toplamını ve bunun sonucunda mirasbırakanın tasarruf oranı belirledikten sonra, bir kazandırmanın tenkise tabi olup olmadığını tespit edebilmek için terekenin parasal değerini hesaplamak gereklidir.</a:t>
            </a:r>
          </a:p>
          <a:p>
            <a:pPr lvl="0" algn="just"/>
            <a:r>
              <a:rPr lang="tr-TR" dirty="0">
                <a:solidFill>
                  <a:schemeClr val="tx1"/>
                </a:solidFill>
              </a:rPr>
              <a:t>T</a:t>
            </a:r>
            <a:r>
              <a:rPr lang="tr-TR" dirty="0" smtClean="0">
                <a:solidFill>
                  <a:schemeClr val="tx1"/>
                </a:solidFill>
              </a:rPr>
              <a:t>erekenin parasal değerinin bulunması için önce mirasbırakanın öldüğü andaki tereke aktiflerinin tespit edilmesi gerekir. </a:t>
            </a:r>
          </a:p>
          <a:p>
            <a:pPr lvl="0" algn="just"/>
            <a:r>
              <a:rPr lang="tr-TR" dirty="0">
                <a:solidFill>
                  <a:schemeClr val="tx1"/>
                </a:solidFill>
              </a:rPr>
              <a:t>T</a:t>
            </a:r>
            <a:r>
              <a:rPr lang="tr-TR" dirty="0" smtClean="0">
                <a:solidFill>
                  <a:schemeClr val="tx1"/>
                </a:solidFill>
              </a:rPr>
              <a:t>asarruf oranına esas olan terekenin belirlenmesi için </a:t>
            </a:r>
            <a:r>
              <a:rPr lang="tr-TR" b="1" i="1" u="sng" dirty="0" smtClean="0">
                <a:solidFill>
                  <a:schemeClr val="tx1"/>
                </a:solidFill>
              </a:rPr>
              <a:t>mirasbırakanın ölüm anında </a:t>
            </a:r>
            <a:r>
              <a:rPr lang="tr-TR" dirty="0" smtClean="0">
                <a:solidFill>
                  <a:schemeClr val="tx1"/>
                </a:solidFill>
              </a:rPr>
              <a:t>terekede bulunan malvarlığı değerlerine (aktifler), mirasbırakanın denkleştirmeye ve tenkise tabi sağlararası kazandırmalarının eklenmesi ve terekeden çıkartılacak değerlerin (pasiflerin) düşülmesi gerekmektedir.</a:t>
            </a:r>
          </a:p>
          <a:p>
            <a:pPr lvl="0" algn="just"/>
            <a:r>
              <a:rPr lang="tr-TR" dirty="0" smtClean="0">
                <a:solidFill>
                  <a:schemeClr val="tx1"/>
                </a:solidFill>
              </a:rPr>
              <a:t>Aktif terekeden pasif terekenin çıkarılmasıyla net tereke bulunur. Net terekeye de kanunda sayılan değerler eklenir. </a:t>
            </a:r>
          </a:p>
          <a:p>
            <a:endParaRPr lang="tr-TR" dirty="0"/>
          </a:p>
        </p:txBody>
      </p:sp>
    </p:spTree>
    <p:extLst>
      <p:ext uri="{BB962C8B-B14F-4D97-AF65-F5344CB8AC3E}">
        <p14:creationId xmlns:p14="http://schemas.microsoft.com/office/powerpoint/2010/main" val="1864541367"/>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solidFill>
                  <a:schemeClr val="tx1"/>
                </a:solidFill>
              </a:rPr>
              <a:t>MİRASBIRAKANIN TASARRUF ORANINI AŞIP AŞMADIĞININ BELİRLENMESİ</a:t>
            </a:r>
          </a:p>
        </p:txBody>
      </p:sp>
      <p:sp>
        <p:nvSpPr>
          <p:cNvPr id="3" name="İçerik Yer Tutucusu 2"/>
          <p:cNvSpPr>
            <a:spLocks noGrp="1"/>
          </p:cNvSpPr>
          <p:nvPr>
            <p:ph idx="1"/>
          </p:nvPr>
        </p:nvSpPr>
        <p:spPr>
          <a:xfrm>
            <a:off x="1248032" y="2286000"/>
            <a:ext cx="9724768" cy="4318686"/>
          </a:xfrm>
        </p:spPr>
        <p:txBody>
          <a:bodyPr>
            <a:normAutofit fontScale="92500" lnSpcReduction="10000"/>
          </a:bodyPr>
          <a:lstStyle/>
          <a:p>
            <a:pPr marL="0" indent="0" algn="ctr">
              <a:buNone/>
            </a:pPr>
            <a:r>
              <a:rPr lang="tr-TR" dirty="0" smtClean="0">
                <a:solidFill>
                  <a:schemeClr val="tx1"/>
                </a:solidFill>
              </a:rPr>
              <a:t>Tereke aktiflerinin belirlenmesi</a:t>
            </a:r>
          </a:p>
          <a:p>
            <a:pPr marL="0" indent="0" algn="ctr">
              <a:buNone/>
            </a:pPr>
            <a:r>
              <a:rPr lang="tr-TR" dirty="0" smtClean="0">
                <a:solidFill>
                  <a:schemeClr val="tx1"/>
                </a:solidFill>
              </a:rPr>
              <a:t>-</a:t>
            </a:r>
          </a:p>
          <a:p>
            <a:pPr marL="0" indent="0" algn="ctr">
              <a:buNone/>
            </a:pPr>
            <a:r>
              <a:rPr lang="tr-TR" dirty="0" smtClean="0">
                <a:solidFill>
                  <a:schemeClr val="tx1"/>
                </a:solidFill>
              </a:rPr>
              <a:t>Çıkarılacak değerler</a:t>
            </a:r>
          </a:p>
          <a:p>
            <a:pPr marL="0" indent="0" algn="ctr">
              <a:buNone/>
            </a:pPr>
            <a:r>
              <a:rPr lang="tr-TR" dirty="0" smtClean="0">
                <a:solidFill>
                  <a:schemeClr val="tx1"/>
                </a:solidFill>
              </a:rPr>
              <a:t>=</a:t>
            </a:r>
          </a:p>
          <a:p>
            <a:pPr marL="0" indent="0" algn="ctr">
              <a:buNone/>
            </a:pPr>
            <a:r>
              <a:rPr lang="tr-TR" dirty="0" smtClean="0">
                <a:solidFill>
                  <a:schemeClr val="tx1"/>
                </a:solidFill>
              </a:rPr>
              <a:t>Net tereke</a:t>
            </a:r>
          </a:p>
          <a:p>
            <a:pPr marL="0" indent="0" algn="ctr">
              <a:buNone/>
            </a:pPr>
            <a:r>
              <a:rPr lang="tr-TR" dirty="0" smtClean="0">
                <a:solidFill>
                  <a:schemeClr val="tx1"/>
                </a:solidFill>
              </a:rPr>
              <a:t>+</a:t>
            </a:r>
          </a:p>
          <a:p>
            <a:pPr marL="0" indent="0" algn="ctr">
              <a:buNone/>
            </a:pPr>
            <a:r>
              <a:rPr lang="tr-TR" dirty="0" smtClean="0">
                <a:solidFill>
                  <a:schemeClr val="tx1"/>
                </a:solidFill>
              </a:rPr>
              <a:t>Eklenecek değerler</a:t>
            </a:r>
          </a:p>
          <a:p>
            <a:pPr marL="0" indent="0" algn="ctr">
              <a:buNone/>
            </a:pPr>
            <a:r>
              <a:rPr lang="tr-TR" dirty="0" smtClean="0">
                <a:solidFill>
                  <a:schemeClr val="tx1"/>
                </a:solidFill>
              </a:rPr>
              <a:t>=</a:t>
            </a:r>
          </a:p>
          <a:p>
            <a:pPr marL="0" indent="0" algn="ctr">
              <a:buNone/>
            </a:pPr>
            <a:r>
              <a:rPr lang="tr-TR" dirty="0" smtClean="0">
                <a:solidFill>
                  <a:schemeClr val="tx1"/>
                </a:solidFill>
              </a:rPr>
              <a:t>Fiktif/</a:t>
            </a:r>
            <a:r>
              <a:rPr lang="tr-TR" dirty="0" err="1" smtClean="0">
                <a:solidFill>
                  <a:schemeClr val="tx1"/>
                </a:solidFill>
              </a:rPr>
              <a:t>Varsayımsal</a:t>
            </a:r>
            <a:r>
              <a:rPr lang="tr-TR" dirty="0" smtClean="0">
                <a:solidFill>
                  <a:schemeClr val="tx1"/>
                </a:solidFill>
              </a:rPr>
              <a:t> tereke</a:t>
            </a:r>
          </a:p>
          <a:p>
            <a:pPr marL="0" indent="0" algn="ctr">
              <a:buNone/>
            </a:pPr>
            <a:endParaRPr lang="tr-TR" dirty="0" smtClean="0">
              <a:solidFill>
                <a:schemeClr val="bg1"/>
              </a:solidFill>
            </a:endParaRPr>
          </a:p>
          <a:p>
            <a:pPr marL="0" indent="0" algn="just">
              <a:buNone/>
            </a:pPr>
            <a:r>
              <a:rPr lang="tr-TR" dirty="0" smtClean="0">
                <a:solidFill>
                  <a:schemeClr val="tx1"/>
                </a:solidFill>
              </a:rPr>
              <a:t>MK </a:t>
            </a:r>
            <a:r>
              <a:rPr lang="tr-TR" dirty="0">
                <a:solidFill>
                  <a:schemeClr val="tx1"/>
                </a:solidFill>
              </a:rPr>
              <a:t>507 I: </a:t>
            </a:r>
            <a:r>
              <a:rPr lang="tr-TR" dirty="0">
                <a:solidFill>
                  <a:srgbClr val="FF0000"/>
                </a:solidFill>
              </a:rPr>
              <a:t>Tasarruf edilebilir kısım</a:t>
            </a:r>
            <a:r>
              <a:rPr lang="tr-TR" dirty="0">
                <a:solidFill>
                  <a:schemeClr val="bg1"/>
                </a:solidFill>
              </a:rPr>
              <a:t>, </a:t>
            </a:r>
            <a:r>
              <a:rPr lang="tr-TR" dirty="0">
                <a:solidFill>
                  <a:srgbClr val="00B0F0"/>
                </a:solidFill>
              </a:rPr>
              <a:t>terekenin mirasbırakanın ölümü günündeki durumuna göre </a:t>
            </a:r>
            <a:r>
              <a:rPr lang="tr-TR" dirty="0">
                <a:solidFill>
                  <a:schemeClr val="tx1"/>
                </a:solidFill>
              </a:rPr>
              <a:t>hesaplanır. </a:t>
            </a:r>
          </a:p>
        </p:txBody>
      </p:sp>
    </p:spTree>
    <p:extLst>
      <p:ext uri="{BB962C8B-B14F-4D97-AF65-F5344CB8AC3E}">
        <p14:creationId xmlns:p14="http://schemas.microsoft.com/office/powerpoint/2010/main" val="3059725446"/>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dirty="0">
                <a:solidFill>
                  <a:schemeClr val="tx1"/>
                </a:solidFill>
              </a:rPr>
              <a:t>MİRASBIRAKANIN TASARRUF ORANINI AŞIP AŞMADIĞININ BELİRLENMESİ</a:t>
            </a:r>
          </a:p>
        </p:txBody>
      </p:sp>
      <p:sp>
        <p:nvSpPr>
          <p:cNvPr id="3" name="İçerik Yer Tutucusu 2"/>
          <p:cNvSpPr>
            <a:spLocks noGrp="1"/>
          </p:cNvSpPr>
          <p:nvPr>
            <p:ph idx="1"/>
          </p:nvPr>
        </p:nvSpPr>
        <p:spPr>
          <a:xfrm>
            <a:off x="2165230" y="2011680"/>
            <a:ext cx="9265152" cy="4846320"/>
          </a:xfrm>
        </p:spPr>
        <p:txBody>
          <a:bodyPr>
            <a:normAutofit/>
          </a:bodyPr>
          <a:lstStyle/>
          <a:p>
            <a:pPr algn="just"/>
            <a:endParaRPr lang="tr-TR" dirty="0" smtClean="0">
              <a:solidFill>
                <a:schemeClr val="tx1"/>
              </a:solidFill>
            </a:endParaRPr>
          </a:p>
          <a:p>
            <a:pPr algn="just"/>
            <a:r>
              <a:rPr lang="tr-TR" dirty="0" smtClean="0">
                <a:solidFill>
                  <a:schemeClr val="tx1"/>
                </a:solidFill>
              </a:rPr>
              <a:t>Aktif tereke belirlenirken murise ait malvarlığı değerlerinin murisin ölüm günündeki değerlerinin tespit edilmesi gerekir. </a:t>
            </a:r>
          </a:p>
          <a:p>
            <a:r>
              <a:rPr lang="tr-TR" dirty="0" smtClean="0">
                <a:solidFill>
                  <a:schemeClr val="tx1"/>
                </a:solidFill>
              </a:rPr>
              <a:t>Pasifler: </a:t>
            </a:r>
          </a:p>
          <a:p>
            <a:pPr marL="0" lvl="0" indent="0">
              <a:buNone/>
            </a:pPr>
            <a:r>
              <a:rPr lang="tr-TR" dirty="0" smtClean="0">
                <a:solidFill>
                  <a:schemeClr val="tx1"/>
                </a:solidFill>
              </a:rPr>
              <a:t>1- Mirasbırakanın borçları (MK 507 II)</a:t>
            </a:r>
          </a:p>
          <a:p>
            <a:pPr marL="0" lvl="0" indent="0">
              <a:buNone/>
            </a:pPr>
            <a:r>
              <a:rPr lang="tr-TR" dirty="0">
                <a:solidFill>
                  <a:schemeClr val="tx1"/>
                </a:solidFill>
              </a:rPr>
              <a:t>M</a:t>
            </a:r>
            <a:r>
              <a:rPr lang="tr-TR" dirty="0" smtClean="0">
                <a:solidFill>
                  <a:schemeClr val="tx1"/>
                </a:solidFill>
              </a:rPr>
              <a:t>irasbırakanın ölümü ile son bulmayan ve mirasçılarına intikal eden borçlarıdır. (Edinilmiş mallara katılma rejiminde varsa katılma alacağı borcu da buraya dâhildir). </a:t>
            </a:r>
          </a:p>
          <a:p>
            <a:pPr marL="0" lvl="0" indent="0">
              <a:buNone/>
            </a:pPr>
            <a:r>
              <a:rPr lang="tr-TR" dirty="0" smtClean="0">
                <a:solidFill>
                  <a:schemeClr val="tx1"/>
                </a:solidFill>
              </a:rPr>
              <a:t>2- Cenaze giderleri</a:t>
            </a:r>
          </a:p>
          <a:p>
            <a:pPr marL="0" lvl="0" indent="0">
              <a:buNone/>
            </a:pPr>
            <a:r>
              <a:rPr lang="tr-TR" dirty="0" smtClean="0">
                <a:solidFill>
                  <a:schemeClr val="tx1"/>
                </a:solidFill>
              </a:rPr>
              <a:t>3- Terekenin mühürlenmesi ve yazımı için yapılan giderler</a:t>
            </a:r>
          </a:p>
          <a:p>
            <a:pPr marL="0" lvl="0" indent="0">
              <a:buNone/>
            </a:pPr>
            <a:r>
              <a:rPr lang="tr-TR" dirty="0" smtClean="0">
                <a:solidFill>
                  <a:schemeClr val="tx1"/>
                </a:solidFill>
              </a:rPr>
              <a:t>4- Mirasbırakan ile birlikte yaşayan ve onun tarafından bakılan kimselerin üç aylık bakım ve geçim giderleri (MK 507 II). Bu kimselerin mirasçı olmaları şart değildir.</a:t>
            </a:r>
          </a:p>
          <a:p>
            <a:pPr marL="0" lvl="0" indent="0">
              <a:buNone/>
            </a:pPr>
            <a:r>
              <a:rPr lang="tr-TR" dirty="0" smtClean="0">
                <a:solidFill>
                  <a:srgbClr val="FF0000"/>
                </a:solidFill>
              </a:rPr>
              <a:t>AKTİF TEREKE-PASİF TEREKE = NET TEREKE</a:t>
            </a:r>
          </a:p>
          <a:p>
            <a:pPr marL="0" lvl="0" indent="0">
              <a:buNone/>
            </a:pPr>
            <a:endParaRPr lang="tr-TR" dirty="0" smtClean="0">
              <a:solidFill>
                <a:srgbClr val="FF0000"/>
              </a:solidFill>
            </a:endParaRPr>
          </a:p>
          <a:p>
            <a:pPr marL="0" indent="0">
              <a:buNone/>
            </a:pPr>
            <a:endParaRPr lang="tr-TR" dirty="0" smtClean="0"/>
          </a:p>
          <a:p>
            <a:endParaRPr lang="tr-TR" dirty="0"/>
          </a:p>
        </p:txBody>
      </p:sp>
    </p:spTree>
    <p:extLst>
      <p:ext uri="{BB962C8B-B14F-4D97-AF65-F5344CB8AC3E}">
        <p14:creationId xmlns:p14="http://schemas.microsoft.com/office/powerpoint/2010/main" val="27537451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2400" b="1" dirty="0"/>
              <a:t>Ölüm tarihine göre uygulanacak hukukun tespiti</a:t>
            </a:r>
            <a:endParaRPr lang="en-GB" sz="2400" b="1" dirty="0"/>
          </a:p>
        </p:txBody>
      </p:sp>
      <p:sp>
        <p:nvSpPr>
          <p:cNvPr id="3" name="İçerik Yer Tutucusu 2"/>
          <p:cNvSpPr>
            <a:spLocks noGrp="1"/>
          </p:cNvSpPr>
          <p:nvPr>
            <p:ph idx="1"/>
          </p:nvPr>
        </p:nvSpPr>
        <p:spPr>
          <a:xfrm>
            <a:off x="1500996" y="1802921"/>
            <a:ext cx="10506974" cy="4692770"/>
          </a:xfrm>
        </p:spPr>
        <p:txBody>
          <a:bodyPr>
            <a:normAutofit fontScale="77500" lnSpcReduction="20000"/>
          </a:bodyPr>
          <a:lstStyle/>
          <a:p>
            <a:pPr>
              <a:lnSpc>
                <a:spcPct val="80000"/>
              </a:lnSpc>
              <a:buFont typeface="Wingdings" panose="05000000000000000000" pitchFamily="2" charset="2"/>
              <a:buChar char="Ø"/>
            </a:pPr>
            <a:r>
              <a:rPr lang="tr-TR" b="1" dirty="0">
                <a:solidFill>
                  <a:schemeClr val="tx1"/>
                </a:solidFill>
              </a:rPr>
              <a:t>( 03.12.2001 tarih ve 4722 sayılı)  </a:t>
            </a:r>
            <a:r>
              <a:rPr lang="tr-TR" b="1" dirty="0" err="1">
                <a:solidFill>
                  <a:schemeClr val="tx1"/>
                </a:solidFill>
              </a:rPr>
              <a:t>TMK’nun</a:t>
            </a:r>
            <a:r>
              <a:rPr lang="tr-TR" b="1" dirty="0">
                <a:solidFill>
                  <a:schemeClr val="tx1"/>
                </a:solidFill>
              </a:rPr>
              <a:t> Yürürlüğü ve Uygulama Şekli Hakkında  Kanun;</a:t>
            </a:r>
          </a:p>
          <a:p>
            <a:pPr>
              <a:lnSpc>
                <a:spcPct val="80000"/>
              </a:lnSpc>
              <a:buFont typeface="Wingdings" panose="05000000000000000000" pitchFamily="2" charset="2"/>
              <a:buChar char="Ø"/>
            </a:pPr>
            <a:r>
              <a:rPr lang="tr-TR" b="1" dirty="0">
                <a:solidFill>
                  <a:schemeClr val="tx1"/>
                </a:solidFill>
              </a:rPr>
              <a:t>Madde 17;  </a:t>
            </a:r>
            <a:r>
              <a:rPr lang="tr-TR" i="1" dirty="0">
                <a:solidFill>
                  <a:schemeClr val="tx1"/>
                </a:solidFill>
              </a:rPr>
              <a:t>«Mirasçılık ve mirasın geçişi, </a:t>
            </a:r>
            <a:r>
              <a:rPr lang="tr-TR" i="1" u="sng" dirty="0">
                <a:solidFill>
                  <a:schemeClr val="tx1"/>
                </a:solidFill>
              </a:rPr>
              <a:t>mirasbırakanın ölümü tarihinde yürürlükte olan </a:t>
            </a:r>
            <a:r>
              <a:rPr lang="tr-TR" i="1" dirty="0">
                <a:solidFill>
                  <a:schemeClr val="tx1"/>
                </a:solidFill>
              </a:rPr>
              <a:t>hükümlere göre belirlenir»</a:t>
            </a:r>
          </a:p>
          <a:p>
            <a:pPr>
              <a:lnSpc>
                <a:spcPct val="80000"/>
              </a:lnSpc>
              <a:buFont typeface="Wingdings" panose="05000000000000000000" pitchFamily="2" charset="2"/>
              <a:buChar char="Ø"/>
            </a:pPr>
            <a:endParaRPr lang="tr-TR" b="1" dirty="0">
              <a:solidFill>
                <a:schemeClr val="tx1"/>
              </a:solidFill>
            </a:endParaRPr>
          </a:p>
          <a:p>
            <a:pPr>
              <a:lnSpc>
                <a:spcPct val="80000"/>
              </a:lnSpc>
              <a:buFont typeface="Wingdings" panose="05000000000000000000" pitchFamily="2" charset="2"/>
              <a:buChar char="Ø"/>
            </a:pPr>
            <a:r>
              <a:rPr lang="tr-TR" dirty="0">
                <a:solidFill>
                  <a:schemeClr val="tx1"/>
                </a:solidFill>
              </a:rPr>
              <a:t>22 Kasım 2001 tarihi ve </a:t>
            </a:r>
            <a:r>
              <a:rPr lang="tr-TR" b="1" dirty="0">
                <a:solidFill>
                  <a:schemeClr val="tx1"/>
                </a:solidFill>
              </a:rPr>
              <a:t>4721 sayılı TÜRK MEDENİ KANUNU </a:t>
            </a:r>
            <a:r>
              <a:rPr lang="tr-TR" dirty="0" smtClean="0">
                <a:solidFill>
                  <a:schemeClr val="tx1"/>
                </a:solidFill>
              </a:rPr>
              <a:t> </a:t>
            </a:r>
            <a:r>
              <a:rPr lang="tr-TR" dirty="0">
                <a:solidFill>
                  <a:srgbClr val="FF0000"/>
                </a:solidFill>
              </a:rPr>
              <a:t>1 Ocak 2002 tarihinde yürürlüğe girmiş</a:t>
            </a:r>
            <a:r>
              <a:rPr lang="tr-TR" dirty="0">
                <a:solidFill>
                  <a:schemeClr val="tx1"/>
                </a:solidFill>
              </a:rPr>
              <a:t>tir. </a:t>
            </a:r>
          </a:p>
          <a:p>
            <a:pPr marL="0" indent="0">
              <a:lnSpc>
                <a:spcPct val="80000"/>
              </a:lnSpc>
              <a:buNone/>
            </a:pPr>
            <a:r>
              <a:rPr lang="tr-TR" b="1" dirty="0">
                <a:solidFill>
                  <a:schemeClr val="tx1"/>
                </a:solidFill>
              </a:rPr>
              <a:t>	</a:t>
            </a:r>
            <a:r>
              <a:rPr lang="tr-TR" b="1" dirty="0" smtClean="0">
                <a:solidFill>
                  <a:schemeClr val="tx1"/>
                </a:solidFill>
              </a:rPr>
              <a:t>Bu </a:t>
            </a:r>
            <a:r>
              <a:rPr lang="tr-TR" b="1" dirty="0">
                <a:solidFill>
                  <a:schemeClr val="tx1"/>
                </a:solidFill>
              </a:rPr>
              <a:t>nedenle, </a:t>
            </a:r>
            <a:r>
              <a:rPr lang="tr-TR" b="1" dirty="0" smtClean="0">
                <a:solidFill>
                  <a:schemeClr val="tx1"/>
                </a:solidFill>
              </a:rPr>
              <a:t>1 </a:t>
            </a:r>
            <a:r>
              <a:rPr lang="tr-TR" b="1" dirty="0">
                <a:solidFill>
                  <a:schemeClr val="tx1"/>
                </a:solidFill>
              </a:rPr>
              <a:t>Ocak 2002 tarihinden sonra meydana gelen ölümler için bu yeni Medeni Kanun hükümleri uygulanır. </a:t>
            </a:r>
          </a:p>
          <a:p>
            <a:pPr>
              <a:lnSpc>
                <a:spcPct val="80000"/>
              </a:lnSpc>
              <a:buFont typeface="Wingdings" panose="05000000000000000000" pitchFamily="2" charset="2"/>
              <a:buChar char="Ø"/>
            </a:pPr>
            <a:endParaRPr lang="tr-TR" b="1" dirty="0">
              <a:solidFill>
                <a:schemeClr val="tx1"/>
              </a:solidFill>
            </a:endParaRPr>
          </a:p>
          <a:p>
            <a:pPr>
              <a:lnSpc>
                <a:spcPct val="80000"/>
              </a:lnSpc>
              <a:buFont typeface="Wingdings" panose="05000000000000000000" pitchFamily="2" charset="2"/>
              <a:buChar char="Ø"/>
            </a:pPr>
            <a:r>
              <a:rPr lang="tr-TR" dirty="0">
                <a:solidFill>
                  <a:schemeClr val="tx1"/>
                </a:solidFill>
              </a:rPr>
              <a:t>4 Ekim 1926—1 Ocak 2002 tarihleri arasındaki ölümlerde, o tarihte yürürlükte olan </a:t>
            </a:r>
            <a:r>
              <a:rPr lang="tr-TR" b="1" dirty="0">
                <a:solidFill>
                  <a:schemeClr val="tx1"/>
                </a:solidFill>
              </a:rPr>
              <a:t>743 sayılı  (eski) TÜRK KANUNU </a:t>
            </a:r>
            <a:endParaRPr lang="tr-TR" b="1" dirty="0" smtClean="0">
              <a:solidFill>
                <a:schemeClr val="tx1"/>
              </a:solidFill>
            </a:endParaRPr>
          </a:p>
          <a:p>
            <a:pPr marL="0" indent="0">
              <a:lnSpc>
                <a:spcPct val="80000"/>
              </a:lnSpc>
              <a:buNone/>
            </a:pPr>
            <a:r>
              <a:rPr lang="tr-TR" b="1" dirty="0" smtClean="0">
                <a:solidFill>
                  <a:schemeClr val="tx1"/>
                </a:solidFill>
              </a:rPr>
              <a:t>MEDENİSİ </a:t>
            </a:r>
            <a:r>
              <a:rPr lang="tr-TR" dirty="0">
                <a:solidFill>
                  <a:schemeClr val="tx1"/>
                </a:solidFill>
              </a:rPr>
              <a:t>hükümleri uygulanacaktır. </a:t>
            </a:r>
          </a:p>
          <a:p>
            <a:pPr marL="0" indent="0">
              <a:buNone/>
            </a:pPr>
            <a:r>
              <a:rPr lang="tr-TR" dirty="0">
                <a:solidFill>
                  <a:schemeClr val="tx1"/>
                </a:solidFill>
              </a:rPr>
              <a:t>	Söz konusu bu 743 sayılı </a:t>
            </a:r>
            <a:r>
              <a:rPr lang="tr-TR" dirty="0" err="1">
                <a:solidFill>
                  <a:schemeClr val="tx1"/>
                </a:solidFill>
              </a:rPr>
              <a:t>TKM’nin</a:t>
            </a:r>
            <a:r>
              <a:rPr lang="tr-TR" dirty="0">
                <a:solidFill>
                  <a:schemeClr val="tx1"/>
                </a:solidFill>
              </a:rPr>
              <a:t> miras hukuku hükümlerinde zaman </a:t>
            </a:r>
            <a:r>
              <a:rPr lang="tr-TR" dirty="0" smtClean="0">
                <a:solidFill>
                  <a:schemeClr val="tx1"/>
                </a:solidFill>
              </a:rPr>
              <a:t>içinde </a:t>
            </a:r>
            <a:r>
              <a:rPr lang="tr-TR" dirty="0">
                <a:solidFill>
                  <a:schemeClr val="tx1"/>
                </a:solidFill>
              </a:rPr>
              <a:t>bazı değişiklikler yapılmıştır. Bu değişikliklerin yapıldığı tarihler </a:t>
            </a:r>
            <a:r>
              <a:rPr lang="tr-TR" dirty="0" smtClean="0">
                <a:solidFill>
                  <a:schemeClr val="tx1"/>
                </a:solidFill>
              </a:rPr>
              <a:t>de  </a:t>
            </a:r>
            <a:r>
              <a:rPr lang="tr-TR" dirty="0">
                <a:solidFill>
                  <a:schemeClr val="tx1"/>
                </a:solidFill>
              </a:rPr>
              <a:t>önemlidir:  </a:t>
            </a:r>
          </a:p>
          <a:p>
            <a:pPr>
              <a:buFont typeface="Wingdings" panose="05000000000000000000" pitchFamily="2" charset="2"/>
              <a:buChar char="Ø"/>
            </a:pPr>
            <a:endParaRPr lang="tr-TR" sz="1400" dirty="0">
              <a:solidFill>
                <a:schemeClr val="tx1"/>
              </a:solidFill>
            </a:endParaRPr>
          </a:p>
          <a:p>
            <a:pPr>
              <a:buFont typeface="Wingdings" panose="05000000000000000000" pitchFamily="2" charset="2"/>
              <a:buChar char="Ø"/>
            </a:pPr>
            <a:r>
              <a:rPr lang="tr-TR" sz="1400" b="1" u="sng" dirty="0">
                <a:solidFill>
                  <a:schemeClr val="tx1"/>
                </a:solidFill>
                <a:latin typeface="Arial" panose="020B0604020202020204" pitchFamily="34" charset="0"/>
                <a:cs typeface="Arial" panose="020B0604020202020204" pitchFamily="34" charset="0"/>
              </a:rPr>
              <a:t>23.11.1990  Tarihinde kabul edilen </a:t>
            </a:r>
            <a:r>
              <a:rPr lang="tr-TR" sz="1400" b="1" dirty="0">
                <a:solidFill>
                  <a:schemeClr val="tx1"/>
                </a:solidFill>
                <a:latin typeface="Arial" panose="020B0604020202020204" pitchFamily="34" charset="0"/>
                <a:cs typeface="Arial" panose="020B0604020202020204" pitchFamily="34" charset="0"/>
              </a:rPr>
              <a:t>3678 Sayılı Kanun ile, eşin İNTİFA  HAKKI kaldırılmıştır.  </a:t>
            </a:r>
            <a:endParaRPr lang="tr-TR" b="1" dirty="0">
              <a:solidFill>
                <a:schemeClr val="tx1"/>
              </a:solidFill>
            </a:endParaRPr>
          </a:p>
          <a:p>
            <a:pPr marL="0" indent="0">
              <a:buNone/>
            </a:pPr>
            <a:r>
              <a:rPr lang="tr-TR" sz="1400" dirty="0"/>
              <a:t>  Eski kanun maddesi: </a:t>
            </a:r>
            <a:r>
              <a:rPr lang="tr-TR" sz="1400" b="1" dirty="0">
                <a:hlinkClick r:id="rId2"/>
              </a:rPr>
              <a:t>http://www.basarmevzuat.com/dustur/kanun/3/0743/a/743sk-03.htm#445</a:t>
            </a:r>
            <a:endParaRPr lang="tr-TR" sz="1400" b="1" dirty="0"/>
          </a:p>
          <a:p>
            <a:pPr marL="0" indent="0">
              <a:buNone/>
            </a:pPr>
            <a:r>
              <a:rPr lang="tr-TR" sz="1400" b="1" dirty="0"/>
              <a:t>(</a:t>
            </a:r>
            <a:r>
              <a:rPr lang="tr-TR" sz="1400" b="1" i="1" dirty="0"/>
              <a:t>B) KARI KOCADAN SAĞ KALAN</a:t>
            </a:r>
            <a:r>
              <a:rPr lang="tr-TR" sz="1400" i="1" dirty="0"/>
              <a:t> </a:t>
            </a:r>
            <a:br>
              <a:rPr lang="tr-TR" sz="1400" i="1" dirty="0"/>
            </a:br>
            <a:r>
              <a:rPr lang="tr-TR" sz="1400" b="1" i="1" dirty="0"/>
              <a:t>            I.HAKKI</a:t>
            </a:r>
            <a:r>
              <a:rPr lang="tr-TR" sz="1400" i="1" dirty="0"/>
              <a:t> </a:t>
            </a:r>
            <a:br>
              <a:rPr lang="tr-TR" sz="1400" i="1" dirty="0"/>
            </a:br>
            <a:r>
              <a:rPr lang="tr-TR" sz="1400" b="1" i="1" dirty="0"/>
              <a:t>            Madde  444  - </a:t>
            </a:r>
            <a:r>
              <a:rPr lang="tr-TR" sz="1400" i="1" dirty="0"/>
              <a:t>Müteveffanın karı veya kocası, füru ile içtima ettikçe muhayyerdir. Dilerse </a:t>
            </a:r>
            <a:r>
              <a:rPr lang="tr-TR" sz="1400" i="1" dirty="0" smtClean="0"/>
              <a:t>terekeden </a:t>
            </a:r>
            <a:r>
              <a:rPr lang="tr-TR" sz="1400" i="1" dirty="0"/>
              <a:t>yarısının intifa hakkını, dilerse dörtte birinin mülkiyetini alır. </a:t>
            </a:r>
            <a:endParaRPr lang="tr-TR" sz="1400" i="1" dirty="0" smtClean="0"/>
          </a:p>
          <a:p>
            <a:pPr marL="0" indent="0">
              <a:buNone/>
            </a:pPr>
            <a:r>
              <a:rPr lang="tr-TR" sz="1400" i="1" dirty="0"/>
              <a:t>	   Müteveffanın babası anası veya bunların </a:t>
            </a:r>
            <a:r>
              <a:rPr lang="tr-TR" sz="1400" i="1" dirty="0" err="1"/>
              <a:t>füruiyle</a:t>
            </a:r>
            <a:r>
              <a:rPr lang="tr-TR" sz="1400" i="1" dirty="0"/>
              <a:t> içtima eden karı veya koca mirastan dörtte </a:t>
            </a:r>
            <a:r>
              <a:rPr lang="tr-TR" sz="1400" i="1" dirty="0" smtClean="0"/>
              <a:t>birinin </a:t>
            </a:r>
            <a:r>
              <a:rPr lang="tr-TR" sz="1400" i="1" dirty="0"/>
              <a:t>mülkiyeti ile beraber yarısının intifa hakkına; ve büyük babaları, büyük anaları veya bunların füruları ile </a:t>
            </a:r>
            <a:r>
              <a:rPr lang="tr-TR" sz="1400" i="1" dirty="0" smtClean="0"/>
              <a:t>içtima eden </a:t>
            </a:r>
            <a:r>
              <a:rPr lang="tr-TR" sz="1400" i="1" dirty="0"/>
              <a:t>karı ve koca terekeden yarısının mülkiyeti ile beraber </a:t>
            </a:r>
            <a:r>
              <a:rPr lang="tr-TR" sz="1400" i="1" dirty="0" smtClean="0"/>
              <a:t>dörtte </a:t>
            </a:r>
            <a:r>
              <a:rPr lang="tr-TR" sz="1400" i="1" dirty="0"/>
              <a:t>birinin intifa hakkına ve bunlar da yok ise bütün mirasın mülkiyetine sahip olur. </a:t>
            </a:r>
          </a:p>
          <a:p>
            <a:pPr marL="0" indent="0">
              <a:buNone/>
            </a:pPr>
            <a:endParaRPr lang="en-GB" dirty="0"/>
          </a:p>
        </p:txBody>
      </p:sp>
    </p:spTree>
    <p:extLst>
      <p:ext uri="{BB962C8B-B14F-4D97-AF65-F5344CB8AC3E}">
        <p14:creationId xmlns:p14="http://schemas.microsoft.com/office/powerpoint/2010/main" val="414038095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dirty="0">
                <a:solidFill>
                  <a:schemeClr val="tx1"/>
                </a:solidFill>
              </a:rPr>
              <a:t>MİRASBIRAKANIN TASARRUF ORANINI AŞIP AŞMADIĞININ BELİRLENMESİ</a:t>
            </a:r>
          </a:p>
        </p:txBody>
      </p:sp>
      <p:sp>
        <p:nvSpPr>
          <p:cNvPr id="3" name="İçerik Yer Tutucusu 2"/>
          <p:cNvSpPr>
            <a:spLocks noGrp="1"/>
          </p:cNvSpPr>
          <p:nvPr>
            <p:ph idx="1"/>
          </p:nvPr>
        </p:nvSpPr>
        <p:spPr/>
        <p:txBody>
          <a:bodyPr>
            <a:normAutofit fontScale="92500" lnSpcReduction="10000"/>
          </a:bodyPr>
          <a:lstStyle/>
          <a:p>
            <a:pPr algn="just"/>
            <a:endParaRPr lang="tr-TR" sz="2600" b="1" dirty="0" smtClean="0">
              <a:solidFill>
                <a:schemeClr val="tx1"/>
              </a:solidFill>
            </a:endParaRPr>
          </a:p>
          <a:p>
            <a:pPr lvl="1" algn="just"/>
            <a:r>
              <a:rPr lang="tr-TR" sz="2600" b="1" dirty="0" smtClean="0">
                <a:solidFill>
                  <a:schemeClr val="tx1"/>
                </a:solidFill>
              </a:rPr>
              <a:t>Eklenecek değerler:</a:t>
            </a:r>
          </a:p>
          <a:p>
            <a:pPr marL="0" indent="0" algn="just">
              <a:buNone/>
            </a:pPr>
            <a:r>
              <a:rPr lang="tr-TR" sz="2600" dirty="0" smtClean="0">
                <a:solidFill>
                  <a:schemeClr val="tx1"/>
                </a:solidFill>
              </a:rPr>
              <a:t>1-Mirasbırakanın sağlararası ivazsız/karşılıksız kazandırmalarından denkleştirmeye tabi olanlar: TMK 669 vd.</a:t>
            </a:r>
          </a:p>
          <a:p>
            <a:pPr marL="0" indent="0" algn="just">
              <a:buNone/>
            </a:pPr>
            <a:r>
              <a:rPr lang="tr-TR" sz="2600" dirty="0" smtClean="0">
                <a:solidFill>
                  <a:schemeClr val="tx1"/>
                </a:solidFill>
              </a:rPr>
              <a:t>2-Mirasbırakanın sağlararası ivazsız kazandırmalarından TMK 565’e göre tenkise tabi olanlar: TMK 508</a:t>
            </a:r>
          </a:p>
          <a:p>
            <a:pPr marL="0" indent="0" algn="just">
              <a:buNone/>
            </a:pPr>
            <a:r>
              <a:rPr lang="tr-TR" sz="2600" dirty="0" smtClean="0">
                <a:solidFill>
                  <a:schemeClr val="tx1"/>
                </a:solidFill>
              </a:rPr>
              <a:t>3-Tenkis edileceği TMK 567’de belirtilmiş olan hayat sigortası alım bedeli: TMK 509</a:t>
            </a:r>
            <a:endParaRPr lang="tr-TR" sz="2600" dirty="0">
              <a:solidFill>
                <a:schemeClr val="tx1"/>
              </a:solidFill>
            </a:endParaRPr>
          </a:p>
        </p:txBody>
      </p:sp>
    </p:spTree>
    <p:extLst>
      <p:ext uri="{BB962C8B-B14F-4D97-AF65-F5344CB8AC3E}">
        <p14:creationId xmlns:p14="http://schemas.microsoft.com/office/powerpoint/2010/main" val="2995302980"/>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dirty="0">
                <a:solidFill>
                  <a:schemeClr val="tx1"/>
                </a:solidFill>
              </a:rPr>
              <a:t>MİRASBIRAKANIN TASARRUF ORANINI AŞIP AŞMADIĞININ BELİRLENMESİ</a:t>
            </a:r>
          </a:p>
        </p:txBody>
      </p:sp>
      <p:sp>
        <p:nvSpPr>
          <p:cNvPr id="3" name="İçerik Yer Tutucusu 2"/>
          <p:cNvSpPr>
            <a:spLocks noGrp="1"/>
          </p:cNvSpPr>
          <p:nvPr>
            <p:ph idx="1"/>
          </p:nvPr>
        </p:nvSpPr>
        <p:spPr>
          <a:xfrm>
            <a:off x="2743200" y="2011680"/>
            <a:ext cx="8997351" cy="4596154"/>
          </a:xfrm>
        </p:spPr>
        <p:txBody>
          <a:bodyPr>
            <a:normAutofit fontScale="85000" lnSpcReduction="10000"/>
          </a:bodyPr>
          <a:lstStyle/>
          <a:p>
            <a:pPr marL="0" indent="0" algn="just">
              <a:buNone/>
            </a:pPr>
            <a:endParaRPr lang="tr-TR" dirty="0" smtClean="0">
              <a:solidFill>
                <a:schemeClr val="tx1"/>
              </a:solidFill>
            </a:endParaRPr>
          </a:p>
          <a:p>
            <a:pPr marL="0" indent="0" algn="just">
              <a:buNone/>
            </a:pPr>
            <a:r>
              <a:rPr lang="tr-TR" dirty="0" smtClean="0">
                <a:solidFill>
                  <a:schemeClr val="tx1"/>
                </a:solidFill>
              </a:rPr>
              <a:t>DİKKAT! </a:t>
            </a:r>
            <a:r>
              <a:rPr lang="tr-TR" b="1" u="sng" dirty="0" smtClean="0">
                <a:solidFill>
                  <a:schemeClr val="tx1"/>
                </a:solidFill>
              </a:rPr>
              <a:t>Muvazaalı işlemler terekeye eklenecek bir değer değildir.</a:t>
            </a:r>
          </a:p>
          <a:p>
            <a:pPr marL="0" indent="0" algn="just">
              <a:buNone/>
            </a:pPr>
            <a:r>
              <a:rPr lang="tr-TR" dirty="0" err="1" smtClean="0">
                <a:solidFill>
                  <a:schemeClr val="tx1"/>
                </a:solidFill>
              </a:rPr>
              <a:t>Örn</a:t>
            </a:r>
            <a:r>
              <a:rPr lang="tr-TR" dirty="0" smtClean="0">
                <a:solidFill>
                  <a:schemeClr val="tx1"/>
                </a:solidFill>
              </a:rPr>
              <a:t>: </a:t>
            </a:r>
            <a:r>
              <a:rPr lang="tr-TR" dirty="0">
                <a:solidFill>
                  <a:schemeClr val="tx1"/>
                </a:solidFill>
              </a:rPr>
              <a:t>Mirasbırakan M, taşınmaz </a:t>
            </a:r>
            <a:r>
              <a:rPr lang="tr-TR" dirty="0" smtClean="0">
                <a:solidFill>
                  <a:schemeClr val="tx1"/>
                </a:solidFill>
              </a:rPr>
              <a:t>malının </a:t>
            </a:r>
            <a:r>
              <a:rPr lang="tr-TR" dirty="0">
                <a:solidFill>
                  <a:schemeClr val="tx1"/>
                </a:solidFill>
              </a:rPr>
              <a:t>kız çocuğu yerine erkek çocuğuna kalmasını istediği için taşınmazını oğluna </a:t>
            </a:r>
            <a:r>
              <a:rPr lang="tr-TR" dirty="0" smtClean="0">
                <a:solidFill>
                  <a:schemeClr val="tx1"/>
                </a:solidFill>
              </a:rPr>
              <a:t>«bağışlamış» </a:t>
            </a:r>
            <a:r>
              <a:rPr lang="tr-TR" dirty="0">
                <a:solidFill>
                  <a:schemeClr val="tx1"/>
                </a:solidFill>
              </a:rPr>
              <a:t>ve fakat tapuda işlem </a:t>
            </a:r>
            <a:r>
              <a:rPr lang="tr-TR" dirty="0" smtClean="0">
                <a:solidFill>
                  <a:schemeClr val="tx1"/>
                </a:solidFill>
              </a:rPr>
              <a:t>«satış» </a:t>
            </a:r>
            <a:r>
              <a:rPr lang="tr-TR" dirty="0">
                <a:solidFill>
                  <a:schemeClr val="tx1"/>
                </a:solidFill>
              </a:rPr>
              <a:t>olarak gösterilmiştir. </a:t>
            </a:r>
          </a:p>
          <a:p>
            <a:pPr marL="0" indent="0" algn="just">
              <a:buNone/>
            </a:pPr>
            <a:r>
              <a:rPr lang="tr-TR" dirty="0">
                <a:solidFill>
                  <a:schemeClr val="tx1"/>
                </a:solidFill>
              </a:rPr>
              <a:t>B</a:t>
            </a:r>
            <a:r>
              <a:rPr lang="tr-TR" dirty="0" smtClean="0">
                <a:solidFill>
                  <a:schemeClr val="tx1"/>
                </a:solidFill>
              </a:rPr>
              <a:t>u durumda; </a:t>
            </a:r>
          </a:p>
          <a:p>
            <a:pPr lvl="0" algn="just"/>
            <a:r>
              <a:rPr lang="tr-TR" dirty="0">
                <a:solidFill>
                  <a:schemeClr val="tx1"/>
                </a:solidFill>
              </a:rPr>
              <a:t>G</a:t>
            </a:r>
            <a:r>
              <a:rPr lang="tr-TR" dirty="0" smtClean="0">
                <a:solidFill>
                  <a:schemeClr val="tx1"/>
                </a:solidFill>
              </a:rPr>
              <a:t>örünürdeki satış sözleşmesi muvazaa nedeniyle kesin hükümsüzdür. Gizlenen bağışlama sözleşmesi, şekle aykırılık sebebiyle kesin hükümsüzdür. </a:t>
            </a:r>
          </a:p>
          <a:p>
            <a:pPr lvl="0" algn="just"/>
            <a:r>
              <a:rPr lang="tr-TR" dirty="0">
                <a:solidFill>
                  <a:schemeClr val="tx1"/>
                </a:solidFill>
              </a:rPr>
              <a:t>T</a:t>
            </a:r>
            <a:r>
              <a:rPr lang="tr-TR" dirty="0" smtClean="0">
                <a:solidFill>
                  <a:schemeClr val="tx1"/>
                </a:solidFill>
              </a:rPr>
              <a:t>aşınmaz, malvarlığından çıkmamış ve alıcı oğlunun malvarlığına girmemiştir. Bu sebeple, taşınmaz aktif terekede yer almaktadır ve aktif terekede hesaba katılmalıdır.</a:t>
            </a:r>
          </a:p>
          <a:p>
            <a:pPr lvl="0" algn="just"/>
            <a:r>
              <a:rPr lang="tr-TR" dirty="0">
                <a:solidFill>
                  <a:schemeClr val="tx1"/>
                </a:solidFill>
              </a:rPr>
              <a:t>T</a:t>
            </a:r>
            <a:r>
              <a:rPr lang="tr-TR" dirty="0" smtClean="0">
                <a:solidFill>
                  <a:schemeClr val="tx1"/>
                </a:solidFill>
              </a:rPr>
              <a:t>escil, yolsuz tescil mahiyetinde olduğundan tapu kaydının düzeltilmesi davası açılmalıdır.</a:t>
            </a:r>
          </a:p>
          <a:p>
            <a:pPr lvl="0" algn="just"/>
            <a:r>
              <a:rPr lang="tr-TR" dirty="0">
                <a:solidFill>
                  <a:schemeClr val="tx1"/>
                </a:solidFill>
              </a:rPr>
              <a:t>T</a:t>
            </a:r>
            <a:r>
              <a:rPr lang="tr-TR" dirty="0" smtClean="0">
                <a:solidFill>
                  <a:schemeClr val="tx1"/>
                </a:solidFill>
              </a:rPr>
              <a:t>apu kaydının düzeltilmesi davasını her mirasçı alabilir.</a:t>
            </a:r>
          </a:p>
          <a:p>
            <a:pPr algn="just"/>
            <a:r>
              <a:rPr lang="tr-TR" dirty="0">
                <a:solidFill>
                  <a:schemeClr val="tx1"/>
                </a:solidFill>
              </a:rPr>
              <a:t>M</a:t>
            </a:r>
            <a:r>
              <a:rPr lang="tr-TR" dirty="0" smtClean="0">
                <a:solidFill>
                  <a:schemeClr val="tx1"/>
                </a:solidFill>
              </a:rPr>
              <a:t>uvazaa iddiası her türlü delille ispatlanabilir; senetle ispat kuralı sadece muvazaanın tarafları arasında geçerlidir. Davacı mirasçı, miras menfaati zedelenen üçüncü kişi olarak iddiasını her türlü delille ispat edebilir. </a:t>
            </a:r>
          </a:p>
          <a:p>
            <a:endParaRPr lang="tr-TR" dirty="0">
              <a:solidFill>
                <a:schemeClr val="tx1"/>
              </a:solidFill>
            </a:endParaRPr>
          </a:p>
        </p:txBody>
      </p:sp>
    </p:spTree>
    <p:extLst>
      <p:ext uri="{BB962C8B-B14F-4D97-AF65-F5344CB8AC3E}">
        <p14:creationId xmlns:p14="http://schemas.microsoft.com/office/powerpoint/2010/main" val="2427820637"/>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pPr algn="ctr"/>
            <a:r>
              <a:rPr lang="tr-TR" sz="3000" dirty="0" smtClean="0">
                <a:solidFill>
                  <a:schemeClr val="tx1"/>
                </a:solidFill>
              </a:rPr>
              <a:t>SAĞLARARASI </a:t>
            </a:r>
            <a:r>
              <a:rPr lang="tr-TR" sz="3000" dirty="0">
                <a:solidFill>
                  <a:schemeClr val="tx1"/>
                </a:solidFill>
              </a:rPr>
              <a:t>İVAZSIZ KAZANDIRMALARDAN TENKİSE TABİ OLANLAR</a:t>
            </a:r>
            <a:br>
              <a:rPr lang="tr-TR" sz="3000" dirty="0">
                <a:solidFill>
                  <a:schemeClr val="tx1"/>
                </a:solidFill>
              </a:rPr>
            </a:br>
            <a:endParaRPr lang="tr-TR" sz="3000" dirty="0">
              <a:solidFill>
                <a:schemeClr val="tx1"/>
              </a:solidFill>
            </a:endParaRPr>
          </a:p>
        </p:txBody>
      </p:sp>
      <p:sp>
        <p:nvSpPr>
          <p:cNvPr id="3" name="İçerik Yer Tutucusu 2"/>
          <p:cNvSpPr>
            <a:spLocks noGrp="1"/>
          </p:cNvSpPr>
          <p:nvPr>
            <p:ph idx="1"/>
          </p:nvPr>
        </p:nvSpPr>
        <p:spPr/>
        <p:txBody>
          <a:bodyPr/>
          <a:lstStyle/>
          <a:p>
            <a:pPr marL="0" indent="0">
              <a:buNone/>
            </a:pPr>
            <a:endParaRPr lang="tr-TR" dirty="0" smtClean="0">
              <a:solidFill>
                <a:schemeClr val="tx1"/>
              </a:solidFill>
            </a:endParaRPr>
          </a:p>
          <a:p>
            <a:pPr marL="0" indent="0">
              <a:buNone/>
            </a:pPr>
            <a:r>
              <a:rPr lang="tr-TR" dirty="0" smtClean="0">
                <a:solidFill>
                  <a:schemeClr val="tx1"/>
                </a:solidFill>
              </a:rPr>
              <a:t>MK 565’de sınırlı olarak sayılmıştır:</a:t>
            </a:r>
          </a:p>
          <a:p>
            <a:pPr marL="0" indent="0">
              <a:buNone/>
            </a:pPr>
            <a:r>
              <a:rPr lang="tr-TR" dirty="0" smtClean="0">
                <a:solidFill>
                  <a:schemeClr val="tx1"/>
                </a:solidFill>
              </a:rPr>
              <a:t>1- Denkleştirmeye tabi olmaktan kurtulan kazandırmalar: TMK 565 b.1</a:t>
            </a:r>
          </a:p>
          <a:p>
            <a:pPr marL="0" indent="0">
              <a:buNone/>
            </a:pPr>
            <a:r>
              <a:rPr lang="tr-TR" dirty="0" smtClean="0">
                <a:solidFill>
                  <a:schemeClr val="tx1"/>
                </a:solidFill>
              </a:rPr>
              <a:t>2- Mirastan ivaz karşılığı feragat edene mirasbırakanın ödediği ivaz: TMK 565 b.2</a:t>
            </a:r>
          </a:p>
          <a:p>
            <a:pPr marL="0" indent="0">
              <a:buNone/>
            </a:pPr>
            <a:r>
              <a:rPr lang="tr-TR" dirty="0" smtClean="0">
                <a:solidFill>
                  <a:schemeClr val="tx1"/>
                </a:solidFill>
              </a:rPr>
              <a:t>3- Bağışlayanın serbestçe geri alma hakkını saklı tutarak yaptığı bağışlamalar ile mirasbırakanın ölümünden önceki bir yıl içinde yapmış olduğu bağışlamalar (adet üzerine verilen hediyeler hariç): TMK 565 b.3</a:t>
            </a:r>
          </a:p>
          <a:p>
            <a:pPr marL="0" indent="0">
              <a:buNone/>
            </a:pPr>
            <a:r>
              <a:rPr lang="tr-TR" dirty="0" smtClean="0">
                <a:solidFill>
                  <a:schemeClr val="tx1"/>
                </a:solidFill>
              </a:rPr>
              <a:t>4- Saklı payları etkisiz kılma </a:t>
            </a:r>
            <a:r>
              <a:rPr lang="tr-TR" dirty="0" err="1" smtClean="0">
                <a:solidFill>
                  <a:schemeClr val="tx1"/>
                </a:solidFill>
              </a:rPr>
              <a:t>kasdıyla</a:t>
            </a:r>
            <a:r>
              <a:rPr lang="tr-TR" dirty="0" smtClean="0">
                <a:solidFill>
                  <a:schemeClr val="tx1"/>
                </a:solidFill>
              </a:rPr>
              <a:t> yapılan kazandırmalar: TMK 565 b.4</a:t>
            </a:r>
            <a:endParaRPr lang="tr-TR" dirty="0">
              <a:solidFill>
                <a:schemeClr val="tx1"/>
              </a:solidFill>
            </a:endParaRPr>
          </a:p>
        </p:txBody>
      </p:sp>
    </p:spTree>
    <p:extLst>
      <p:ext uri="{BB962C8B-B14F-4D97-AF65-F5344CB8AC3E}">
        <p14:creationId xmlns:p14="http://schemas.microsoft.com/office/powerpoint/2010/main" val="2493843154"/>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chemeClr val="tx1"/>
                </a:solidFill>
              </a:rPr>
              <a:t>TENKİSTE SIRA</a:t>
            </a:r>
            <a:endParaRPr lang="tr-TR" dirty="0">
              <a:solidFill>
                <a:schemeClr val="tx1"/>
              </a:solidFill>
            </a:endParaRPr>
          </a:p>
        </p:txBody>
      </p:sp>
      <p:sp>
        <p:nvSpPr>
          <p:cNvPr id="3" name="İçerik Yer Tutucusu 2"/>
          <p:cNvSpPr>
            <a:spLocks noGrp="1"/>
          </p:cNvSpPr>
          <p:nvPr>
            <p:ph idx="1"/>
          </p:nvPr>
        </p:nvSpPr>
        <p:spPr>
          <a:xfrm>
            <a:off x="1828800" y="2011680"/>
            <a:ext cx="9601581" cy="4656539"/>
          </a:xfrm>
        </p:spPr>
        <p:txBody>
          <a:bodyPr>
            <a:normAutofit/>
          </a:bodyPr>
          <a:lstStyle/>
          <a:p>
            <a:pPr lvl="0" algn="just">
              <a:buFont typeface="Arial" panose="020B0604020202020204" pitchFamily="34" charset="0"/>
              <a:buChar char="•"/>
            </a:pPr>
            <a:r>
              <a:rPr lang="tr-TR" dirty="0" smtClean="0">
                <a:solidFill>
                  <a:schemeClr val="tx1"/>
                </a:solidFill>
              </a:rPr>
              <a:t> Önce ölüme bağlı kazandırmalar, daha sonra sağlararası kazandırmalar tenkis edilir. </a:t>
            </a:r>
          </a:p>
          <a:p>
            <a:pPr lvl="0" algn="just"/>
            <a:r>
              <a:rPr lang="tr-TR" dirty="0" smtClean="0">
                <a:solidFill>
                  <a:schemeClr val="tx1"/>
                </a:solidFill>
              </a:rPr>
              <a:t>Sağlararası kazandırmaların tenkisine geçilmesi için ölüme bağlı kazandırmaların tamamının tenkis edilmesine rağmen saklı paylara tecavüzün bertaraf edilememiş olması gerekir. </a:t>
            </a:r>
          </a:p>
          <a:p>
            <a:pPr lvl="0" algn="just">
              <a:buFont typeface="Arial" panose="020B0604020202020204" pitchFamily="34" charset="0"/>
              <a:buChar char="•"/>
            </a:pPr>
            <a:r>
              <a:rPr lang="tr-TR" dirty="0" smtClean="0">
                <a:solidFill>
                  <a:schemeClr val="tx1"/>
                </a:solidFill>
              </a:rPr>
              <a:t> Birden fazla ÖBT varsa ve tecavüz miktarı toplam ÖBT miktarından azsa, MK 563 uygulanır: Orantılı tenkis yapılır. Yapılan </a:t>
            </a:r>
            <a:r>
              <a:rPr lang="tr-TR" dirty="0" err="1" smtClean="0">
                <a:solidFill>
                  <a:schemeClr val="tx1"/>
                </a:solidFill>
              </a:rPr>
              <a:t>ÖBT’nin</a:t>
            </a:r>
            <a:r>
              <a:rPr lang="tr-TR" dirty="0" smtClean="0">
                <a:solidFill>
                  <a:schemeClr val="tx1"/>
                </a:solidFill>
              </a:rPr>
              <a:t> toplam ÖBT miktarına olan oranı esas alınır.</a:t>
            </a:r>
          </a:p>
          <a:p>
            <a:pPr lvl="0" algn="just">
              <a:buFont typeface="Arial" panose="020B0604020202020204" pitchFamily="34" charset="0"/>
              <a:buChar char="•"/>
            </a:pPr>
            <a:r>
              <a:rPr lang="tr-TR" dirty="0" smtClean="0">
                <a:solidFill>
                  <a:schemeClr val="tx1"/>
                </a:solidFill>
              </a:rPr>
              <a:t> ÖBT saklı paylı mirasçı lehine yapılmışsa saklı payı aşan miktarların birbirine oranı esas alınır (MK 561 c.1) </a:t>
            </a:r>
          </a:p>
          <a:p>
            <a:pPr lvl="0" algn="just">
              <a:buFont typeface="Arial" panose="020B0604020202020204" pitchFamily="34" charset="0"/>
              <a:buChar char="•"/>
            </a:pPr>
            <a:r>
              <a:rPr lang="tr-TR" dirty="0" smtClean="0">
                <a:solidFill>
                  <a:schemeClr val="tx1"/>
                </a:solidFill>
              </a:rPr>
              <a:t> Sağlararası kazandırmalarda ise yeni tarihli kazandırma  eski tarihli kazandırmadan önce tenkis edilir.</a:t>
            </a:r>
          </a:p>
          <a:p>
            <a:pPr lvl="0" algn="just">
              <a:buFont typeface="Arial" panose="020B0604020202020204" pitchFamily="34" charset="0"/>
              <a:buChar char="•"/>
            </a:pPr>
            <a:r>
              <a:rPr lang="tr-TR" dirty="0" smtClean="0">
                <a:solidFill>
                  <a:schemeClr val="tx1"/>
                </a:solidFill>
              </a:rPr>
              <a:t> Kamu tüzel kişileri ile kamuya yararlı derneklere ve vakıflara yapılan ÖBT ile sağlararası kazandırmalar en son sırada tenkis edilir. </a:t>
            </a:r>
          </a:p>
          <a:p>
            <a:endParaRPr lang="tr-TR" dirty="0">
              <a:solidFill>
                <a:schemeClr val="tx1"/>
              </a:solidFill>
            </a:endParaRPr>
          </a:p>
        </p:txBody>
      </p:sp>
    </p:spTree>
    <p:extLst>
      <p:ext uri="{BB962C8B-B14F-4D97-AF65-F5344CB8AC3E}">
        <p14:creationId xmlns:p14="http://schemas.microsoft.com/office/powerpoint/2010/main" val="3914401015"/>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solidFill>
                  <a:schemeClr val="tx1"/>
                </a:solidFill>
              </a:rPr>
              <a:t>TENKİSTE SIRA</a:t>
            </a:r>
          </a:p>
        </p:txBody>
      </p:sp>
      <p:sp>
        <p:nvSpPr>
          <p:cNvPr id="3" name="İçerik Yer Tutucusu 2"/>
          <p:cNvSpPr>
            <a:spLocks noGrp="1"/>
          </p:cNvSpPr>
          <p:nvPr>
            <p:ph idx="1"/>
          </p:nvPr>
        </p:nvSpPr>
        <p:spPr/>
        <p:txBody>
          <a:bodyPr/>
          <a:lstStyle/>
          <a:p>
            <a:pPr marL="0" indent="0">
              <a:buNone/>
            </a:pPr>
            <a:endParaRPr lang="tr-TR" dirty="0" smtClean="0">
              <a:solidFill>
                <a:schemeClr val="tx1"/>
              </a:solidFill>
            </a:endParaRPr>
          </a:p>
          <a:p>
            <a:pPr marL="0" indent="0">
              <a:buNone/>
            </a:pPr>
            <a:r>
              <a:rPr lang="tr-TR" u="sng" dirty="0" smtClean="0">
                <a:solidFill>
                  <a:schemeClr val="tx1"/>
                </a:solidFill>
              </a:rPr>
              <a:t>O halde tenkiste sıra şu şekilde olacak:</a:t>
            </a:r>
          </a:p>
          <a:p>
            <a:pPr marL="0" indent="0">
              <a:buNone/>
            </a:pPr>
            <a:r>
              <a:rPr lang="tr-TR" dirty="0" smtClean="0">
                <a:solidFill>
                  <a:schemeClr val="tx1"/>
                </a:solidFill>
              </a:rPr>
              <a:t>1- Alelade ölüme bağlı kazandırmalar</a:t>
            </a:r>
          </a:p>
          <a:p>
            <a:pPr marL="0" indent="0">
              <a:buNone/>
            </a:pPr>
            <a:r>
              <a:rPr lang="tr-TR" dirty="0" smtClean="0">
                <a:solidFill>
                  <a:schemeClr val="tx1"/>
                </a:solidFill>
              </a:rPr>
              <a:t>2- Alelade sağlararası kazandırmalar</a:t>
            </a:r>
          </a:p>
          <a:p>
            <a:pPr marL="0" indent="0">
              <a:buNone/>
            </a:pPr>
            <a:r>
              <a:rPr lang="tr-TR" dirty="0" smtClean="0">
                <a:solidFill>
                  <a:schemeClr val="tx1"/>
                </a:solidFill>
              </a:rPr>
              <a:t>3- Kamu tüzel kişileri ile kamuya yararlı dernek ve vakıf lehine yapılan ölüme bağlı kazandırmalar</a:t>
            </a:r>
          </a:p>
          <a:p>
            <a:pPr marL="0" indent="0">
              <a:buNone/>
            </a:pPr>
            <a:r>
              <a:rPr lang="tr-TR" dirty="0" smtClean="0">
                <a:solidFill>
                  <a:schemeClr val="tx1"/>
                </a:solidFill>
              </a:rPr>
              <a:t>4- Kamu tüzel kişileri ile kamuya yararlı dernek ve vakıf lehine yapılan sağlararası kazandırmalar</a:t>
            </a:r>
            <a:endParaRPr lang="tr-TR" dirty="0">
              <a:solidFill>
                <a:schemeClr val="tx1"/>
              </a:solidFill>
            </a:endParaRPr>
          </a:p>
        </p:txBody>
      </p:sp>
    </p:spTree>
    <p:extLst>
      <p:ext uri="{BB962C8B-B14F-4D97-AF65-F5344CB8AC3E}">
        <p14:creationId xmlns:p14="http://schemas.microsoft.com/office/powerpoint/2010/main" val="3393539163"/>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solidFill>
                  <a:schemeClr val="tx1"/>
                </a:solidFill>
              </a:rPr>
              <a:t>ÖRNEK </a:t>
            </a:r>
            <a:r>
              <a:rPr lang="tr-TR" dirty="0" smtClean="0">
                <a:solidFill>
                  <a:schemeClr val="tx1"/>
                </a:solidFill>
              </a:rPr>
              <a:t>OLAY</a:t>
            </a:r>
            <a:endParaRPr lang="tr-TR" dirty="0">
              <a:solidFill>
                <a:schemeClr val="tx1"/>
              </a:solidFill>
            </a:endParaRPr>
          </a:p>
        </p:txBody>
      </p:sp>
      <p:sp>
        <p:nvSpPr>
          <p:cNvPr id="3" name="İçerik Yer Tutucusu 2"/>
          <p:cNvSpPr>
            <a:spLocks noGrp="1"/>
          </p:cNvSpPr>
          <p:nvPr>
            <p:ph idx="1"/>
          </p:nvPr>
        </p:nvSpPr>
        <p:spPr>
          <a:xfrm>
            <a:off x="1639019" y="2011680"/>
            <a:ext cx="9791362" cy="4699671"/>
          </a:xfrm>
        </p:spPr>
        <p:txBody>
          <a:bodyPr>
            <a:normAutofit/>
          </a:bodyPr>
          <a:lstStyle/>
          <a:p>
            <a:pPr marL="0" indent="0" algn="just">
              <a:buNone/>
            </a:pPr>
            <a:r>
              <a:rPr lang="tr-TR" dirty="0" smtClean="0">
                <a:solidFill>
                  <a:schemeClr val="tx1"/>
                </a:solidFill>
              </a:rPr>
              <a:t>M’nin </a:t>
            </a:r>
            <a:r>
              <a:rPr lang="tr-TR" dirty="0">
                <a:solidFill>
                  <a:schemeClr val="tx1"/>
                </a:solidFill>
              </a:rPr>
              <a:t>2018 yılında ölümünde, eşi E, müşterek kızları Ç1 ve Ç2, oğulları Ç3’ün evlatlığı D, M’nin annesi A ve babası B hayattadır. </a:t>
            </a:r>
          </a:p>
          <a:p>
            <a:pPr marL="0" indent="0" algn="just">
              <a:buNone/>
            </a:pPr>
            <a:r>
              <a:rPr lang="tr-TR" dirty="0">
                <a:solidFill>
                  <a:schemeClr val="tx1"/>
                </a:solidFill>
              </a:rPr>
              <a:t>M’nin ölümünde terekesinde 800.000 TL değerinde evi, E ile birlikte bankada açtırdıkları </a:t>
            </a:r>
            <a:r>
              <a:rPr lang="tr-TR" dirty="0" err="1">
                <a:solidFill>
                  <a:schemeClr val="tx1"/>
                </a:solidFill>
              </a:rPr>
              <a:t>teselsüllü</a:t>
            </a:r>
            <a:r>
              <a:rPr lang="tr-TR" dirty="0">
                <a:solidFill>
                  <a:schemeClr val="tx1"/>
                </a:solidFill>
              </a:rPr>
              <a:t> müşterek hesaplarında 1.000.000 TL ve 135.000 değerinde bir otomobili bulunmaktadır. M’nin arkadaşı F’ye 25.000 TL borcu olduğu bilinmektedir. Cenazesi için de 10.000 TL harcanmıştır. </a:t>
            </a:r>
          </a:p>
          <a:p>
            <a:pPr marL="0" indent="0" algn="just">
              <a:buNone/>
            </a:pPr>
            <a:r>
              <a:rPr lang="tr-TR" dirty="0">
                <a:solidFill>
                  <a:schemeClr val="tx1"/>
                </a:solidFill>
              </a:rPr>
              <a:t>Ölümünden 9 ay önce M, yakın dostu H’ye 150.000 TL, ölümünden 7 ay önce de H’nin kızı L’ye 50.000 TL bağışlamıştır. Ölümünden 1 ay önce ise arkadaşı N’nin oğlunun düğününde </a:t>
            </a:r>
            <a:r>
              <a:rPr lang="tr-TR" dirty="0" smtClean="0">
                <a:solidFill>
                  <a:schemeClr val="tx1"/>
                </a:solidFill>
              </a:rPr>
              <a:t>geline çeyrek altın (348 TL)  </a:t>
            </a:r>
            <a:r>
              <a:rPr lang="tr-TR" dirty="0">
                <a:solidFill>
                  <a:schemeClr val="tx1"/>
                </a:solidFill>
              </a:rPr>
              <a:t>hediye etmiştir. </a:t>
            </a:r>
          </a:p>
          <a:p>
            <a:pPr marL="0" indent="0" algn="just">
              <a:buNone/>
            </a:pPr>
            <a:r>
              <a:rPr lang="tr-TR" dirty="0">
                <a:solidFill>
                  <a:schemeClr val="tx1"/>
                </a:solidFill>
              </a:rPr>
              <a:t>M’nin ölümünden sonra çalışma odasındaki kasasında el yazılı vasiyetnamesi bulunmuştur. Vasiyetnamesinde 100.000 TL’nin D’ye, 500.000 TL’nin ise TEMA Vakfına verilmesini istediğini ifade etmiştir.</a:t>
            </a:r>
          </a:p>
          <a:p>
            <a:pPr marL="0" indent="0">
              <a:buNone/>
            </a:pPr>
            <a:endParaRPr lang="tr-TR" dirty="0">
              <a:solidFill>
                <a:schemeClr val="tx1"/>
              </a:solidFill>
            </a:endParaRPr>
          </a:p>
        </p:txBody>
      </p:sp>
    </p:spTree>
    <p:extLst>
      <p:ext uri="{BB962C8B-B14F-4D97-AF65-F5344CB8AC3E}">
        <p14:creationId xmlns:p14="http://schemas.microsoft.com/office/powerpoint/2010/main" val="214975091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solidFill>
                  <a:schemeClr val="tx1"/>
                </a:solidFill>
              </a:rPr>
              <a:t>ÖRNEK </a:t>
            </a:r>
            <a:r>
              <a:rPr lang="tr-TR" dirty="0" smtClean="0">
                <a:solidFill>
                  <a:schemeClr val="tx1"/>
                </a:solidFill>
              </a:rPr>
              <a:t>OLAY</a:t>
            </a:r>
            <a:endParaRPr lang="tr-TR" dirty="0">
              <a:solidFill>
                <a:schemeClr val="tx1"/>
              </a:solidFill>
            </a:endParaRPr>
          </a:p>
        </p:txBody>
      </p:sp>
      <p:sp>
        <p:nvSpPr>
          <p:cNvPr id="3" name="İçerik Yer Tutucusu 2"/>
          <p:cNvSpPr>
            <a:spLocks noGrp="1"/>
          </p:cNvSpPr>
          <p:nvPr>
            <p:ph idx="1"/>
          </p:nvPr>
        </p:nvSpPr>
        <p:spPr/>
        <p:txBody>
          <a:bodyPr>
            <a:normAutofit fontScale="77500" lnSpcReduction="20000"/>
          </a:bodyPr>
          <a:lstStyle/>
          <a:p>
            <a:pPr marL="0" indent="0">
              <a:buNone/>
            </a:pPr>
            <a:r>
              <a:rPr lang="tr-TR" dirty="0">
                <a:solidFill>
                  <a:schemeClr val="tx1"/>
                </a:solidFill>
              </a:rPr>
              <a:t>M’nin mirasçıları eşi E, ve kızları Ç1 ile Ç2’dir.</a:t>
            </a:r>
          </a:p>
          <a:p>
            <a:pPr marL="0" indent="0">
              <a:buNone/>
            </a:pPr>
            <a:r>
              <a:rPr lang="tr-TR" dirty="0">
                <a:solidFill>
                  <a:schemeClr val="tx1"/>
                </a:solidFill>
              </a:rPr>
              <a:t>İkinci zümre mirasçı olan M’nin annesi ve babası, birinci zümrede mirasçısı olduğundan mirasçı sıfatını kazanamazlar.</a:t>
            </a:r>
          </a:p>
          <a:p>
            <a:pPr marL="0" indent="0" algn="just">
              <a:buNone/>
            </a:pPr>
            <a:r>
              <a:rPr lang="tr-TR" dirty="0">
                <a:solidFill>
                  <a:schemeClr val="tx1"/>
                </a:solidFill>
              </a:rPr>
              <a:t>Ç3, M’den önce öldüğü için mirasçı sıfatını kazanamadı. D ise Ç3’ün evlatlığı. Evlat edinmede, evlatlık ile evlat edinenin hısımları arasında hısımlık ilişkisi kurulmadığından, evlatlık evlat edinenin hısımlarına mirasçı olamaz. O nedenle D, zümrede halefiyet kuralından yararlanarak Ç3 yerine mirasçı olamadı.</a:t>
            </a:r>
          </a:p>
          <a:p>
            <a:pPr marL="0" indent="0">
              <a:buNone/>
            </a:pPr>
            <a:r>
              <a:rPr lang="tr-TR" dirty="0">
                <a:solidFill>
                  <a:schemeClr val="tx1"/>
                </a:solidFill>
              </a:rPr>
              <a:t>O halde miras payları şu şekilde olacak:</a:t>
            </a:r>
          </a:p>
          <a:p>
            <a:r>
              <a:rPr lang="tr-TR" dirty="0">
                <a:solidFill>
                  <a:schemeClr val="tx1"/>
                </a:solidFill>
              </a:rPr>
              <a:t>E= 1/4</a:t>
            </a:r>
          </a:p>
          <a:p>
            <a:r>
              <a:rPr lang="tr-TR" dirty="0">
                <a:solidFill>
                  <a:schemeClr val="tx1"/>
                </a:solidFill>
              </a:rPr>
              <a:t>Ç1=Ç2= </a:t>
            </a:r>
            <a:r>
              <a:rPr lang="tr-TR" dirty="0" smtClean="0">
                <a:solidFill>
                  <a:schemeClr val="tx1"/>
                </a:solidFill>
              </a:rPr>
              <a:t>3/8</a:t>
            </a:r>
          </a:p>
          <a:p>
            <a:pPr marL="0" indent="0">
              <a:buNone/>
            </a:pPr>
            <a:r>
              <a:rPr lang="tr-TR" dirty="0" smtClean="0">
                <a:solidFill>
                  <a:schemeClr val="tx1"/>
                </a:solidFill>
              </a:rPr>
              <a:t>Saklı </a:t>
            </a:r>
            <a:r>
              <a:rPr lang="tr-TR" dirty="0">
                <a:solidFill>
                  <a:schemeClr val="tx1"/>
                </a:solidFill>
              </a:rPr>
              <a:t>paylar;</a:t>
            </a:r>
          </a:p>
          <a:p>
            <a:r>
              <a:rPr lang="tr-TR" dirty="0">
                <a:solidFill>
                  <a:schemeClr val="tx1"/>
                </a:solidFill>
              </a:rPr>
              <a:t>E= 1/4</a:t>
            </a:r>
          </a:p>
          <a:p>
            <a:r>
              <a:rPr lang="tr-TR" dirty="0">
                <a:solidFill>
                  <a:schemeClr val="tx1"/>
                </a:solidFill>
              </a:rPr>
              <a:t>Ç1=Ç2=3/16</a:t>
            </a:r>
          </a:p>
          <a:p>
            <a:pPr marL="0" indent="0">
              <a:buNone/>
            </a:pPr>
            <a:r>
              <a:rPr lang="tr-TR" dirty="0">
                <a:solidFill>
                  <a:schemeClr val="tx1"/>
                </a:solidFill>
              </a:rPr>
              <a:t>Saklı paylar toplamı: 1/4 + 3/16 + 3/16= 10/16</a:t>
            </a:r>
          </a:p>
          <a:p>
            <a:pPr marL="0" indent="0">
              <a:buNone/>
            </a:pPr>
            <a:r>
              <a:rPr lang="tr-TR" dirty="0">
                <a:solidFill>
                  <a:schemeClr val="tx1"/>
                </a:solidFill>
              </a:rPr>
              <a:t>Tasarruf nisabı: 6/16= 3/8</a:t>
            </a:r>
          </a:p>
          <a:p>
            <a:pPr marL="0" indent="0">
              <a:buNone/>
            </a:pPr>
            <a:endParaRPr lang="tr-TR" dirty="0">
              <a:solidFill>
                <a:schemeClr val="tx1"/>
              </a:solidFill>
            </a:endParaRPr>
          </a:p>
        </p:txBody>
      </p:sp>
    </p:spTree>
    <p:extLst>
      <p:ext uri="{BB962C8B-B14F-4D97-AF65-F5344CB8AC3E}">
        <p14:creationId xmlns:p14="http://schemas.microsoft.com/office/powerpoint/2010/main" val="4021207629"/>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solidFill>
                  <a:schemeClr val="tx1"/>
                </a:solidFill>
              </a:rPr>
              <a:t>ÖRNEK </a:t>
            </a:r>
            <a:r>
              <a:rPr lang="tr-TR" dirty="0" smtClean="0">
                <a:solidFill>
                  <a:schemeClr val="tx1"/>
                </a:solidFill>
              </a:rPr>
              <a:t>OLAY</a:t>
            </a:r>
            <a:endParaRPr lang="tr-TR" dirty="0">
              <a:solidFill>
                <a:schemeClr val="tx1"/>
              </a:solidFill>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727712552"/>
              </p:ext>
            </p:extLst>
          </p:nvPr>
        </p:nvGraphicFramePr>
        <p:xfrm>
          <a:off x="1289051" y="2063751"/>
          <a:ext cx="9177122" cy="4170233"/>
        </p:xfrm>
        <a:graphic>
          <a:graphicData uri="http://schemas.openxmlformats.org/drawingml/2006/table">
            <a:tbl>
              <a:tblPr firstRow="1" firstCol="1" bandRow="1">
                <a:tableStyleId>{5C22544A-7EE6-4342-B048-85BDC9FD1C3A}</a:tableStyleId>
              </a:tblPr>
              <a:tblGrid>
                <a:gridCol w="3590771">
                  <a:extLst>
                    <a:ext uri="{9D8B030D-6E8A-4147-A177-3AD203B41FA5}">
                      <a16:colId xmlns:a16="http://schemas.microsoft.com/office/drawing/2014/main" val="20000"/>
                    </a:ext>
                  </a:extLst>
                </a:gridCol>
                <a:gridCol w="4144958">
                  <a:extLst>
                    <a:ext uri="{9D8B030D-6E8A-4147-A177-3AD203B41FA5}">
                      <a16:colId xmlns:a16="http://schemas.microsoft.com/office/drawing/2014/main" val="20001"/>
                    </a:ext>
                  </a:extLst>
                </a:gridCol>
                <a:gridCol w="1441393">
                  <a:extLst>
                    <a:ext uri="{9D8B030D-6E8A-4147-A177-3AD203B41FA5}">
                      <a16:colId xmlns:a16="http://schemas.microsoft.com/office/drawing/2014/main" val="20002"/>
                    </a:ext>
                  </a:extLst>
                </a:gridCol>
              </a:tblGrid>
              <a:tr h="609103">
                <a:tc>
                  <a:txBody>
                    <a:bodyPr/>
                    <a:lstStyle/>
                    <a:p>
                      <a:pPr>
                        <a:lnSpc>
                          <a:spcPct val="115000"/>
                        </a:lnSpc>
                        <a:spcAft>
                          <a:spcPts val="0"/>
                        </a:spcAft>
                      </a:pPr>
                      <a:r>
                        <a:rPr lang="tr-TR" sz="1100" u="sng" dirty="0">
                          <a:effectLst/>
                        </a:rPr>
                        <a:t>Terekenin aktifleri</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tr-TR" sz="1100" u="sng" dirty="0">
                          <a:effectLst/>
                        </a:rPr>
                        <a:t>Tenkise tabi </a:t>
                      </a:r>
                      <a:r>
                        <a:rPr lang="tr-TR" sz="1100" u="sng" dirty="0" err="1">
                          <a:effectLst/>
                        </a:rPr>
                        <a:t>SAK'lar</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tr-TR" sz="1100" u="sng">
                          <a:effectLst/>
                        </a:rPr>
                        <a:t>ÖBT'ler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10000"/>
                  </a:ext>
                </a:extLst>
              </a:tr>
              <a:tr h="625948">
                <a:tc>
                  <a:txBody>
                    <a:bodyPr/>
                    <a:lstStyle/>
                    <a:p>
                      <a:pPr>
                        <a:lnSpc>
                          <a:spcPct val="115000"/>
                        </a:lnSpc>
                        <a:spcAft>
                          <a:spcPts val="0"/>
                        </a:spcAft>
                      </a:pPr>
                      <a:r>
                        <a:rPr lang="tr-TR" sz="1050" dirty="0">
                          <a:solidFill>
                            <a:schemeClr val="tx1"/>
                          </a:solidFill>
                          <a:effectLst/>
                        </a:rPr>
                        <a:t>800.000 TL-ev</a:t>
                      </a:r>
                      <a:endParaRPr lang="tr-TR"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1">
                        <a:lumMod val="40000"/>
                        <a:lumOff val="60000"/>
                      </a:schemeClr>
                    </a:solidFill>
                  </a:tcPr>
                </a:tc>
                <a:tc>
                  <a:txBody>
                    <a:bodyPr/>
                    <a:lstStyle/>
                    <a:p>
                      <a:pPr>
                        <a:lnSpc>
                          <a:spcPct val="115000"/>
                        </a:lnSpc>
                        <a:spcAft>
                          <a:spcPts val="0"/>
                        </a:spcAft>
                      </a:pPr>
                      <a:r>
                        <a:rPr lang="tr-TR" sz="1050" b="1" dirty="0">
                          <a:effectLst/>
                        </a:rPr>
                        <a:t>150.000 TL-H lehine-MK 565 b.3</a:t>
                      </a:r>
                      <a:endParaRPr lang="tr-TR"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1">
                        <a:lumMod val="40000"/>
                        <a:lumOff val="60000"/>
                      </a:schemeClr>
                    </a:solidFill>
                  </a:tcPr>
                </a:tc>
                <a:tc>
                  <a:txBody>
                    <a:bodyPr/>
                    <a:lstStyle/>
                    <a:p>
                      <a:pPr>
                        <a:lnSpc>
                          <a:spcPct val="115000"/>
                        </a:lnSpc>
                        <a:spcAft>
                          <a:spcPts val="0"/>
                        </a:spcAft>
                      </a:pPr>
                      <a:r>
                        <a:rPr lang="tr-TR" sz="1050" b="1">
                          <a:effectLst/>
                        </a:rPr>
                        <a:t>100.000 TL-D lehine</a:t>
                      </a:r>
                      <a:endParaRPr lang="tr-TR" sz="1100" b="1">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1">
                        <a:lumMod val="40000"/>
                        <a:lumOff val="60000"/>
                      </a:schemeClr>
                    </a:solidFill>
                  </a:tcPr>
                </a:tc>
                <a:extLst>
                  <a:ext uri="{0D108BD9-81ED-4DB2-BD59-A6C34878D82A}">
                    <a16:rowId xmlns:a16="http://schemas.microsoft.com/office/drawing/2014/main" val="10001"/>
                  </a:ext>
                </a:extLst>
              </a:tr>
              <a:tr h="625948">
                <a:tc>
                  <a:txBody>
                    <a:bodyPr/>
                    <a:lstStyle/>
                    <a:p>
                      <a:pPr>
                        <a:lnSpc>
                          <a:spcPct val="115000"/>
                        </a:lnSpc>
                        <a:spcAft>
                          <a:spcPts val="0"/>
                        </a:spcAft>
                      </a:pPr>
                      <a:r>
                        <a:rPr lang="tr-TR" sz="1050" dirty="0">
                          <a:solidFill>
                            <a:schemeClr val="tx1"/>
                          </a:solidFill>
                          <a:effectLst/>
                        </a:rPr>
                        <a:t>500.000 TL-banka hesabı</a:t>
                      </a:r>
                      <a:endParaRPr lang="tr-TR"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1">
                        <a:lumMod val="40000"/>
                        <a:lumOff val="60000"/>
                      </a:schemeClr>
                    </a:solidFill>
                  </a:tcPr>
                </a:tc>
                <a:tc>
                  <a:txBody>
                    <a:bodyPr/>
                    <a:lstStyle/>
                    <a:p>
                      <a:pPr>
                        <a:lnSpc>
                          <a:spcPct val="115000"/>
                        </a:lnSpc>
                        <a:spcAft>
                          <a:spcPts val="0"/>
                        </a:spcAft>
                      </a:pPr>
                      <a:r>
                        <a:rPr lang="tr-TR" sz="1050" b="1" dirty="0">
                          <a:effectLst/>
                        </a:rPr>
                        <a:t>50.000 TL-L lehine-MK 565 b.3</a:t>
                      </a:r>
                      <a:endParaRPr lang="tr-TR"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1">
                        <a:lumMod val="40000"/>
                        <a:lumOff val="60000"/>
                      </a:schemeClr>
                    </a:solidFill>
                  </a:tcPr>
                </a:tc>
                <a:tc>
                  <a:txBody>
                    <a:bodyPr/>
                    <a:lstStyle/>
                    <a:p>
                      <a:pPr>
                        <a:lnSpc>
                          <a:spcPct val="115000"/>
                        </a:lnSpc>
                        <a:spcAft>
                          <a:spcPts val="0"/>
                        </a:spcAft>
                      </a:pPr>
                      <a:r>
                        <a:rPr lang="tr-TR" sz="1050" b="1" dirty="0">
                          <a:effectLst/>
                        </a:rPr>
                        <a:t>500.000 </a:t>
                      </a:r>
                      <a:r>
                        <a:rPr lang="tr-TR" sz="1050" b="1" dirty="0" smtClean="0">
                          <a:effectLst/>
                        </a:rPr>
                        <a:t>TL-TEMA </a:t>
                      </a:r>
                      <a:r>
                        <a:rPr lang="tr-TR" sz="1050" b="1" dirty="0">
                          <a:effectLst/>
                        </a:rPr>
                        <a:t>lehine</a:t>
                      </a:r>
                      <a:endParaRPr lang="tr-TR"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1">
                        <a:lumMod val="40000"/>
                        <a:lumOff val="60000"/>
                      </a:schemeClr>
                    </a:solidFill>
                  </a:tcPr>
                </a:tc>
                <a:extLst>
                  <a:ext uri="{0D108BD9-81ED-4DB2-BD59-A6C34878D82A}">
                    <a16:rowId xmlns:a16="http://schemas.microsoft.com/office/drawing/2014/main" val="10002"/>
                  </a:ext>
                </a:extLst>
              </a:tr>
              <a:tr h="455154">
                <a:tc>
                  <a:txBody>
                    <a:bodyPr/>
                    <a:lstStyle/>
                    <a:p>
                      <a:pPr>
                        <a:lnSpc>
                          <a:spcPct val="115000"/>
                        </a:lnSpc>
                        <a:spcAft>
                          <a:spcPts val="0"/>
                        </a:spcAft>
                      </a:pPr>
                      <a:r>
                        <a:rPr lang="tr-TR" sz="1050" dirty="0">
                          <a:solidFill>
                            <a:schemeClr val="tx1"/>
                          </a:solidFill>
                          <a:effectLst/>
                        </a:rPr>
                        <a:t>135.000 TL -otomobil</a:t>
                      </a:r>
                      <a:endParaRPr lang="tr-TR"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1">
                        <a:lumMod val="40000"/>
                        <a:lumOff val="60000"/>
                      </a:schemeClr>
                    </a:solidFill>
                  </a:tcPr>
                </a:tc>
                <a:tc>
                  <a:txBody>
                    <a:bodyPr/>
                    <a:lstStyle/>
                    <a:p>
                      <a:pPr>
                        <a:lnSpc>
                          <a:spcPct val="115000"/>
                        </a:lnSpc>
                        <a:spcAft>
                          <a:spcPts val="0"/>
                        </a:spcAft>
                      </a:pPr>
                      <a:r>
                        <a:rPr lang="tr-TR" sz="1050" b="1" dirty="0">
                          <a:effectLst/>
                        </a:rPr>
                        <a:t> </a:t>
                      </a:r>
                      <a:endParaRPr lang="tr-TR"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1">
                        <a:lumMod val="40000"/>
                        <a:lumOff val="60000"/>
                      </a:schemeClr>
                    </a:solidFill>
                  </a:tcPr>
                </a:tc>
                <a:tc>
                  <a:txBody>
                    <a:bodyPr/>
                    <a:lstStyle/>
                    <a:p>
                      <a:pPr>
                        <a:lnSpc>
                          <a:spcPct val="115000"/>
                        </a:lnSpc>
                        <a:spcAft>
                          <a:spcPts val="0"/>
                        </a:spcAft>
                      </a:pPr>
                      <a:r>
                        <a:rPr lang="tr-TR" sz="1100" b="1" dirty="0">
                          <a:effectLst/>
                        </a:rPr>
                        <a:t> </a:t>
                      </a:r>
                      <a:endParaRPr lang="tr-TR"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1">
                        <a:lumMod val="40000"/>
                        <a:lumOff val="60000"/>
                      </a:schemeClr>
                    </a:solidFill>
                  </a:tcPr>
                </a:tc>
                <a:extLst>
                  <a:ext uri="{0D108BD9-81ED-4DB2-BD59-A6C34878D82A}">
                    <a16:rowId xmlns:a16="http://schemas.microsoft.com/office/drawing/2014/main" val="10003"/>
                  </a:ext>
                </a:extLst>
              </a:tr>
              <a:tr h="481927">
                <a:tc>
                  <a:txBody>
                    <a:bodyPr/>
                    <a:lstStyle/>
                    <a:p>
                      <a:pPr>
                        <a:lnSpc>
                          <a:spcPct val="115000"/>
                        </a:lnSpc>
                        <a:spcAft>
                          <a:spcPts val="0"/>
                        </a:spcAft>
                      </a:pPr>
                      <a:r>
                        <a:rPr lang="tr-TR" sz="1050" dirty="0">
                          <a:solidFill>
                            <a:schemeClr val="tx1"/>
                          </a:solidFill>
                          <a:effectLst/>
                        </a:rPr>
                        <a:t>Toplam: 1.435.000 TL</a:t>
                      </a:r>
                      <a:endParaRPr lang="tr-TR"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1">
                        <a:lumMod val="40000"/>
                        <a:lumOff val="60000"/>
                      </a:schemeClr>
                    </a:solidFill>
                  </a:tcPr>
                </a:tc>
                <a:tc>
                  <a:txBody>
                    <a:bodyPr/>
                    <a:lstStyle/>
                    <a:p>
                      <a:pPr>
                        <a:lnSpc>
                          <a:spcPct val="115000"/>
                        </a:lnSpc>
                        <a:spcAft>
                          <a:spcPts val="0"/>
                        </a:spcAft>
                      </a:pPr>
                      <a:r>
                        <a:rPr lang="tr-TR" sz="1100" dirty="0">
                          <a:effectLst/>
                        </a:rPr>
                        <a:t> </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1">
                        <a:lumMod val="40000"/>
                        <a:lumOff val="60000"/>
                      </a:schemeClr>
                    </a:solidFill>
                  </a:tcPr>
                </a:tc>
                <a:tc>
                  <a:txBody>
                    <a:bodyPr/>
                    <a:lstStyle/>
                    <a:p>
                      <a:pPr>
                        <a:lnSpc>
                          <a:spcPct val="115000"/>
                        </a:lnSpc>
                        <a:spcAft>
                          <a:spcPts val="0"/>
                        </a:spcAft>
                      </a:pPr>
                      <a:r>
                        <a:rPr lang="tr-TR" sz="11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1">
                        <a:lumMod val="40000"/>
                        <a:lumOff val="60000"/>
                      </a:schemeClr>
                    </a:solidFill>
                  </a:tcPr>
                </a:tc>
                <a:extLst>
                  <a:ext uri="{0D108BD9-81ED-4DB2-BD59-A6C34878D82A}">
                    <a16:rowId xmlns:a16="http://schemas.microsoft.com/office/drawing/2014/main" val="10004"/>
                  </a:ext>
                </a:extLst>
              </a:tr>
              <a:tr h="481927">
                <a:tc>
                  <a:txBody>
                    <a:bodyPr/>
                    <a:lstStyle/>
                    <a:p>
                      <a:pPr>
                        <a:lnSpc>
                          <a:spcPct val="115000"/>
                        </a:lnSpc>
                        <a:spcAft>
                          <a:spcPts val="0"/>
                        </a:spcAft>
                      </a:pPr>
                      <a:r>
                        <a:rPr lang="tr-TR" sz="1050" dirty="0">
                          <a:solidFill>
                            <a:schemeClr val="tx1"/>
                          </a:solidFill>
                          <a:effectLst/>
                        </a:rPr>
                        <a:t>25.000 TL-borç</a:t>
                      </a:r>
                      <a:endParaRPr lang="tr-TR"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1">
                        <a:lumMod val="40000"/>
                        <a:lumOff val="60000"/>
                      </a:schemeClr>
                    </a:solidFill>
                  </a:tcPr>
                </a:tc>
                <a:tc>
                  <a:txBody>
                    <a:bodyPr/>
                    <a:lstStyle/>
                    <a:p>
                      <a:pPr>
                        <a:lnSpc>
                          <a:spcPct val="115000"/>
                        </a:lnSpc>
                        <a:spcAft>
                          <a:spcPts val="0"/>
                        </a:spcAft>
                      </a:pPr>
                      <a:r>
                        <a:rPr lang="tr-TR" sz="1100" dirty="0">
                          <a:effectLst/>
                        </a:rPr>
                        <a:t> </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1">
                        <a:lumMod val="40000"/>
                        <a:lumOff val="60000"/>
                      </a:schemeClr>
                    </a:solidFill>
                  </a:tcPr>
                </a:tc>
                <a:tc>
                  <a:txBody>
                    <a:bodyPr/>
                    <a:lstStyle/>
                    <a:p>
                      <a:pPr>
                        <a:lnSpc>
                          <a:spcPct val="115000"/>
                        </a:lnSpc>
                        <a:spcAft>
                          <a:spcPts val="0"/>
                        </a:spcAft>
                      </a:pPr>
                      <a:r>
                        <a:rPr lang="tr-TR" sz="11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1">
                        <a:lumMod val="40000"/>
                        <a:lumOff val="60000"/>
                      </a:schemeClr>
                    </a:solidFill>
                  </a:tcPr>
                </a:tc>
                <a:extLst>
                  <a:ext uri="{0D108BD9-81ED-4DB2-BD59-A6C34878D82A}">
                    <a16:rowId xmlns:a16="http://schemas.microsoft.com/office/drawing/2014/main" val="10005"/>
                  </a:ext>
                </a:extLst>
              </a:tr>
              <a:tr h="448460">
                <a:tc>
                  <a:txBody>
                    <a:bodyPr/>
                    <a:lstStyle/>
                    <a:p>
                      <a:pPr>
                        <a:lnSpc>
                          <a:spcPct val="115000"/>
                        </a:lnSpc>
                        <a:spcAft>
                          <a:spcPts val="0"/>
                        </a:spcAft>
                      </a:pPr>
                      <a:r>
                        <a:rPr lang="tr-TR" sz="1050" dirty="0">
                          <a:solidFill>
                            <a:schemeClr val="tx1"/>
                          </a:solidFill>
                          <a:effectLst/>
                        </a:rPr>
                        <a:t>10.000 TL-cenaze masrafı</a:t>
                      </a:r>
                      <a:endParaRPr lang="tr-TR"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1">
                        <a:lumMod val="40000"/>
                        <a:lumOff val="60000"/>
                      </a:schemeClr>
                    </a:solidFill>
                  </a:tcPr>
                </a:tc>
                <a:tc>
                  <a:txBody>
                    <a:bodyPr/>
                    <a:lstStyle/>
                    <a:p>
                      <a:pPr>
                        <a:lnSpc>
                          <a:spcPct val="115000"/>
                        </a:lnSpc>
                        <a:spcAft>
                          <a:spcPts val="0"/>
                        </a:spcAft>
                      </a:pPr>
                      <a:r>
                        <a:rPr lang="tr-TR" sz="1100" dirty="0">
                          <a:effectLst/>
                        </a:rPr>
                        <a:t> </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1">
                        <a:lumMod val="40000"/>
                        <a:lumOff val="60000"/>
                      </a:schemeClr>
                    </a:solidFill>
                  </a:tcPr>
                </a:tc>
                <a:tc>
                  <a:txBody>
                    <a:bodyPr/>
                    <a:lstStyle/>
                    <a:p>
                      <a:pPr>
                        <a:lnSpc>
                          <a:spcPct val="115000"/>
                        </a:lnSpc>
                        <a:spcAft>
                          <a:spcPts val="0"/>
                        </a:spcAft>
                      </a:pPr>
                      <a:r>
                        <a:rPr lang="tr-TR" sz="11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1">
                        <a:lumMod val="40000"/>
                        <a:lumOff val="60000"/>
                      </a:schemeClr>
                    </a:solidFill>
                  </a:tcPr>
                </a:tc>
                <a:extLst>
                  <a:ext uri="{0D108BD9-81ED-4DB2-BD59-A6C34878D82A}">
                    <a16:rowId xmlns:a16="http://schemas.microsoft.com/office/drawing/2014/main" val="10006"/>
                  </a:ext>
                </a:extLst>
              </a:tr>
              <a:tr h="441766">
                <a:tc>
                  <a:txBody>
                    <a:bodyPr/>
                    <a:lstStyle/>
                    <a:p>
                      <a:pPr>
                        <a:lnSpc>
                          <a:spcPct val="115000"/>
                        </a:lnSpc>
                        <a:spcAft>
                          <a:spcPts val="0"/>
                        </a:spcAft>
                      </a:pPr>
                      <a:r>
                        <a:rPr lang="tr-TR" sz="1050" dirty="0">
                          <a:solidFill>
                            <a:schemeClr val="tx1"/>
                          </a:solidFill>
                          <a:effectLst/>
                        </a:rPr>
                        <a:t>Net tereke: 1.400.000 TL</a:t>
                      </a:r>
                      <a:endParaRPr lang="tr-TR"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1">
                        <a:lumMod val="40000"/>
                        <a:lumOff val="60000"/>
                      </a:schemeClr>
                    </a:solidFill>
                  </a:tcPr>
                </a:tc>
                <a:tc>
                  <a:txBody>
                    <a:bodyPr/>
                    <a:lstStyle/>
                    <a:p>
                      <a:pPr>
                        <a:lnSpc>
                          <a:spcPct val="115000"/>
                        </a:lnSpc>
                        <a:spcAft>
                          <a:spcPts val="0"/>
                        </a:spcAft>
                      </a:pPr>
                      <a:r>
                        <a:rPr lang="tr-TR" sz="1100" dirty="0">
                          <a:effectLst/>
                        </a:rPr>
                        <a:t> </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1">
                        <a:lumMod val="40000"/>
                        <a:lumOff val="60000"/>
                      </a:schemeClr>
                    </a:solidFill>
                  </a:tcPr>
                </a:tc>
                <a:tc>
                  <a:txBody>
                    <a:bodyPr/>
                    <a:lstStyle/>
                    <a:p>
                      <a:pPr>
                        <a:lnSpc>
                          <a:spcPct val="115000"/>
                        </a:lnSpc>
                        <a:spcAft>
                          <a:spcPts val="0"/>
                        </a:spcAft>
                      </a:pPr>
                      <a:r>
                        <a:rPr lang="tr-TR" sz="1100" dirty="0">
                          <a:effectLst/>
                        </a:rPr>
                        <a:t> </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1">
                        <a:lumMod val="40000"/>
                        <a:lumOff val="60000"/>
                      </a:schemeClr>
                    </a:solidFill>
                  </a:tcPr>
                </a:tc>
                <a:extLst>
                  <a:ext uri="{0D108BD9-81ED-4DB2-BD59-A6C34878D82A}">
                    <a16:rowId xmlns:a16="http://schemas.microsoft.com/office/drawing/2014/main" val="10007"/>
                  </a:ext>
                </a:extLst>
              </a:tr>
            </a:tbl>
          </a:graphicData>
        </a:graphic>
      </p:graphicFrame>
      <p:sp>
        <p:nvSpPr>
          <p:cNvPr id="5" name="Rectangle 1"/>
          <p:cNvSpPr>
            <a:spLocks noChangeArrowheads="1"/>
          </p:cNvSpPr>
          <p:nvPr/>
        </p:nvSpPr>
        <p:spPr bwMode="auto">
          <a:xfrm>
            <a:off x="-2427545" y="-168904"/>
            <a:ext cx="17765139" cy="8329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262524682"/>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solidFill>
                  <a:schemeClr val="tx1"/>
                </a:solidFill>
              </a:rPr>
              <a:t>ÖRNEK </a:t>
            </a:r>
            <a:r>
              <a:rPr lang="tr-TR" dirty="0" smtClean="0">
                <a:solidFill>
                  <a:schemeClr val="tx1"/>
                </a:solidFill>
              </a:rPr>
              <a:t>OLAY</a:t>
            </a:r>
            <a:endParaRPr lang="tr-TR" dirty="0">
              <a:solidFill>
                <a:schemeClr val="tx1"/>
              </a:solidFill>
            </a:endParaRPr>
          </a:p>
        </p:txBody>
      </p:sp>
      <p:sp>
        <p:nvSpPr>
          <p:cNvPr id="3" name="İçerik Yer Tutucusu 2"/>
          <p:cNvSpPr>
            <a:spLocks noGrp="1"/>
          </p:cNvSpPr>
          <p:nvPr>
            <p:ph idx="1"/>
          </p:nvPr>
        </p:nvSpPr>
        <p:spPr>
          <a:xfrm>
            <a:off x="1794294" y="1661984"/>
            <a:ext cx="9178506" cy="4988982"/>
          </a:xfrm>
        </p:spPr>
        <p:txBody>
          <a:bodyPr>
            <a:normAutofit fontScale="92500" lnSpcReduction="10000"/>
          </a:bodyPr>
          <a:lstStyle/>
          <a:p>
            <a:pPr marL="0" indent="0">
              <a:buNone/>
            </a:pPr>
            <a:r>
              <a:rPr lang="tr-TR" dirty="0">
                <a:solidFill>
                  <a:schemeClr val="tx1"/>
                </a:solidFill>
              </a:rPr>
              <a:t>Terekenin aktifleri:</a:t>
            </a:r>
          </a:p>
          <a:p>
            <a:r>
              <a:rPr lang="tr-TR" dirty="0">
                <a:solidFill>
                  <a:schemeClr val="tx1"/>
                </a:solidFill>
              </a:rPr>
              <a:t>800.000 TL değerinde ev + 500.000 TL banka hesabındaki para (Yargıtay kararlarına göre aksi anlaşılmadığı sürece hesap sahipleri yarı yarıya ortak) + 135.000 TL değerinde otomobil = 1.435.000 TL</a:t>
            </a:r>
          </a:p>
          <a:p>
            <a:pPr marL="0" indent="0">
              <a:buNone/>
            </a:pPr>
            <a:r>
              <a:rPr lang="tr-TR" dirty="0">
                <a:solidFill>
                  <a:schemeClr val="tx1"/>
                </a:solidFill>
              </a:rPr>
              <a:t>Borçlar:</a:t>
            </a:r>
          </a:p>
          <a:p>
            <a:r>
              <a:rPr lang="tr-TR" dirty="0">
                <a:solidFill>
                  <a:schemeClr val="tx1"/>
                </a:solidFill>
              </a:rPr>
              <a:t>25.000 TL-F’ye borç </a:t>
            </a:r>
          </a:p>
          <a:p>
            <a:r>
              <a:rPr lang="tr-TR" dirty="0">
                <a:solidFill>
                  <a:schemeClr val="tx1"/>
                </a:solidFill>
              </a:rPr>
              <a:t>10.000 TL-cenaze masrafı</a:t>
            </a:r>
          </a:p>
          <a:p>
            <a:pPr marL="0" indent="0">
              <a:buNone/>
            </a:pPr>
            <a:r>
              <a:rPr lang="tr-TR" u="sng" dirty="0">
                <a:solidFill>
                  <a:schemeClr val="tx1"/>
                </a:solidFill>
              </a:rPr>
              <a:t>Net tereke: 1.400.000 TL</a:t>
            </a:r>
            <a:endParaRPr lang="tr-TR" dirty="0">
              <a:solidFill>
                <a:schemeClr val="tx1"/>
              </a:solidFill>
            </a:endParaRPr>
          </a:p>
          <a:p>
            <a:pPr marL="0" indent="0">
              <a:buNone/>
            </a:pPr>
            <a:r>
              <a:rPr lang="tr-TR" dirty="0">
                <a:solidFill>
                  <a:schemeClr val="tx1"/>
                </a:solidFill>
              </a:rPr>
              <a:t> Terekeye eklenecekler:</a:t>
            </a:r>
          </a:p>
          <a:p>
            <a:r>
              <a:rPr lang="tr-TR" dirty="0">
                <a:solidFill>
                  <a:schemeClr val="tx1"/>
                </a:solidFill>
              </a:rPr>
              <a:t>150.000 TL- H lehine SAK- (MK 565 b.3)</a:t>
            </a:r>
          </a:p>
          <a:p>
            <a:r>
              <a:rPr lang="tr-TR" dirty="0">
                <a:solidFill>
                  <a:schemeClr val="tx1"/>
                </a:solidFill>
              </a:rPr>
              <a:t>50.000 TL- L lehine SAK- (MK 565 b.3)</a:t>
            </a:r>
          </a:p>
          <a:p>
            <a:pPr marL="0" indent="0">
              <a:buNone/>
            </a:pPr>
            <a:r>
              <a:rPr lang="tr-TR" dirty="0">
                <a:solidFill>
                  <a:schemeClr val="tx1"/>
                </a:solidFill>
              </a:rPr>
              <a:t>(Ölümünden 1 ay önce arkadaşı N’nin oğlunun düğününde geline </a:t>
            </a:r>
            <a:r>
              <a:rPr lang="tr-TR" dirty="0" smtClean="0">
                <a:solidFill>
                  <a:schemeClr val="tx1"/>
                </a:solidFill>
              </a:rPr>
              <a:t>çeyrek </a:t>
            </a:r>
            <a:r>
              <a:rPr lang="tr-TR" dirty="0" smtClean="0">
                <a:solidFill>
                  <a:schemeClr val="tx1"/>
                </a:solidFill>
              </a:rPr>
              <a:t>altın </a:t>
            </a:r>
            <a:r>
              <a:rPr lang="tr-TR" dirty="0">
                <a:solidFill>
                  <a:schemeClr val="tx1"/>
                </a:solidFill>
              </a:rPr>
              <a:t>hediye etmesi olağan hediye kapsamındadır.)</a:t>
            </a:r>
          </a:p>
          <a:p>
            <a:pPr marL="0" indent="0">
              <a:buNone/>
            </a:pPr>
            <a:r>
              <a:rPr lang="tr-TR" u="sng" dirty="0">
                <a:solidFill>
                  <a:schemeClr val="tx1"/>
                </a:solidFill>
              </a:rPr>
              <a:t>Fiktif Tereke: 1.600.000 TL</a:t>
            </a:r>
            <a:endParaRPr lang="tr-TR" dirty="0">
              <a:solidFill>
                <a:schemeClr val="tx1"/>
              </a:solidFill>
            </a:endParaRPr>
          </a:p>
          <a:p>
            <a:pPr marL="0" indent="0">
              <a:buNone/>
            </a:pPr>
            <a:r>
              <a:rPr lang="tr-TR" dirty="0">
                <a:solidFill>
                  <a:schemeClr val="tx1"/>
                </a:solidFill>
              </a:rPr>
              <a:t>Tasarruf oranı: 1.600.000 x 3/8 = 600.000 TL</a:t>
            </a:r>
          </a:p>
          <a:p>
            <a:pPr marL="0" indent="0">
              <a:buNone/>
            </a:pPr>
            <a:endParaRPr lang="tr-TR" dirty="0">
              <a:solidFill>
                <a:schemeClr val="tx1"/>
              </a:solidFill>
            </a:endParaRPr>
          </a:p>
        </p:txBody>
      </p:sp>
    </p:spTree>
    <p:extLst>
      <p:ext uri="{BB962C8B-B14F-4D97-AF65-F5344CB8AC3E}">
        <p14:creationId xmlns:p14="http://schemas.microsoft.com/office/powerpoint/2010/main" val="163789260"/>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ÖRNEK </a:t>
            </a:r>
            <a:r>
              <a:rPr lang="tr-TR" dirty="0" smtClean="0"/>
              <a:t>OLAY</a:t>
            </a:r>
            <a:endParaRPr lang="tr-TR" dirty="0"/>
          </a:p>
        </p:txBody>
      </p:sp>
      <p:sp>
        <p:nvSpPr>
          <p:cNvPr id="3" name="İçerik Yer Tutucusu 2"/>
          <p:cNvSpPr>
            <a:spLocks noGrp="1"/>
          </p:cNvSpPr>
          <p:nvPr>
            <p:ph idx="1"/>
          </p:nvPr>
        </p:nvSpPr>
        <p:spPr>
          <a:xfrm>
            <a:off x="2113472" y="1532238"/>
            <a:ext cx="8859327" cy="5325762"/>
          </a:xfrm>
        </p:spPr>
        <p:txBody>
          <a:bodyPr>
            <a:normAutofit/>
          </a:bodyPr>
          <a:lstStyle/>
          <a:p>
            <a:pPr marL="0" indent="0">
              <a:buNone/>
            </a:pPr>
            <a:r>
              <a:rPr lang="tr-TR" u="sng" dirty="0">
                <a:solidFill>
                  <a:schemeClr val="tx1"/>
                </a:solidFill>
              </a:rPr>
              <a:t>Tenkise tabi </a:t>
            </a:r>
            <a:r>
              <a:rPr lang="tr-TR" u="sng" dirty="0" err="1">
                <a:solidFill>
                  <a:schemeClr val="tx1"/>
                </a:solidFill>
              </a:rPr>
              <a:t>SAK’lar</a:t>
            </a:r>
            <a:r>
              <a:rPr lang="tr-TR" u="sng" dirty="0">
                <a:solidFill>
                  <a:schemeClr val="tx1"/>
                </a:solidFill>
              </a:rPr>
              <a:t> ve </a:t>
            </a:r>
            <a:r>
              <a:rPr lang="tr-TR" u="sng" dirty="0" err="1">
                <a:solidFill>
                  <a:schemeClr val="tx1"/>
                </a:solidFill>
              </a:rPr>
              <a:t>ÖBT’ler</a:t>
            </a:r>
            <a:r>
              <a:rPr lang="tr-TR" u="sng" dirty="0">
                <a:solidFill>
                  <a:schemeClr val="tx1"/>
                </a:solidFill>
              </a:rPr>
              <a:t> toplamı:</a:t>
            </a:r>
            <a:endParaRPr lang="tr-TR" dirty="0">
              <a:solidFill>
                <a:schemeClr val="tx1"/>
              </a:solidFill>
            </a:endParaRPr>
          </a:p>
          <a:p>
            <a:r>
              <a:rPr lang="tr-TR" dirty="0">
                <a:solidFill>
                  <a:schemeClr val="tx1"/>
                </a:solidFill>
              </a:rPr>
              <a:t>150.000 TL- H lehine SAK- (MK 565 b.3)</a:t>
            </a:r>
          </a:p>
          <a:p>
            <a:r>
              <a:rPr lang="tr-TR" dirty="0">
                <a:solidFill>
                  <a:schemeClr val="tx1"/>
                </a:solidFill>
              </a:rPr>
              <a:t>50.000 TL- L lehine SAK- (MK 565 b.3)</a:t>
            </a:r>
          </a:p>
          <a:p>
            <a:r>
              <a:rPr lang="tr-TR" dirty="0">
                <a:solidFill>
                  <a:schemeClr val="tx1"/>
                </a:solidFill>
              </a:rPr>
              <a:t>100.000 TL-D lehine vasiyet</a:t>
            </a:r>
          </a:p>
          <a:p>
            <a:r>
              <a:rPr lang="tr-TR" dirty="0">
                <a:solidFill>
                  <a:schemeClr val="tx1"/>
                </a:solidFill>
              </a:rPr>
              <a:t>500.000 TL-TEMA Vakfı lehine vasiyet</a:t>
            </a:r>
          </a:p>
          <a:p>
            <a:pPr marL="0" indent="0">
              <a:buNone/>
            </a:pPr>
            <a:r>
              <a:rPr lang="tr-TR" dirty="0">
                <a:solidFill>
                  <a:schemeClr val="tx1"/>
                </a:solidFill>
              </a:rPr>
              <a:t>Toplam: 800.000 TL</a:t>
            </a:r>
          </a:p>
          <a:p>
            <a:pPr marL="0" indent="0">
              <a:buNone/>
            </a:pPr>
            <a:r>
              <a:rPr lang="tr-TR" dirty="0">
                <a:solidFill>
                  <a:schemeClr val="tx1"/>
                </a:solidFill>
              </a:rPr>
              <a:t>O halde M, tasarruf oranını 200.000 TL aştı.</a:t>
            </a:r>
          </a:p>
          <a:p>
            <a:pPr marL="0" indent="0">
              <a:buNone/>
            </a:pPr>
            <a:r>
              <a:rPr lang="tr-TR" dirty="0">
                <a:solidFill>
                  <a:schemeClr val="tx1"/>
                </a:solidFill>
              </a:rPr>
              <a:t>Önce </a:t>
            </a:r>
            <a:r>
              <a:rPr lang="tr-TR" dirty="0" err="1">
                <a:solidFill>
                  <a:schemeClr val="tx1"/>
                </a:solidFill>
              </a:rPr>
              <a:t>ÖBT’ler</a:t>
            </a:r>
            <a:r>
              <a:rPr lang="tr-TR" dirty="0">
                <a:solidFill>
                  <a:schemeClr val="tx1"/>
                </a:solidFill>
              </a:rPr>
              <a:t> tenkis edilecek, ancak TEMA kamuya yararlı bir vakıf olduğu için son sırada tenkis edilecek. Buna göre;</a:t>
            </a:r>
          </a:p>
          <a:p>
            <a:pPr marL="0" indent="0">
              <a:buNone/>
            </a:pPr>
            <a:r>
              <a:rPr lang="tr-TR" dirty="0">
                <a:solidFill>
                  <a:schemeClr val="tx1"/>
                </a:solidFill>
              </a:rPr>
              <a:t>- Önce D lehine olan ÖBT tenkis edilecek.</a:t>
            </a:r>
          </a:p>
          <a:p>
            <a:pPr marL="0" indent="0">
              <a:buNone/>
            </a:pPr>
            <a:r>
              <a:rPr lang="tr-TR" dirty="0">
                <a:solidFill>
                  <a:schemeClr val="tx1"/>
                </a:solidFill>
              </a:rPr>
              <a:t>- Geriye kalan 100.000 TL’nin 50.000 TL ‘si en yakın tarihli SAK olan L lehine kazandırmadan tenkis edilecek.</a:t>
            </a:r>
          </a:p>
          <a:p>
            <a:pPr marL="0" indent="0">
              <a:buNone/>
            </a:pPr>
            <a:r>
              <a:rPr lang="tr-TR" dirty="0">
                <a:solidFill>
                  <a:schemeClr val="tx1"/>
                </a:solidFill>
              </a:rPr>
              <a:t>- Geriye kalan 50.000 TL ise daha eski tarihli SAK olan H lehine kazandırmadan tenkis edilecek.</a:t>
            </a:r>
          </a:p>
          <a:p>
            <a:pPr marL="0" indent="0">
              <a:buNone/>
            </a:pPr>
            <a:endParaRPr lang="tr-TR" dirty="0">
              <a:solidFill>
                <a:schemeClr val="tx1"/>
              </a:solidFill>
            </a:endParaRPr>
          </a:p>
        </p:txBody>
      </p:sp>
    </p:spTree>
    <p:extLst>
      <p:ext uri="{BB962C8B-B14F-4D97-AF65-F5344CB8AC3E}">
        <p14:creationId xmlns:p14="http://schemas.microsoft.com/office/powerpoint/2010/main" val="39849606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2400" b="1" dirty="0" smtClean="0"/>
              <a:t>Mirasçılık sıfatının belirlenmesi</a:t>
            </a:r>
            <a:endParaRPr lang="en-GB" sz="2400" b="1" dirty="0"/>
          </a:p>
        </p:txBody>
      </p:sp>
      <p:sp>
        <p:nvSpPr>
          <p:cNvPr id="3" name="İçerik Yer Tutucusu 2"/>
          <p:cNvSpPr>
            <a:spLocks noGrp="1"/>
          </p:cNvSpPr>
          <p:nvPr>
            <p:ph idx="1"/>
          </p:nvPr>
        </p:nvSpPr>
        <p:spPr/>
        <p:txBody>
          <a:bodyPr>
            <a:normAutofit/>
          </a:bodyPr>
          <a:lstStyle/>
          <a:p>
            <a:pPr marL="0" indent="0">
              <a:buNone/>
            </a:pPr>
            <a:r>
              <a:rPr lang="tr-TR" u="sng" dirty="0"/>
              <a:t>Mirasçılık sıfatı;</a:t>
            </a:r>
          </a:p>
          <a:p>
            <a:r>
              <a:rPr lang="tr-TR" dirty="0"/>
              <a:t>Kanuna göre = Yasal mirasçılık</a:t>
            </a:r>
          </a:p>
          <a:p>
            <a:r>
              <a:rPr lang="tr-TR" dirty="0"/>
              <a:t>Mirasbırakanın iradesine göre = İradi mirasçılık</a:t>
            </a:r>
          </a:p>
          <a:p>
            <a:pPr marL="0" indent="0">
              <a:buNone/>
            </a:pPr>
            <a:r>
              <a:rPr lang="tr-TR" dirty="0"/>
              <a:t>göre belirlenir.</a:t>
            </a:r>
          </a:p>
          <a:p>
            <a:pPr marL="0" indent="0">
              <a:buNone/>
            </a:pPr>
            <a:r>
              <a:rPr lang="tr-TR" u="sng" dirty="0"/>
              <a:t>Yasal mirasçılar: (TMK 495-501)</a:t>
            </a:r>
          </a:p>
          <a:p>
            <a:pPr marL="0" indent="0">
              <a:buNone/>
            </a:pPr>
            <a:r>
              <a:rPr lang="tr-TR" dirty="0" smtClean="0"/>
              <a:t>-    </a:t>
            </a:r>
            <a:r>
              <a:rPr lang="tr-TR" dirty="0" err="1" smtClean="0"/>
              <a:t>Mirasbırakanın</a:t>
            </a:r>
            <a:r>
              <a:rPr lang="tr-TR" dirty="0" smtClean="0"/>
              <a:t> </a:t>
            </a:r>
            <a:r>
              <a:rPr lang="tr-TR" dirty="0"/>
              <a:t>kan hısımlarından bazıları</a:t>
            </a:r>
          </a:p>
          <a:p>
            <a:pPr>
              <a:buFontTx/>
              <a:buChar char="-"/>
            </a:pPr>
            <a:r>
              <a:rPr lang="tr-TR" dirty="0"/>
              <a:t>Mirasbırakanın sağ kalan eşi</a:t>
            </a:r>
          </a:p>
          <a:p>
            <a:pPr>
              <a:buFontTx/>
              <a:buChar char="-"/>
            </a:pPr>
            <a:r>
              <a:rPr lang="tr-TR" dirty="0"/>
              <a:t> Mirasbırakanın evlatlığı ve evlatlığın altsoyu</a:t>
            </a:r>
          </a:p>
          <a:p>
            <a:pPr>
              <a:buFontTx/>
              <a:buChar char="-"/>
            </a:pPr>
            <a:r>
              <a:rPr lang="tr-TR" dirty="0"/>
              <a:t>Devlet</a:t>
            </a:r>
          </a:p>
          <a:p>
            <a:pPr marL="0" indent="0">
              <a:buNone/>
            </a:pPr>
            <a:endParaRPr lang="en-GB" dirty="0"/>
          </a:p>
        </p:txBody>
      </p:sp>
    </p:spTree>
    <p:extLst>
      <p:ext uri="{BB962C8B-B14F-4D97-AF65-F5344CB8AC3E}">
        <p14:creationId xmlns:p14="http://schemas.microsoft.com/office/powerpoint/2010/main" val="2149060470"/>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solidFill>
                  <a:schemeClr val="tx1"/>
                </a:solidFill>
              </a:rPr>
              <a:t>TENKİS DAVASI</a:t>
            </a:r>
          </a:p>
        </p:txBody>
      </p:sp>
      <p:sp>
        <p:nvSpPr>
          <p:cNvPr id="3" name="İçerik Yer Tutucusu 2"/>
          <p:cNvSpPr>
            <a:spLocks noGrp="1"/>
          </p:cNvSpPr>
          <p:nvPr>
            <p:ph idx="1"/>
          </p:nvPr>
        </p:nvSpPr>
        <p:spPr/>
        <p:txBody>
          <a:bodyPr>
            <a:normAutofit/>
          </a:bodyPr>
          <a:lstStyle/>
          <a:p>
            <a:pPr marL="0" indent="0">
              <a:buNone/>
            </a:pPr>
            <a:r>
              <a:rPr lang="tr-TR" dirty="0" smtClean="0">
                <a:solidFill>
                  <a:schemeClr val="tx1"/>
                </a:solidFill>
              </a:rPr>
              <a:t>Tenkis </a:t>
            </a:r>
            <a:r>
              <a:rPr lang="tr-TR" dirty="0">
                <a:solidFill>
                  <a:schemeClr val="tx1"/>
                </a:solidFill>
              </a:rPr>
              <a:t>davasının niteliği:</a:t>
            </a:r>
          </a:p>
          <a:p>
            <a:pPr algn="just">
              <a:buFont typeface="Arial" panose="020B0604020202020204" pitchFamily="34" charset="0"/>
              <a:buChar char="•"/>
            </a:pPr>
            <a:r>
              <a:rPr lang="tr-TR" dirty="0">
                <a:solidFill>
                  <a:schemeClr val="tx1"/>
                </a:solidFill>
              </a:rPr>
              <a:t>Saklı payları ihlal eden tasarruflar, saklı payları ihlal ettikleri için kendiliğinden geçersiz değildir. Kanun koyucu saklı paylı mirasçılara, dava yoluyla kullanılabilen bir tenkis hakkı </a:t>
            </a:r>
            <a:r>
              <a:rPr lang="tr-TR" dirty="0" smtClean="0">
                <a:solidFill>
                  <a:schemeClr val="tx1"/>
                </a:solidFill>
              </a:rPr>
              <a:t>tanımıştır. Bu </a:t>
            </a:r>
            <a:r>
              <a:rPr lang="tr-TR" dirty="0">
                <a:solidFill>
                  <a:schemeClr val="tx1"/>
                </a:solidFill>
              </a:rPr>
              <a:t>hak kullanılmadıkça, saklı payları ihlal eden kazandırmaların geçerli olacağını kabul etmiştir. </a:t>
            </a:r>
          </a:p>
          <a:p>
            <a:pPr algn="just">
              <a:buFont typeface="Arial" panose="020B0604020202020204" pitchFamily="34" charset="0"/>
              <a:buChar char="•"/>
            </a:pPr>
            <a:r>
              <a:rPr lang="tr-TR" dirty="0">
                <a:solidFill>
                  <a:schemeClr val="tx1"/>
                </a:solidFill>
              </a:rPr>
              <a:t>Mirasbırakanın yapmış olduğu sağlararası kazandırma tasarruf oranını aşsa bile geçerlidir ve kazandırma </a:t>
            </a:r>
            <a:r>
              <a:rPr lang="tr-TR" dirty="0" err="1">
                <a:solidFill>
                  <a:schemeClr val="tx1"/>
                </a:solidFill>
              </a:rPr>
              <a:t>lehdarı</a:t>
            </a:r>
            <a:r>
              <a:rPr lang="tr-TR" dirty="0">
                <a:solidFill>
                  <a:schemeClr val="tx1"/>
                </a:solidFill>
              </a:rPr>
              <a:t> kazandırma konusu malvarlığı üzerinde hak sahibidir.</a:t>
            </a:r>
          </a:p>
          <a:p>
            <a:pPr algn="just">
              <a:buFont typeface="Arial" panose="020B0604020202020204" pitchFamily="34" charset="0"/>
              <a:buChar char="•"/>
            </a:pPr>
            <a:r>
              <a:rPr lang="tr-TR" dirty="0">
                <a:solidFill>
                  <a:schemeClr val="tx1"/>
                </a:solidFill>
              </a:rPr>
              <a:t>Tasarruf oranını aşan ölüme bağlı kazandırma da geçerlidir, kazandırma </a:t>
            </a:r>
            <a:r>
              <a:rPr lang="tr-TR" dirty="0" err="1">
                <a:solidFill>
                  <a:schemeClr val="tx1"/>
                </a:solidFill>
              </a:rPr>
              <a:t>lehdarı</a:t>
            </a:r>
            <a:r>
              <a:rPr lang="tr-TR" dirty="0">
                <a:solidFill>
                  <a:schemeClr val="tx1"/>
                </a:solidFill>
              </a:rPr>
              <a:t> bu yoldan kazanmış olduğu alacak hakkının ifasını mirasçılardan talep edebilir. </a:t>
            </a:r>
          </a:p>
          <a:p>
            <a:pPr marL="0" indent="0" algn="just">
              <a:buNone/>
            </a:pPr>
            <a:endParaRPr lang="tr-TR" dirty="0">
              <a:solidFill>
                <a:schemeClr val="tx1"/>
              </a:solidFill>
            </a:endParaRPr>
          </a:p>
          <a:p>
            <a:endParaRPr lang="tr-TR" dirty="0">
              <a:solidFill>
                <a:schemeClr val="tx1"/>
              </a:solidFill>
            </a:endParaRPr>
          </a:p>
        </p:txBody>
      </p:sp>
    </p:spTree>
    <p:extLst>
      <p:ext uri="{BB962C8B-B14F-4D97-AF65-F5344CB8AC3E}">
        <p14:creationId xmlns:p14="http://schemas.microsoft.com/office/powerpoint/2010/main" val="3259894800"/>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solidFill>
                  <a:schemeClr val="tx1"/>
                </a:solidFill>
              </a:rPr>
              <a:t>TENKİS DAVASI</a:t>
            </a:r>
          </a:p>
        </p:txBody>
      </p:sp>
      <p:sp>
        <p:nvSpPr>
          <p:cNvPr id="3" name="İçerik Yer Tutucusu 2"/>
          <p:cNvSpPr>
            <a:spLocks noGrp="1"/>
          </p:cNvSpPr>
          <p:nvPr>
            <p:ph idx="1"/>
          </p:nvPr>
        </p:nvSpPr>
        <p:spPr/>
        <p:txBody>
          <a:bodyPr>
            <a:normAutofit fontScale="92500" lnSpcReduction="10000"/>
          </a:bodyPr>
          <a:lstStyle/>
          <a:p>
            <a:pPr marL="0" indent="0">
              <a:buNone/>
            </a:pPr>
            <a:r>
              <a:rPr lang="tr-TR" dirty="0">
                <a:solidFill>
                  <a:srgbClr val="FF0000"/>
                </a:solidFill>
              </a:rPr>
              <a:t>Tenkis davasında davacı:</a:t>
            </a:r>
          </a:p>
          <a:p>
            <a:pPr algn="just">
              <a:buFont typeface="Arial" panose="020B0604020202020204" pitchFamily="34" charset="0"/>
              <a:buChar char="•"/>
            </a:pPr>
            <a:r>
              <a:rPr lang="tr-TR" dirty="0">
                <a:solidFill>
                  <a:schemeClr val="tx1"/>
                </a:solidFill>
              </a:rPr>
              <a:t>Tenkis davasının konusu mirasbırakanın saklı paya tecavüz eden tasarruflarının, bu tecavüz (aşma) oranında indirilmesi ve bu indirilen kısmın saklı paylı mirasçıya tahsis olunmasıdır. Bu nedenle, tenkis davası açılabilmesi için </a:t>
            </a:r>
            <a:r>
              <a:rPr lang="tr-TR" dirty="0" smtClean="0">
                <a:solidFill>
                  <a:schemeClr val="tx1"/>
                </a:solidFill>
              </a:rPr>
              <a:t>öncelikle </a:t>
            </a:r>
            <a:r>
              <a:rPr lang="tr-TR" dirty="0">
                <a:solidFill>
                  <a:schemeClr val="tx1"/>
                </a:solidFill>
              </a:rPr>
              <a:t>saklı paylı mirasçının bulunması gerekmektedir.</a:t>
            </a:r>
          </a:p>
          <a:p>
            <a:pPr marL="0" indent="0" algn="just">
              <a:buNone/>
            </a:pPr>
            <a:r>
              <a:rPr lang="tr-TR" dirty="0" err="1">
                <a:solidFill>
                  <a:schemeClr val="tx1"/>
                </a:solidFill>
              </a:rPr>
              <a:t>Örn</a:t>
            </a:r>
            <a:r>
              <a:rPr lang="tr-TR" dirty="0">
                <a:solidFill>
                  <a:schemeClr val="tx1"/>
                </a:solidFill>
              </a:rPr>
              <a:t>: Mirasbırakanın ölümü </a:t>
            </a:r>
            <a:r>
              <a:rPr lang="tr-TR" dirty="0" smtClean="0">
                <a:solidFill>
                  <a:schemeClr val="tx1"/>
                </a:solidFill>
              </a:rPr>
              <a:t>(2015 yılı) anında babası B, kız kardeşi </a:t>
            </a:r>
            <a:r>
              <a:rPr lang="tr-TR" dirty="0">
                <a:solidFill>
                  <a:schemeClr val="tx1"/>
                </a:solidFill>
              </a:rPr>
              <a:t>K, kendisinden önce ölen </a:t>
            </a:r>
            <a:r>
              <a:rPr lang="tr-TR" dirty="0" smtClean="0">
                <a:solidFill>
                  <a:schemeClr val="tx1"/>
                </a:solidFill>
              </a:rPr>
              <a:t>erkek kardeşinin </a:t>
            </a:r>
            <a:r>
              <a:rPr lang="tr-TR" dirty="0">
                <a:solidFill>
                  <a:schemeClr val="tx1"/>
                </a:solidFill>
              </a:rPr>
              <a:t>oğlu Y hayatta ise, tasarruf oranını aşan bir kazandırma bulunduğu takdirde davayı açabilecek tek kişi </a:t>
            </a:r>
            <a:r>
              <a:rPr lang="tr-TR" dirty="0" smtClean="0">
                <a:solidFill>
                  <a:schemeClr val="tx1"/>
                </a:solidFill>
              </a:rPr>
              <a:t>B’dir. Zira K ve </a:t>
            </a:r>
            <a:r>
              <a:rPr lang="tr-TR" dirty="0">
                <a:solidFill>
                  <a:schemeClr val="tx1"/>
                </a:solidFill>
              </a:rPr>
              <a:t>Y, saklı paylı mirasçı değildir. </a:t>
            </a:r>
          </a:p>
          <a:p>
            <a:pPr marL="0" indent="0" algn="just">
              <a:buNone/>
            </a:pPr>
            <a:r>
              <a:rPr lang="tr-TR" dirty="0" err="1">
                <a:solidFill>
                  <a:schemeClr val="tx1"/>
                </a:solidFill>
              </a:rPr>
              <a:t>Örn</a:t>
            </a:r>
            <a:r>
              <a:rPr lang="tr-TR" dirty="0">
                <a:solidFill>
                  <a:schemeClr val="tx1"/>
                </a:solidFill>
              </a:rPr>
              <a:t>: Mirasbırakanın ölümü anında altsoyu </a:t>
            </a:r>
            <a:r>
              <a:rPr lang="tr-TR" dirty="0" smtClean="0">
                <a:solidFill>
                  <a:schemeClr val="tx1"/>
                </a:solidFill>
              </a:rPr>
              <a:t>Ç, babası B, kız kardeşi </a:t>
            </a:r>
            <a:r>
              <a:rPr lang="tr-TR" dirty="0">
                <a:solidFill>
                  <a:schemeClr val="tx1"/>
                </a:solidFill>
              </a:rPr>
              <a:t>K, hayatta ise, tasarruf oranını aşan bir kazandırma bulunduğu takdirde davayı açabilecek tek kişi Ç</a:t>
            </a:r>
            <a:r>
              <a:rPr lang="tr-TR" dirty="0" smtClean="0">
                <a:solidFill>
                  <a:schemeClr val="tx1"/>
                </a:solidFill>
              </a:rPr>
              <a:t>’dir</a:t>
            </a:r>
            <a:r>
              <a:rPr lang="tr-TR" dirty="0">
                <a:solidFill>
                  <a:schemeClr val="tx1"/>
                </a:solidFill>
              </a:rPr>
              <a:t>. </a:t>
            </a:r>
            <a:r>
              <a:rPr lang="tr-TR" dirty="0" smtClean="0">
                <a:solidFill>
                  <a:schemeClr val="tx1"/>
                </a:solidFill>
              </a:rPr>
              <a:t>B saklı paylı mirasçı olmasına rağmen, </a:t>
            </a:r>
            <a:r>
              <a:rPr lang="tr-TR" dirty="0">
                <a:solidFill>
                  <a:schemeClr val="tx1"/>
                </a:solidFill>
              </a:rPr>
              <a:t>mirasçı sıfatını kazanamadığı için tenkis davası </a:t>
            </a:r>
            <a:r>
              <a:rPr lang="tr-TR" dirty="0" smtClean="0">
                <a:solidFill>
                  <a:schemeClr val="tx1"/>
                </a:solidFill>
              </a:rPr>
              <a:t>açamaz</a:t>
            </a:r>
            <a:r>
              <a:rPr lang="tr-TR" dirty="0">
                <a:solidFill>
                  <a:schemeClr val="tx1"/>
                </a:solidFill>
              </a:rPr>
              <a:t>. </a:t>
            </a:r>
          </a:p>
          <a:p>
            <a:endParaRPr lang="tr-TR" dirty="0"/>
          </a:p>
        </p:txBody>
      </p:sp>
    </p:spTree>
    <p:extLst>
      <p:ext uri="{BB962C8B-B14F-4D97-AF65-F5344CB8AC3E}">
        <p14:creationId xmlns:p14="http://schemas.microsoft.com/office/powerpoint/2010/main" val="1471725541"/>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solidFill>
                  <a:schemeClr val="tx1"/>
                </a:solidFill>
              </a:rPr>
              <a:t>TENKİS DAVASI</a:t>
            </a:r>
          </a:p>
        </p:txBody>
      </p:sp>
      <p:sp>
        <p:nvSpPr>
          <p:cNvPr id="3" name="İçerik Yer Tutucusu 2"/>
          <p:cNvSpPr>
            <a:spLocks noGrp="1"/>
          </p:cNvSpPr>
          <p:nvPr>
            <p:ph idx="1"/>
          </p:nvPr>
        </p:nvSpPr>
        <p:spPr/>
        <p:txBody>
          <a:bodyPr>
            <a:normAutofit/>
          </a:bodyPr>
          <a:lstStyle/>
          <a:p>
            <a:pPr marL="0" indent="0">
              <a:buNone/>
            </a:pPr>
            <a:r>
              <a:rPr lang="tr-TR" dirty="0">
                <a:solidFill>
                  <a:srgbClr val="FF0000"/>
                </a:solidFill>
              </a:rPr>
              <a:t>Tenkis davasında davalı:</a:t>
            </a:r>
          </a:p>
          <a:p>
            <a:pPr lvl="0" algn="just">
              <a:buFont typeface="Arial" panose="020B0604020202020204" pitchFamily="34" charset="0"/>
              <a:buChar char="•"/>
            </a:pPr>
            <a:r>
              <a:rPr lang="tr-TR" dirty="0">
                <a:solidFill>
                  <a:schemeClr val="tx1"/>
                </a:solidFill>
              </a:rPr>
              <a:t>Tenkise tabi ölüme bağlı veya sağlararası kazandırmanın </a:t>
            </a:r>
            <a:r>
              <a:rPr lang="tr-TR" dirty="0" err="1">
                <a:solidFill>
                  <a:schemeClr val="tx1"/>
                </a:solidFill>
              </a:rPr>
              <a:t>lehdarı</a:t>
            </a:r>
            <a:r>
              <a:rPr lang="tr-TR" dirty="0">
                <a:solidFill>
                  <a:schemeClr val="tx1"/>
                </a:solidFill>
              </a:rPr>
              <a:t> olan kişi ya da kişilerdir. </a:t>
            </a:r>
          </a:p>
          <a:p>
            <a:pPr lvl="0" algn="just">
              <a:buFont typeface="Arial" panose="020B0604020202020204" pitchFamily="34" charset="0"/>
              <a:buChar char="•"/>
            </a:pPr>
            <a:r>
              <a:rPr lang="tr-TR" dirty="0">
                <a:solidFill>
                  <a:schemeClr val="tx1"/>
                </a:solidFill>
              </a:rPr>
              <a:t>Davalı, (saklı paylı) mirasçı ya da üçüncü kişi olabilir. </a:t>
            </a:r>
          </a:p>
          <a:p>
            <a:pPr lvl="0" algn="just">
              <a:buFont typeface="Arial" panose="020B0604020202020204" pitchFamily="34" charset="0"/>
              <a:buChar char="•"/>
            </a:pPr>
            <a:r>
              <a:rPr lang="tr-TR" dirty="0">
                <a:solidFill>
                  <a:schemeClr val="tx1"/>
                </a:solidFill>
              </a:rPr>
              <a:t>Lehine kazandırma yapılan kişi ölmüşse, dava mirasçılarına karşı açılabilir.</a:t>
            </a:r>
          </a:p>
          <a:p>
            <a:pPr lvl="0" algn="just">
              <a:buFont typeface="Arial" panose="020B0604020202020204" pitchFamily="34" charset="0"/>
              <a:buChar char="•"/>
            </a:pPr>
            <a:r>
              <a:rPr lang="tr-TR" dirty="0">
                <a:solidFill>
                  <a:schemeClr val="tx1"/>
                </a:solidFill>
              </a:rPr>
              <a:t>Tenkise tabi kazandırma üçüncü kişiye devredilmişse dava, tenkise tabi kazandırmanın </a:t>
            </a:r>
            <a:r>
              <a:rPr lang="tr-TR" dirty="0" err="1">
                <a:solidFill>
                  <a:schemeClr val="tx1"/>
                </a:solidFill>
              </a:rPr>
              <a:t>lehdarına</a:t>
            </a:r>
            <a:r>
              <a:rPr lang="tr-TR" dirty="0">
                <a:solidFill>
                  <a:schemeClr val="tx1"/>
                </a:solidFill>
              </a:rPr>
              <a:t> karşı açılmalıdır. Bu dava şahsi nitelikte bir davadır. </a:t>
            </a:r>
            <a:r>
              <a:rPr lang="tr-TR" dirty="0" smtClean="0">
                <a:solidFill>
                  <a:schemeClr val="tx1"/>
                </a:solidFill>
              </a:rPr>
              <a:t>Bu nedenle, </a:t>
            </a:r>
            <a:r>
              <a:rPr lang="tr-TR" dirty="0" err="1">
                <a:solidFill>
                  <a:schemeClr val="tx1"/>
                </a:solidFill>
              </a:rPr>
              <a:t>nisbi</a:t>
            </a:r>
            <a:r>
              <a:rPr lang="tr-TR" dirty="0">
                <a:solidFill>
                  <a:schemeClr val="tx1"/>
                </a:solidFill>
              </a:rPr>
              <a:t> nitelikteki geri alma hakkını sadece mirasbırakandan kazandırmayı alan kişiye karşı ileri sürmesi gerekir. Ancak Yargıtay, </a:t>
            </a:r>
            <a:r>
              <a:rPr lang="tr-TR" dirty="0" err="1">
                <a:solidFill>
                  <a:schemeClr val="tx1"/>
                </a:solidFill>
              </a:rPr>
              <a:t>kötüniyetli</a:t>
            </a:r>
            <a:r>
              <a:rPr lang="tr-TR" dirty="0">
                <a:solidFill>
                  <a:schemeClr val="tx1"/>
                </a:solidFill>
              </a:rPr>
              <a:t> üçüncü kişilere karşı bu davanın açılabilmesine olanak tanımaktadır. (Y.İBK, 13.1.1975 T., 1974/7 E., 1975/1 K sayılı karar, RG 15196). </a:t>
            </a:r>
          </a:p>
          <a:p>
            <a:endParaRPr lang="tr-TR" dirty="0"/>
          </a:p>
        </p:txBody>
      </p:sp>
    </p:spTree>
    <p:extLst>
      <p:ext uri="{BB962C8B-B14F-4D97-AF65-F5344CB8AC3E}">
        <p14:creationId xmlns:p14="http://schemas.microsoft.com/office/powerpoint/2010/main" val="1486695123"/>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solidFill>
                  <a:schemeClr val="tx1"/>
                </a:solidFill>
              </a:rPr>
              <a:t>TENKİS DAVASI</a:t>
            </a:r>
          </a:p>
        </p:txBody>
      </p:sp>
      <p:sp>
        <p:nvSpPr>
          <p:cNvPr id="3" name="İçerik Yer Tutucusu 2"/>
          <p:cNvSpPr>
            <a:spLocks noGrp="1"/>
          </p:cNvSpPr>
          <p:nvPr>
            <p:ph idx="1"/>
          </p:nvPr>
        </p:nvSpPr>
        <p:spPr>
          <a:xfrm>
            <a:off x="1383957" y="2347784"/>
            <a:ext cx="9601200" cy="3581400"/>
          </a:xfrm>
        </p:spPr>
        <p:txBody>
          <a:bodyPr>
            <a:normAutofit fontScale="92500" lnSpcReduction="10000"/>
          </a:bodyPr>
          <a:lstStyle/>
          <a:p>
            <a:pPr algn="just">
              <a:buFont typeface="Arial" panose="020B0604020202020204" pitchFamily="34" charset="0"/>
              <a:buChar char="•"/>
            </a:pPr>
            <a:r>
              <a:rPr lang="tr-TR" dirty="0">
                <a:solidFill>
                  <a:schemeClr val="tx1"/>
                </a:solidFill>
              </a:rPr>
              <a:t>13.1.1975 tarihli </a:t>
            </a:r>
            <a:r>
              <a:rPr lang="tr-TR" dirty="0" smtClean="0">
                <a:solidFill>
                  <a:schemeClr val="tx1"/>
                </a:solidFill>
              </a:rPr>
              <a:t>Yargıtay İçtihadı Birleştirme Kararına göre, </a:t>
            </a:r>
            <a:r>
              <a:rPr lang="tr-TR" dirty="0">
                <a:solidFill>
                  <a:schemeClr val="tx1"/>
                </a:solidFill>
              </a:rPr>
              <a:t>lehine tenkise konu bir kazandırma yapılan kişinin sırf tenkis talebinden kaçırmak amacıyla söz konusu kazandırmayı, durumu bilen üçüncü kişiye devretmesi halinde tenkis davası mirasbırakan tarafından lehine doğrudan kazandırma yapılmamış üçüncü kişiye karşı da açılabilecektir. </a:t>
            </a:r>
          </a:p>
          <a:p>
            <a:pPr algn="just">
              <a:buFont typeface="Arial" panose="020B0604020202020204" pitchFamily="34" charset="0"/>
              <a:buChar char="•"/>
            </a:pPr>
            <a:r>
              <a:rPr lang="tr-TR" dirty="0">
                <a:solidFill>
                  <a:schemeClr val="tx1"/>
                </a:solidFill>
              </a:rPr>
              <a:t>Söz konusu karara göre üçüncü kişiye karşı tenkis davası </a:t>
            </a:r>
            <a:r>
              <a:rPr lang="tr-TR" dirty="0" smtClean="0">
                <a:solidFill>
                  <a:schemeClr val="tx1"/>
                </a:solidFill>
              </a:rPr>
              <a:t>açılabilmesi için; </a:t>
            </a:r>
            <a:endParaRPr lang="tr-TR" dirty="0">
              <a:solidFill>
                <a:schemeClr val="tx1"/>
              </a:solidFill>
            </a:endParaRPr>
          </a:p>
          <a:p>
            <a:pPr marL="0" indent="0" algn="just">
              <a:buNone/>
            </a:pPr>
            <a:r>
              <a:rPr lang="tr-TR" dirty="0">
                <a:solidFill>
                  <a:schemeClr val="tx1"/>
                </a:solidFill>
              </a:rPr>
              <a:t>	- Lehine tenkise konu kazandırma yapılan kişinin bu kazandırmayı tenkisten 	kaçırmak amacıyla üçüncü kişiye devretmesi ve </a:t>
            </a:r>
          </a:p>
          <a:p>
            <a:pPr marL="0" indent="0" algn="just">
              <a:buNone/>
            </a:pPr>
            <a:r>
              <a:rPr lang="tr-TR" dirty="0">
                <a:solidFill>
                  <a:schemeClr val="tx1"/>
                </a:solidFill>
              </a:rPr>
              <a:t>	-Üçüncü kişinin bu maksadı bilerek tenkise konu kazandırmayı </a:t>
            </a:r>
            <a:r>
              <a:rPr lang="tr-TR" dirty="0" smtClean="0">
                <a:solidFill>
                  <a:schemeClr val="tx1"/>
                </a:solidFill>
              </a:rPr>
              <a:t>devralması 	gereklidir.</a:t>
            </a:r>
            <a:endParaRPr lang="tr-TR" dirty="0">
              <a:solidFill>
                <a:schemeClr val="tx1"/>
              </a:solidFill>
            </a:endParaRPr>
          </a:p>
          <a:p>
            <a:pPr algn="just">
              <a:buFont typeface="Arial" panose="020B0604020202020204" pitchFamily="34" charset="0"/>
              <a:buChar char="•"/>
            </a:pPr>
            <a:r>
              <a:rPr lang="tr-TR" dirty="0">
                <a:solidFill>
                  <a:schemeClr val="tx1"/>
                </a:solidFill>
              </a:rPr>
              <a:t>Yargıtay, İçtihadı Birleştirme Kararında üçüncü kişiye karşı tenkis davası açılabileceğini kabul ederken içtihadın gerekçesini </a:t>
            </a:r>
            <a:r>
              <a:rPr lang="tr-TR" dirty="0" smtClean="0">
                <a:solidFill>
                  <a:schemeClr val="tx1"/>
                </a:solidFill>
              </a:rPr>
              <a:t>TBK </a:t>
            </a:r>
            <a:r>
              <a:rPr lang="tr-TR" dirty="0">
                <a:solidFill>
                  <a:schemeClr val="tx1"/>
                </a:solidFill>
              </a:rPr>
              <a:t>19, </a:t>
            </a:r>
            <a:r>
              <a:rPr lang="tr-TR" dirty="0" smtClean="0">
                <a:solidFill>
                  <a:schemeClr val="tx1"/>
                </a:solidFill>
              </a:rPr>
              <a:t>TMK 2, 4, 1023 </a:t>
            </a:r>
            <a:r>
              <a:rPr lang="tr-TR" dirty="0">
                <a:solidFill>
                  <a:schemeClr val="tx1"/>
                </a:solidFill>
              </a:rPr>
              <a:t>ve 1024’e dayandırmıştır. Bu karar öğretide eleştirilmektedir. </a:t>
            </a:r>
          </a:p>
          <a:p>
            <a:endParaRPr lang="tr-TR" dirty="0">
              <a:solidFill>
                <a:schemeClr val="tx1"/>
              </a:solidFill>
            </a:endParaRPr>
          </a:p>
        </p:txBody>
      </p:sp>
    </p:spTree>
    <p:extLst>
      <p:ext uri="{BB962C8B-B14F-4D97-AF65-F5344CB8AC3E}">
        <p14:creationId xmlns:p14="http://schemas.microsoft.com/office/powerpoint/2010/main" val="2014812096"/>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solidFill>
                  <a:schemeClr val="tx1"/>
                </a:solidFill>
              </a:rPr>
              <a:t>TENKİS DAVASI</a:t>
            </a:r>
          </a:p>
        </p:txBody>
      </p:sp>
      <p:sp>
        <p:nvSpPr>
          <p:cNvPr id="3" name="İçerik Yer Tutucusu 2"/>
          <p:cNvSpPr>
            <a:spLocks noGrp="1"/>
          </p:cNvSpPr>
          <p:nvPr>
            <p:ph idx="1"/>
          </p:nvPr>
        </p:nvSpPr>
        <p:spPr/>
        <p:txBody>
          <a:bodyPr>
            <a:normAutofit fontScale="92500" lnSpcReduction="10000"/>
          </a:bodyPr>
          <a:lstStyle/>
          <a:p>
            <a:pPr algn="just">
              <a:buFont typeface="Arial" panose="020B0604020202020204" pitchFamily="34" charset="0"/>
              <a:buChar char="•"/>
            </a:pPr>
            <a:r>
              <a:rPr lang="tr-TR" dirty="0">
                <a:solidFill>
                  <a:schemeClr val="tx1"/>
                </a:solidFill>
              </a:rPr>
              <a:t>Saklı payı ihlal eden kazandırmalar birden fazla kişi lehine yapılmış olabilir.</a:t>
            </a:r>
          </a:p>
          <a:p>
            <a:pPr algn="just">
              <a:buFont typeface="Arial" panose="020B0604020202020204" pitchFamily="34" charset="0"/>
              <a:buChar char="•"/>
            </a:pPr>
            <a:r>
              <a:rPr lang="tr-TR" dirty="0">
                <a:solidFill>
                  <a:schemeClr val="tx1"/>
                </a:solidFill>
              </a:rPr>
              <a:t> Kazandırma </a:t>
            </a:r>
            <a:r>
              <a:rPr lang="tr-TR" dirty="0" err="1">
                <a:solidFill>
                  <a:schemeClr val="tx1"/>
                </a:solidFill>
              </a:rPr>
              <a:t>lehdarının</a:t>
            </a:r>
            <a:r>
              <a:rPr lang="tr-TR" dirty="0">
                <a:solidFill>
                  <a:schemeClr val="tx1"/>
                </a:solidFill>
              </a:rPr>
              <a:t> birden fazla kişi olduğu hallerde, saklı paylı mirasçı tenkis davasını kazandırma </a:t>
            </a:r>
            <a:r>
              <a:rPr lang="tr-TR" dirty="0" err="1">
                <a:solidFill>
                  <a:schemeClr val="tx1"/>
                </a:solidFill>
              </a:rPr>
              <a:t>lehdarlarından</a:t>
            </a:r>
            <a:r>
              <a:rPr lang="tr-TR" dirty="0">
                <a:solidFill>
                  <a:schemeClr val="tx1"/>
                </a:solidFill>
              </a:rPr>
              <a:t> birine veya tamamına karşı açabilir. </a:t>
            </a:r>
            <a:endParaRPr lang="tr-TR" dirty="0" smtClean="0">
              <a:solidFill>
                <a:schemeClr val="tx1"/>
              </a:solidFill>
            </a:endParaRPr>
          </a:p>
          <a:p>
            <a:pPr algn="just">
              <a:buFont typeface="Arial" panose="020B0604020202020204" pitchFamily="34" charset="0"/>
              <a:buChar char="•"/>
            </a:pPr>
            <a:r>
              <a:rPr lang="tr-TR" dirty="0" smtClean="0">
                <a:solidFill>
                  <a:schemeClr val="tx1"/>
                </a:solidFill>
              </a:rPr>
              <a:t>Saklı </a:t>
            </a:r>
            <a:r>
              <a:rPr lang="tr-TR" dirty="0">
                <a:solidFill>
                  <a:schemeClr val="tx1"/>
                </a:solidFill>
              </a:rPr>
              <a:t>paylı mirasçı bu kazandırmaların tamamına karşı dava açma hakkına sahipse de buna mecbur değildir. Tenkis davasının kime karşı açılacağı saklı paylı mirasçının takdirine bırakılmıştır. </a:t>
            </a:r>
            <a:endParaRPr lang="tr-TR" dirty="0" smtClean="0">
              <a:solidFill>
                <a:schemeClr val="tx1"/>
              </a:solidFill>
            </a:endParaRPr>
          </a:p>
          <a:p>
            <a:pPr algn="just">
              <a:buFont typeface="Arial" panose="020B0604020202020204" pitchFamily="34" charset="0"/>
              <a:buChar char="•"/>
            </a:pPr>
            <a:r>
              <a:rPr lang="tr-TR" dirty="0" smtClean="0">
                <a:solidFill>
                  <a:schemeClr val="tx1"/>
                </a:solidFill>
              </a:rPr>
              <a:t>Mirasçı </a:t>
            </a:r>
            <a:r>
              <a:rPr lang="tr-TR" dirty="0">
                <a:solidFill>
                  <a:schemeClr val="tx1"/>
                </a:solidFill>
              </a:rPr>
              <a:t>saklı payının ihlal edilen bölümünün tamamını elde etmek istiyorsa, lehine tenkise tâbi kazandırma yapılan </a:t>
            </a:r>
            <a:r>
              <a:rPr lang="tr-TR" dirty="0" err="1">
                <a:solidFill>
                  <a:schemeClr val="tx1"/>
                </a:solidFill>
              </a:rPr>
              <a:t>lehdarların</a:t>
            </a:r>
            <a:r>
              <a:rPr lang="tr-TR" dirty="0">
                <a:solidFill>
                  <a:schemeClr val="tx1"/>
                </a:solidFill>
              </a:rPr>
              <a:t> tamamına karşı davasını yöneltmelidir.</a:t>
            </a:r>
          </a:p>
          <a:p>
            <a:pPr algn="just">
              <a:buFont typeface="Arial" panose="020B0604020202020204" pitchFamily="34" charset="0"/>
              <a:buChar char="•"/>
            </a:pPr>
            <a:r>
              <a:rPr lang="tr-TR" dirty="0">
                <a:solidFill>
                  <a:schemeClr val="tx1"/>
                </a:solidFill>
              </a:rPr>
              <a:t>Saklı payı ihlal edilen </a:t>
            </a:r>
            <a:r>
              <a:rPr lang="tr-TR" dirty="0" smtClean="0">
                <a:solidFill>
                  <a:schemeClr val="tx1"/>
                </a:solidFill>
              </a:rPr>
              <a:t>mirasçı, </a:t>
            </a:r>
            <a:r>
              <a:rPr lang="tr-TR" dirty="0">
                <a:solidFill>
                  <a:schemeClr val="tx1"/>
                </a:solidFill>
              </a:rPr>
              <a:t>kazandırma </a:t>
            </a:r>
            <a:r>
              <a:rPr lang="tr-TR" dirty="0" err="1">
                <a:solidFill>
                  <a:schemeClr val="tx1"/>
                </a:solidFill>
              </a:rPr>
              <a:t>lehdarlarının</a:t>
            </a:r>
            <a:r>
              <a:rPr lang="tr-TR" dirty="0">
                <a:solidFill>
                  <a:schemeClr val="tx1"/>
                </a:solidFill>
              </a:rPr>
              <a:t> tamamını davalı olarak göstermek suretiyle tek bir dilekçeyle tenkis davası açabileceği gibi, her birine karşı ayrı ayrı da tenkis davası açabilir. Ayrı ayrı dava açma yolu tercih edilmişse, açılan davalar yargılama safhasında mahkemece birleştirilir.</a:t>
            </a:r>
          </a:p>
          <a:p>
            <a:endParaRPr lang="tr-TR" dirty="0">
              <a:solidFill>
                <a:schemeClr val="tx1"/>
              </a:solidFill>
            </a:endParaRPr>
          </a:p>
        </p:txBody>
      </p:sp>
    </p:spTree>
    <p:extLst>
      <p:ext uri="{BB962C8B-B14F-4D97-AF65-F5344CB8AC3E}">
        <p14:creationId xmlns:p14="http://schemas.microsoft.com/office/powerpoint/2010/main" val="465416420"/>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solidFill>
                  <a:schemeClr val="tx1"/>
                </a:solidFill>
              </a:rPr>
              <a:t>TENKİS DAVASI</a:t>
            </a:r>
          </a:p>
        </p:txBody>
      </p:sp>
      <p:sp>
        <p:nvSpPr>
          <p:cNvPr id="3" name="İçerik Yer Tutucusu 2"/>
          <p:cNvSpPr>
            <a:spLocks noGrp="1"/>
          </p:cNvSpPr>
          <p:nvPr>
            <p:ph idx="1"/>
          </p:nvPr>
        </p:nvSpPr>
        <p:spPr/>
        <p:txBody>
          <a:bodyPr>
            <a:normAutofit fontScale="92500" lnSpcReduction="10000"/>
          </a:bodyPr>
          <a:lstStyle/>
          <a:p>
            <a:pPr algn="just">
              <a:buFont typeface="Arial" panose="020B0604020202020204" pitchFamily="34" charset="0"/>
              <a:buChar char="•"/>
            </a:pPr>
            <a:r>
              <a:rPr lang="tr-TR" dirty="0">
                <a:solidFill>
                  <a:schemeClr val="tx1"/>
                </a:solidFill>
              </a:rPr>
              <a:t>Saklı paylı mirasçı, mirasbırakandan kazandırma elde etmiş olabilir. Bu durumda, saklı payın karşılığının elde edilip edilmediği değerlendirilirken, yasal mirasçılık sıfatıyla elde edilen değerlerin yanı sıra gerek ölüme bağlı gerekse sağlararası kazandırmalarla elde edilen değerlerin de göz önünde bulundurulması gerekir. </a:t>
            </a:r>
          </a:p>
          <a:p>
            <a:pPr algn="just">
              <a:buFont typeface="Arial" panose="020B0604020202020204" pitchFamily="34" charset="0"/>
              <a:buChar char="•"/>
            </a:pPr>
            <a:r>
              <a:rPr lang="tr-TR" dirty="0">
                <a:solidFill>
                  <a:schemeClr val="tx1"/>
                </a:solidFill>
              </a:rPr>
              <a:t>Saklı paylı mirasçı, bu şekilde elde ettiği değerler toplamı ile saklı payının karşılığını almışsa, tenkis talebinde bulunamayacaktır. </a:t>
            </a:r>
          </a:p>
          <a:p>
            <a:pPr algn="just">
              <a:buFont typeface="Arial" panose="020B0604020202020204" pitchFamily="34" charset="0"/>
              <a:buChar char="•"/>
            </a:pPr>
            <a:r>
              <a:rPr lang="tr-TR" dirty="0">
                <a:solidFill>
                  <a:schemeClr val="tx1"/>
                </a:solidFill>
              </a:rPr>
              <a:t>Saklı paylı mirasçı, söz konusu kazandırmaları mahsup etmesine rağmen saklı payını tam olarak elde edememişse geri kalan kısım için tenkis talebini ileri sürebilir. </a:t>
            </a:r>
          </a:p>
          <a:p>
            <a:pPr algn="just">
              <a:buFont typeface="Arial" panose="020B0604020202020204" pitchFamily="34" charset="0"/>
              <a:buChar char="•"/>
            </a:pPr>
            <a:r>
              <a:rPr lang="tr-TR" dirty="0" smtClean="0">
                <a:solidFill>
                  <a:schemeClr val="tx1"/>
                </a:solidFill>
              </a:rPr>
              <a:t>TMK 561/c.1’e </a:t>
            </a:r>
            <a:r>
              <a:rPr lang="tr-TR" dirty="0">
                <a:solidFill>
                  <a:schemeClr val="tx1"/>
                </a:solidFill>
              </a:rPr>
              <a:t>göre, «Saklı pay sahibi mirasçılara ölüme bağlı tasarrufla yapılan ve tasarruf edilebilir kısmı aşan kazandırmaların onların saklı paylarını aşan kısmı orantılı olarak tenkise tâbi olur». Dolayısıyla saklı paylı mirasçı lehine yapılan kazandırma saklı payı aşmadığı takdirde saklı paya mahsup edilirken, aşan kısım varsa bu miktarda tenkise konu olmaktadır.  </a:t>
            </a:r>
          </a:p>
          <a:p>
            <a:endParaRPr lang="tr-TR" dirty="0">
              <a:solidFill>
                <a:schemeClr val="tx1"/>
              </a:solidFill>
            </a:endParaRPr>
          </a:p>
        </p:txBody>
      </p:sp>
    </p:spTree>
    <p:extLst>
      <p:ext uri="{BB962C8B-B14F-4D97-AF65-F5344CB8AC3E}">
        <p14:creationId xmlns:p14="http://schemas.microsoft.com/office/powerpoint/2010/main" val="3422684993"/>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solidFill>
                  <a:schemeClr val="tx1"/>
                </a:solidFill>
              </a:rPr>
              <a:t>TENKİS DAVASI</a:t>
            </a:r>
          </a:p>
        </p:txBody>
      </p:sp>
      <p:sp>
        <p:nvSpPr>
          <p:cNvPr id="3" name="İçerik Yer Tutucusu 2"/>
          <p:cNvSpPr>
            <a:spLocks noGrp="1"/>
          </p:cNvSpPr>
          <p:nvPr>
            <p:ph idx="1"/>
          </p:nvPr>
        </p:nvSpPr>
        <p:spPr/>
        <p:txBody>
          <a:bodyPr>
            <a:normAutofit fontScale="92500" lnSpcReduction="10000"/>
          </a:bodyPr>
          <a:lstStyle/>
          <a:p>
            <a:pPr algn="just">
              <a:buFont typeface="Arial" panose="020B0604020202020204" pitchFamily="34" charset="0"/>
              <a:buChar char="•"/>
            </a:pPr>
            <a:r>
              <a:rPr lang="tr-TR" dirty="0">
                <a:solidFill>
                  <a:schemeClr val="tx1"/>
                </a:solidFill>
              </a:rPr>
              <a:t>Saklı payı zedelenen mirasçı,  iflası halinde iflas dairesinin veya mirasın geçtiği tarihte kendisine karşı ellerinde ödemeden aciz belgesi bulunan alacaklıların ihtarına rağmen tenkis davası açmaması halinde, iflas dairesi veya bu alacaklılar, alacaklarının elde edilmesi için gerekli olan oranda ve mirasçıya tanınan süre içinde tenkis davası açabilirler: MK 562 I</a:t>
            </a:r>
          </a:p>
          <a:p>
            <a:pPr algn="just">
              <a:buFont typeface="Arial" panose="020B0604020202020204" pitchFamily="34" charset="0"/>
              <a:buChar char="•"/>
            </a:pPr>
            <a:r>
              <a:rPr lang="tr-TR" dirty="0">
                <a:solidFill>
                  <a:schemeClr val="tx1"/>
                </a:solidFill>
              </a:rPr>
              <a:t>Tenkis davası açma hakkı mirasçılara intikal eder. Mirasın açılması anında sağ olan saklı paylı mirasçı, bu davayı açmadan önce ölürse, onun yasal veya atanmış mirasçıları ölen saklı paylı mirasçı için geçerli olan süreler içinde külli halef sıfatıyla tenkis davası açabilirler. </a:t>
            </a:r>
          </a:p>
          <a:p>
            <a:pPr algn="just">
              <a:buFont typeface="Arial" panose="020B0604020202020204" pitchFamily="34" charset="0"/>
              <a:buChar char="•"/>
            </a:pPr>
            <a:r>
              <a:rPr lang="tr-TR" dirty="0">
                <a:solidFill>
                  <a:schemeClr val="tx1"/>
                </a:solidFill>
              </a:rPr>
              <a:t>Vasiyeti yerine getirme görevlisi tenkis davası açamaz.</a:t>
            </a:r>
          </a:p>
          <a:p>
            <a:pPr algn="just">
              <a:buFont typeface="Arial" panose="020B0604020202020204" pitchFamily="34" charset="0"/>
              <a:buChar char="•"/>
            </a:pPr>
            <a:r>
              <a:rPr lang="tr-TR" dirty="0">
                <a:solidFill>
                  <a:schemeClr val="tx1"/>
                </a:solidFill>
              </a:rPr>
              <a:t>Miras ortaklığının temsilcisi de tenkis davası açamaz.</a:t>
            </a:r>
          </a:p>
          <a:p>
            <a:pPr algn="just">
              <a:buFont typeface="Arial" panose="020B0604020202020204" pitchFamily="34" charset="0"/>
              <a:buChar char="•"/>
            </a:pPr>
            <a:r>
              <a:rPr lang="tr-TR" dirty="0">
                <a:solidFill>
                  <a:schemeClr val="tx1"/>
                </a:solidFill>
              </a:rPr>
              <a:t>Miras payının devri halinde devreden mirasçının şahsına bağlı olan tenkis davası açma hakkı devralana geçmez. Tenkis davası açma hakkı şahsa bağlı bir haktır. </a:t>
            </a:r>
          </a:p>
          <a:p>
            <a:endParaRPr lang="tr-TR" dirty="0">
              <a:solidFill>
                <a:schemeClr val="tx1"/>
              </a:solidFill>
            </a:endParaRPr>
          </a:p>
        </p:txBody>
      </p:sp>
    </p:spTree>
    <p:extLst>
      <p:ext uri="{BB962C8B-B14F-4D97-AF65-F5344CB8AC3E}">
        <p14:creationId xmlns:p14="http://schemas.microsoft.com/office/powerpoint/2010/main" val="1756156275"/>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solidFill>
                  <a:schemeClr val="tx1"/>
                </a:solidFill>
              </a:rPr>
              <a:t>TENKİS DAVASI</a:t>
            </a:r>
          </a:p>
        </p:txBody>
      </p:sp>
      <p:sp>
        <p:nvSpPr>
          <p:cNvPr id="3" name="İçerik Yer Tutucusu 2"/>
          <p:cNvSpPr>
            <a:spLocks noGrp="1"/>
          </p:cNvSpPr>
          <p:nvPr>
            <p:ph idx="1"/>
          </p:nvPr>
        </p:nvSpPr>
        <p:spPr/>
        <p:txBody>
          <a:bodyPr/>
          <a:lstStyle/>
          <a:p>
            <a:pPr algn="just">
              <a:buFont typeface="Arial" panose="020B0604020202020204" pitchFamily="34" charset="0"/>
              <a:buChar char="•"/>
            </a:pPr>
            <a:r>
              <a:rPr lang="tr-TR" dirty="0">
                <a:solidFill>
                  <a:schemeClr val="tx1"/>
                </a:solidFill>
              </a:rPr>
              <a:t>Saklı paylı mirasçının birden fazla olması halinde, mirasçıların tenkis davasını birlikte açma zorunluluğu bulunmamaktadır. Davacılar arasında zorunlu dava arkadaşlığı söz konusu değildir. Saklı paylı mirasçılar davayı birlikte açabileceği gibi, tek başına da açabilir.</a:t>
            </a:r>
          </a:p>
          <a:p>
            <a:pPr algn="just">
              <a:buFont typeface="Arial" panose="020B0604020202020204" pitchFamily="34" charset="0"/>
              <a:buChar char="•"/>
            </a:pPr>
            <a:r>
              <a:rPr lang="tr-TR" dirty="0" smtClean="0">
                <a:solidFill>
                  <a:schemeClr val="tx1"/>
                </a:solidFill>
              </a:rPr>
              <a:t>Her </a:t>
            </a:r>
            <a:r>
              <a:rPr lang="tr-TR" dirty="0">
                <a:solidFill>
                  <a:schemeClr val="tx1"/>
                </a:solidFill>
              </a:rPr>
              <a:t>olasılıkta mahkemenin vereceği tenkis kararı, sadece taraflar arasında etkilidir. </a:t>
            </a:r>
          </a:p>
          <a:p>
            <a:pPr algn="just">
              <a:buFont typeface="Arial" panose="020B0604020202020204" pitchFamily="34" charset="0"/>
              <a:buChar char="•"/>
            </a:pPr>
            <a:r>
              <a:rPr lang="tr-TR" dirty="0">
                <a:solidFill>
                  <a:schemeClr val="tx1"/>
                </a:solidFill>
              </a:rPr>
              <a:t>Bu yönüyle tenkis kararının kapsamı, taraflar bakımından nispidir. Saklı paylı mirasçılardan birinin açmış olduğu davanın sonucunda alınan karar, davayı açan saklı paylı mirasçı lehine hüküm ifade edecektir. Tenkis kararının, saklı payı ihlal edilen diğer mirasçıları etkilemesi söz konusu değildir. </a:t>
            </a:r>
          </a:p>
          <a:p>
            <a:endParaRPr lang="tr-TR" dirty="0">
              <a:solidFill>
                <a:schemeClr val="tx1"/>
              </a:solidFill>
            </a:endParaRPr>
          </a:p>
        </p:txBody>
      </p:sp>
    </p:spTree>
    <p:extLst>
      <p:ext uri="{BB962C8B-B14F-4D97-AF65-F5344CB8AC3E}">
        <p14:creationId xmlns:p14="http://schemas.microsoft.com/office/powerpoint/2010/main" val="2120877794"/>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solidFill>
                  <a:schemeClr val="tx1"/>
                </a:solidFill>
              </a:rPr>
              <a:t>TENKİS DAVASI</a:t>
            </a:r>
          </a:p>
        </p:txBody>
      </p:sp>
      <p:sp>
        <p:nvSpPr>
          <p:cNvPr id="3" name="İçerik Yer Tutucusu 2"/>
          <p:cNvSpPr>
            <a:spLocks noGrp="1"/>
          </p:cNvSpPr>
          <p:nvPr>
            <p:ph idx="1"/>
          </p:nvPr>
        </p:nvSpPr>
        <p:spPr/>
        <p:txBody>
          <a:bodyPr>
            <a:normAutofit fontScale="92500" lnSpcReduction="10000"/>
          </a:bodyPr>
          <a:lstStyle/>
          <a:p>
            <a:pPr marL="0" indent="0" algn="just">
              <a:buNone/>
            </a:pPr>
            <a:r>
              <a:rPr lang="tr-TR" dirty="0">
                <a:solidFill>
                  <a:schemeClr val="tx1"/>
                </a:solidFill>
              </a:rPr>
              <a:t>MK 571: «Tenkis davası açma hakkı, mirasçıların saklı paylarının zedelendiğini öğrendikleri tarihten başlayarak bir yıl ve her hâlde vasiyetnamelerde açılma tarihinin, diğer tasarruflarda mirasın açılması tarihinin üzerinden on yıl geçmekle düşer. </a:t>
            </a:r>
          </a:p>
          <a:p>
            <a:pPr marL="0" indent="0" algn="just">
              <a:buNone/>
            </a:pPr>
            <a:r>
              <a:rPr lang="tr-TR" dirty="0">
                <a:solidFill>
                  <a:schemeClr val="tx1"/>
                </a:solidFill>
              </a:rPr>
              <a:t>Bir tasarrufun iptali bir öncekinin yürürlüğe girmesini sağlarsa, süreler iptal kararının kesinleşmesi tarihinde işlemeye başlar .»</a:t>
            </a:r>
          </a:p>
          <a:p>
            <a:pPr algn="just">
              <a:buFont typeface="Arial" panose="020B0604020202020204" pitchFamily="34" charset="0"/>
              <a:buChar char="•"/>
            </a:pPr>
            <a:r>
              <a:rPr lang="tr-TR" dirty="0">
                <a:solidFill>
                  <a:schemeClr val="tx1"/>
                </a:solidFill>
              </a:rPr>
              <a:t>Kanun hükmünde davanın açılması bakımından bir ve on yıllık iki farklı süre düzenlenmiştir. Davanın açılması için öngörülen her iki süre de hukuki nitelik itibariyle «hak düşürücü süre» niteliğindedir. </a:t>
            </a:r>
          </a:p>
          <a:p>
            <a:pPr algn="just">
              <a:buFont typeface="Arial" panose="020B0604020202020204" pitchFamily="34" charset="0"/>
              <a:buChar char="•"/>
            </a:pPr>
            <a:r>
              <a:rPr lang="tr-TR" dirty="0">
                <a:solidFill>
                  <a:schemeClr val="tx1"/>
                </a:solidFill>
              </a:rPr>
              <a:t>Alacaklıların ve iflas idaresinin tenkis davası açma süresi de, saklı paylı mirasçının dava açabileceği süre ile sınırlıdır. Bu nedenle saklı paylı mirasçının dava açması için kanunda öngörülen sürelerin geçirilmesi halinde, alacaklıların veya iflas idaresinin sahip olduğu tenkis davası açma hakkı da düşer.</a:t>
            </a:r>
          </a:p>
        </p:txBody>
      </p:sp>
    </p:spTree>
    <p:extLst>
      <p:ext uri="{BB962C8B-B14F-4D97-AF65-F5344CB8AC3E}">
        <p14:creationId xmlns:p14="http://schemas.microsoft.com/office/powerpoint/2010/main" val="2378264930"/>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solidFill>
                  <a:schemeClr val="tx1"/>
                </a:solidFill>
              </a:rPr>
              <a:t>TENKİS DAVASI</a:t>
            </a:r>
          </a:p>
        </p:txBody>
      </p:sp>
      <p:sp>
        <p:nvSpPr>
          <p:cNvPr id="3" name="İçerik Yer Tutucusu 2"/>
          <p:cNvSpPr>
            <a:spLocks noGrp="1"/>
          </p:cNvSpPr>
          <p:nvPr>
            <p:ph idx="1"/>
          </p:nvPr>
        </p:nvSpPr>
        <p:spPr/>
        <p:txBody>
          <a:bodyPr>
            <a:normAutofit fontScale="85000" lnSpcReduction="20000"/>
          </a:bodyPr>
          <a:lstStyle/>
          <a:p>
            <a:pPr algn="just">
              <a:buFont typeface="Arial" panose="020B0604020202020204" pitchFamily="34" charset="0"/>
              <a:buChar char="•"/>
            </a:pPr>
            <a:r>
              <a:rPr lang="tr-TR" dirty="0">
                <a:solidFill>
                  <a:schemeClr val="tx1"/>
                </a:solidFill>
              </a:rPr>
              <a:t>On yıllık sürenin başlangıcında esas alınan ölçüt objektif nitelikte olup, «vasiyetnamelerde açılma tarihi», «diğer tasarruflarda mirasın açılması </a:t>
            </a:r>
            <a:r>
              <a:rPr lang="tr-TR" dirty="0" err="1">
                <a:solidFill>
                  <a:schemeClr val="tx1"/>
                </a:solidFill>
              </a:rPr>
              <a:t>tarihi»dir</a:t>
            </a:r>
            <a:r>
              <a:rPr lang="tr-TR" dirty="0">
                <a:solidFill>
                  <a:schemeClr val="tx1"/>
                </a:solidFill>
              </a:rPr>
              <a:t>. </a:t>
            </a:r>
          </a:p>
          <a:p>
            <a:pPr algn="just">
              <a:buFont typeface="Arial" panose="020B0604020202020204" pitchFamily="34" charset="0"/>
              <a:buChar char="•"/>
            </a:pPr>
            <a:r>
              <a:rPr lang="tr-TR" dirty="0" smtClean="0">
                <a:solidFill>
                  <a:schemeClr val="tx1"/>
                </a:solidFill>
              </a:rPr>
              <a:t>TMK 596’ya </a:t>
            </a:r>
            <a:r>
              <a:rPr lang="tr-TR" dirty="0">
                <a:solidFill>
                  <a:schemeClr val="tx1"/>
                </a:solidFill>
              </a:rPr>
              <a:t>göre, vasiyetnamenin açılması tarihi, vasiyetnamenin sulh hâkimine tevdi edilmesinden sonra, hâkimin mirasçıları davet ederek onlar huzurunda vasiyetnameyi açıkladığı andır. On yıllık süre </a:t>
            </a:r>
            <a:r>
              <a:rPr lang="tr-TR" dirty="0" smtClean="0">
                <a:solidFill>
                  <a:schemeClr val="tx1"/>
                </a:solidFill>
              </a:rPr>
              <a:t>bu </a:t>
            </a:r>
            <a:r>
              <a:rPr lang="tr-TR" dirty="0">
                <a:solidFill>
                  <a:schemeClr val="tx1"/>
                </a:solidFill>
              </a:rPr>
              <a:t>andan itibaren başlayacaktır.</a:t>
            </a:r>
          </a:p>
          <a:p>
            <a:pPr algn="just">
              <a:buFont typeface="Arial" panose="020B0604020202020204" pitchFamily="34" charset="0"/>
              <a:buChar char="•"/>
            </a:pPr>
            <a:r>
              <a:rPr lang="tr-TR" dirty="0">
                <a:solidFill>
                  <a:schemeClr val="tx1"/>
                </a:solidFill>
              </a:rPr>
              <a:t>Bir tasarrufun iptali bir öncekinin yürürlüğe girmesini sağlarsa, tenkis davası için öngörülen hak düşürücü süreler iptal kararının kesinleşmesi tarihinde işlemeye başlar: </a:t>
            </a:r>
            <a:r>
              <a:rPr lang="tr-TR" dirty="0" smtClean="0">
                <a:solidFill>
                  <a:schemeClr val="tx1"/>
                </a:solidFill>
              </a:rPr>
              <a:t>TMK </a:t>
            </a:r>
            <a:r>
              <a:rPr lang="tr-TR" dirty="0">
                <a:solidFill>
                  <a:schemeClr val="tx1"/>
                </a:solidFill>
              </a:rPr>
              <a:t>571 II</a:t>
            </a:r>
          </a:p>
          <a:p>
            <a:pPr marL="0" indent="0" algn="just">
              <a:buNone/>
            </a:pPr>
            <a:r>
              <a:rPr lang="tr-TR" dirty="0" err="1" smtClean="0">
                <a:solidFill>
                  <a:schemeClr val="tx1"/>
                </a:solidFill>
              </a:rPr>
              <a:t>Örn</a:t>
            </a:r>
            <a:r>
              <a:rPr lang="tr-TR" dirty="0">
                <a:solidFill>
                  <a:schemeClr val="tx1"/>
                </a:solidFill>
              </a:rPr>
              <a:t>: Mirasbırakan bir vasiyetname düzenlemiştir. Bu vasiyetnamede yer alan tasarruflar saklı payları ihlal etmiştir. Bir süre sonra mirasbırakan ikinci bir vasiyetname düzenlemiş ve ilk </a:t>
            </a:r>
            <a:r>
              <a:rPr lang="tr-TR" dirty="0" smtClean="0">
                <a:solidFill>
                  <a:schemeClr val="tx1"/>
                </a:solidFill>
              </a:rPr>
              <a:t>vasiyetnameyi geri almıştır. </a:t>
            </a:r>
            <a:r>
              <a:rPr lang="tr-TR" dirty="0">
                <a:solidFill>
                  <a:schemeClr val="tx1"/>
                </a:solidFill>
              </a:rPr>
              <a:t>İkinci vasiyetnamede yer alan tasarruflar saklı payları ihlal etmemektedir. </a:t>
            </a:r>
            <a:r>
              <a:rPr lang="tr-TR" dirty="0" smtClean="0">
                <a:solidFill>
                  <a:schemeClr val="tx1"/>
                </a:solidFill>
              </a:rPr>
              <a:t>Geri alınan ilk </a:t>
            </a:r>
            <a:r>
              <a:rPr lang="tr-TR" dirty="0">
                <a:solidFill>
                  <a:schemeClr val="tx1"/>
                </a:solidFill>
              </a:rPr>
              <a:t>vasiyetnameden yararlanacak olan kişiler, sonraki vasiyetnamenin şekle aykırılık dolayısıyla iptal edilmesi için dava açar. İptal davası mirasbırakanın ölümünden </a:t>
            </a:r>
            <a:r>
              <a:rPr lang="tr-TR" dirty="0" smtClean="0">
                <a:solidFill>
                  <a:schemeClr val="tx1"/>
                </a:solidFill>
              </a:rPr>
              <a:t>üç yıl </a:t>
            </a:r>
            <a:r>
              <a:rPr lang="tr-TR" dirty="0">
                <a:solidFill>
                  <a:schemeClr val="tx1"/>
                </a:solidFill>
              </a:rPr>
              <a:t>sonra kesinleşir ve sonraki tarihli vasiyetname hükümsüz hale gelir. Bu durumda önceki vasiyetname yürürlüğe girer. Bu vasiyetnamedeki tasarruflar saklı payları ihlal etmektedir. Bu ihlalin ortadan kaldırılabilmesi için artık dava hakkına sahip olanların dava açma süreleri, ikinci vasiyetnamenin iptaline ilişkin davanın kesin hükme bağlanmasından itibaren başlayacaktır.</a:t>
            </a:r>
          </a:p>
          <a:p>
            <a:endParaRPr lang="tr-TR" dirty="0">
              <a:solidFill>
                <a:schemeClr val="tx1"/>
              </a:solidFill>
            </a:endParaRPr>
          </a:p>
        </p:txBody>
      </p:sp>
    </p:spTree>
    <p:extLst>
      <p:ext uri="{BB962C8B-B14F-4D97-AF65-F5344CB8AC3E}">
        <p14:creationId xmlns:p14="http://schemas.microsoft.com/office/powerpoint/2010/main" val="1484700824"/>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Duman</Template>
  <TotalTime>1563</TotalTime>
  <Words>15235</Words>
  <Application>Microsoft Office PowerPoint</Application>
  <PresentationFormat>Geniş ekran</PresentationFormat>
  <Paragraphs>1190</Paragraphs>
  <Slides>171</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171</vt:i4>
      </vt:variant>
    </vt:vector>
  </HeadingPairs>
  <TitlesOfParts>
    <vt:vector size="178" baseType="lpstr">
      <vt:lpstr>Arial</vt:lpstr>
      <vt:lpstr>Calibri</vt:lpstr>
      <vt:lpstr>Century Gothic</vt:lpstr>
      <vt:lpstr>Times New Roman</vt:lpstr>
      <vt:lpstr>Wingdings</vt:lpstr>
      <vt:lpstr>Wingdings 3</vt:lpstr>
      <vt:lpstr>Duman</vt:lpstr>
      <vt:lpstr>  Yasal Mirasçılar Muris Muvazaası Mirasta denkleştirme Tenkis Ölüme Bağlı Tasarruflar  </vt:lpstr>
      <vt:lpstr>PowerPoint Sunusu</vt:lpstr>
      <vt:lpstr>  Miras Hukukunun özellikleri ve Miras Hukukuna hakim olan ilkeler </vt:lpstr>
      <vt:lpstr>Miras Hukukunun özellikleri ve Miras Hukukuna hakim olan ilkeler</vt:lpstr>
      <vt:lpstr>Miras Hukukunun özellikleri ve Miras Hukukuna hakim olan ilkeler</vt:lpstr>
      <vt:lpstr>Miras Hukukunun özellikleri ve Miras Hukukuna hakim olan ilkeler</vt:lpstr>
      <vt:lpstr>Miras Hukukunun özellikleri ve Miras Hukukuna hakim olan ilkeler</vt:lpstr>
      <vt:lpstr>Ölüm tarihine göre uygulanacak hukukun tespiti</vt:lpstr>
      <vt:lpstr>Mirasçılık sıfatının belirlenmesi</vt:lpstr>
      <vt:lpstr>Yasal mirasçılar</vt:lpstr>
      <vt:lpstr>Kan hısımlarının yasal mirasçılığı</vt:lpstr>
      <vt:lpstr>Kan hısımlarının yasal mirasçılığı</vt:lpstr>
      <vt:lpstr>PowerPoint Sunusu</vt:lpstr>
      <vt:lpstr>PowerPoint Sunusu</vt:lpstr>
      <vt:lpstr>PowerPoint Sunusu</vt:lpstr>
      <vt:lpstr>Kan hısımlarının yasal mirasçılığı</vt:lpstr>
      <vt:lpstr>Kan hısımlarının yasal mirasçılığı</vt:lpstr>
      <vt:lpstr>Kan hısımlarının yasal mirasçılığı</vt:lpstr>
      <vt:lpstr>Kan hısımlarının yasal mirasçılığı</vt:lpstr>
      <vt:lpstr>Kan hısımlarının yasal mirasçılığı</vt:lpstr>
      <vt:lpstr>Kan hısımlarının yasal mirasçılığı</vt:lpstr>
      <vt:lpstr>Kan hısımlarının yasal mirasçılığı</vt:lpstr>
      <vt:lpstr>Örnekler</vt:lpstr>
      <vt:lpstr>Örnekler</vt:lpstr>
      <vt:lpstr>Örnekler</vt:lpstr>
      <vt:lpstr>Örnekler</vt:lpstr>
      <vt:lpstr>Evlatlık ve evlatlığın altsoyunun mirasçılığı</vt:lpstr>
      <vt:lpstr>Örnek</vt:lpstr>
      <vt:lpstr>Örnek</vt:lpstr>
      <vt:lpstr>Sağ Kalan Eşin Mirasçılığı</vt:lpstr>
      <vt:lpstr> </vt:lpstr>
      <vt:lpstr> MURİS MUVAZAASI</vt:lpstr>
      <vt:lpstr>MURİS MUVAZAASI</vt:lpstr>
      <vt:lpstr>MURİS MUVAZAASI</vt:lpstr>
      <vt:lpstr>MURİS MUVAZAASI</vt:lpstr>
      <vt:lpstr>MURİS MUVAZAASI</vt:lpstr>
      <vt:lpstr>MURİS MUVAZAASI</vt:lpstr>
      <vt:lpstr>MURİS MUVAZAASI</vt:lpstr>
      <vt:lpstr>MURİS MUVAZAASI</vt:lpstr>
      <vt:lpstr>MURİS MUVAZAASI</vt:lpstr>
      <vt:lpstr>MURİS MUVAZAASI</vt:lpstr>
      <vt:lpstr>MURİS MUVAZAASI</vt:lpstr>
      <vt:lpstr>MURİS MUVAZAASI</vt:lpstr>
      <vt:lpstr>MURİS MUVAZAASI</vt:lpstr>
      <vt:lpstr>MURİS MUVAZAASI</vt:lpstr>
      <vt:lpstr>MURİS MUVAZAASI</vt:lpstr>
      <vt:lpstr>MURİS MUVAZAASI</vt:lpstr>
      <vt:lpstr>MURİS MUVAZAASI</vt:lpstr>
      <vt:lpstr>MURİS MUVAZAASI</vt:lpstr>
      <vt:lpstr>MURİS MUVAZAASI</vt:lpstr>
      <vt:lpstr>MURİS MUVAZAASI</vt:lpstr>
      <vt:lpstr>PowerPoint Sunusu</vt:lpstr>
      <vt:lpstr>MİRASTA DENKLEŞTİRME (İADE)</vt:lpstr>
      <vt:lpstr>MİRASTA DENKLEŞTİRME (İADE)</vt:lpstr>
      <vt:lpstr>MİRASTA DENKLEŞTİRME (İADE)</vt:lpstr>
      <vt:lpstr>MİRASTA DENKLEŞTİRME (İADE)</vt:lpstr>
      <vt:lpstr>MİRASTA DENKLEŞTİRME (İADE)</vt:lpstr>
      <vt:lpstr>MİRASTA DENKLEŞTİRME (İADE)</vt:lpstr>
      <vt:lpstr>MİRASTA DENKLEŞTİRME (İADE)</vt:lpstr>
      <vt:lpstr>MİRASTA DENKLEŞTİRME (İADE)</vt:lpstr>
      <vt:lpstr>MİRASTA DENKLEŞTİRME (İADE)</vt:lpstr>
      <vt:lpstr>MİRASTA DENKLEŞTİRME (İADE)</vt:lpstr>
      <vt:lpstr>MİRASTA DENKLEŞTİRME (İADE)</vt:lpstr>
      <vt:lpstr>MİRASTA DENKLEŞTİRME (İADE)</vt:lpstr>
      <vt:lpstr>MİRASTA DENKLEŞTİRME (İADE)</vt:lpstr>
      <vt:lpstr>MİRASTA DENKLEŞTİRME (İADE)</vt:lpstr>
      <vt:lpstr>MİRASTA DENKLEŞTİRME (İADE)</vt:lpstr>
      <vt:lpstr>MİRASTA DENKLEŞTİRME (İADE) </vt:lpstr>
      <vt:lpstr>MİRASTA DENKLEŞTİRME (İADE) </vt:lpstr>
      <vt:lpstr>PowerPoint Sunusu</vt:lpstr>
      <vt:lpstr>TENKİS</vt:lpstr>
      <vt:lpstr>SAKLI PAYLI MİRASÇILAR VE SAKLI PAY ORANLARI</vt:lpstr>
      <vt:lpstr>SAKLI PAYLI MİRASÇILAR VE SAKLI PAY ORANLARI</vt:lpstr>
      <vt:lpstr>SAKLI PAYLI MİRASÇILAR VE SAKLI PAY ORANLARI</vt:lpstr>
      <vt:lpstr>SAKLI PAY HESAPLAMASINA İLİŞKİN ÖRNEKLER</vt:lpstr>
      <vt:lpstr>SAKLI PAY HESAPLAMASINA İLİŞKİN ÖRNEKLER</vt:lpstr>
      <vt:lpstr>MİRASBIRAKANIN TASARRUF ORANINI AŞIP AŞMADIĞININ BELİRLENMESİ</vt:lpstr>
      <vt:lpstr>MİRASBIRAKANIN TASARRUF ORANINI AŞIP AŞMADIĞININ BELİRLENMESİ</vt:lpstr>
      <vt:lpstr>MİRASBIRAKANIN TASARRUF ORANINI AŞIP AŞMADIĞININ BELİRLENMESİ</vt:lpstr>
      <vt:lpstr>MİRASBIRAKANIN TASARRUF ORANINI AŞIP AŞMADIĞININ BELİRLENMESİ</vt:lpstr>
      <vt:lpstr>MİRASBIRAKANIN TASARRUF ORANINI AŞIP AŞMADIĞININ BELİRLENMESİ</vt:lpstr>
      <vt:lpstr>SAĞLARARASI İVAZSIZ KAZANDIRMALARDAN TENKİSE TABİ OLANLAR </vt:lpstr>
      <vt:lpstr>TENKİSTE SIRA</vt:lpstr>
      <vt:lpstr>TENKİSTE SIRA</vt:lpstr>
      <vt:lpstr>ÖRNEK OLAY</vt:lpstr>
      <vt:lpstr>ÖRNEK OLAY</vt:lpstr>
      <vt:lpstr>ÖRNEK OLAY</vt:lpstr>
      <vt:lpstr>ÖRNEK OLAY</vt:lpstr>
      <vt:lpstr>ÖRNEK OLAY</vt:lpstr>
      <vt:lpstr>TENKİS DAVASI</vt:lpstr>
      <vt:lpstr>TENKİS DAVASI</vt:lpstr>
      <vt:lpstr>TENKİS DAVASI</vt:lpstr>
      <vt:lpstr>TENKİS DAVASI</vt:lpstr>
      <vt:lpstr>TENKİS DAVASI</vt:lpstr>
      <vt:lpstr>TENKİS DAVASI</vt:lpstr>
      <vt:lpstr>TENKİS DAVASI</vt:lpstr>
      <vt:lpstr>TENKİS DAVASI</vt:lpstr>
      <vt:lpstr>TENKİS DAVASI</vt:lpstr>
      <vt:lpstr>TENKİS DAVASI</vt:lpstr>
      <vt:lpstr>TENKİS DAVASI</vt:lpstr>
      <vt:lpstr>TENKİS DAVASI</vt:lpstr>
      <vt:lpstr>TENKİS DAVASI</vt:lpstr>
      <vt:lpstr>PowerPoint Sunusu</vt:lpstr>
      <vt:lpstr>ÖLÜME BAĞLI TASARRUFLAR</vt:lpstr>
      <vt:lpstr>ÖLÜME BAĞLI TASARRUFLAR</vt:lpstr>
      <vt:lpstr>ŞEKLİ ANLAMDA ÖLÜME BAĞLI TASARRUFLAR</vt:lpstr>
      <vt:lpstr>ŞEKLİ ANLAMDA ÖLÜME BAĞLI TASARRUFLAR</vt:lpstr>
      <vt:lpstr>ŞEKLİ ANLAMDA ÖLÜME BAĞLI TASARRUFLAR</vt:lpstr>
      <vt:lpstr>ŞEKLİ ANLAMDA ÖLÜME BAĞLI TASARRUFLAR</vt:lpstr>
      <vt:lpstr>ŞEKLİ ANLAMDA ÖLÜME BAĞLI TASARRUFLAR</vt:lpstr>
      <vt:lpstr>ŞEKLİ ANLAMDA ÖLÜME BAĞLI TASARRUFLAR</vt:lpstr>
      <vt:lpstr>ŞEKLİ ANLAMDA ÖLÜME BAĞLI TASARRUFLAR</vt:lpstr>
      <vt:lpstr>ŞEKLİ ANLAMDA ÖLÜME BAĞLI TASARRUFLAR</vt:lpstr>
      <vt:lpstr>ŞEKLİ ANLAMDA ÖLÜME BAĞLI TASARRUFLAR</vt:lpstr>
      <vt:lpstr>ŞEKLİ ANLAMDA ÖLÜME BAĞLI TASARRUFLAR</vt:lpstr>
      <vt:lpstr>ŞEKLİ ANLAMDA ÖLÜME BAĞLI TASARRUFLAR</vt:lpstr>
      <vt:lpstr>ŞEKLİ ANLAMDA ÖLÜME BAĞLI TASARRUFLAR</vt:lpstr>
      <vt:lpstr>ŞEKLİ ANLAMDA ÖLÜME BAĞLI TASARRUFLAR</vt:lpstr>
      <vt:lpstr>VASİYETNAMENİN GERİ ALINMASI</vt:lpstr>
      <vt:lpstr>VASİYETNAMENİN GERİ ALINMASI</vt:lpstr>
      <vt:lpstr>VASİYETNAMENİN GERİ ALINMASI</vt:lpstr>
      <vt:lpstr>VASİYETNAMENİN GERİ ALINMASI</vt:lpstr>
      <vt:lpstr>VASİYETNAMENİN GERİ ALINMASI</vt:lpstr>
      <vt:lpstr>VASİYETNAMENİN GERİ ALINMASI</vt:lpstr>
      <vt:lpstr>MİRAS SÖZLEŞMESİ</vt:lpstr>
      <vt:lpstr>MİRAS SÖZLEŞMESİ</vt:lpstr>
      <vt:lpstr>MİRAS SÖZLEŞMESİ</vt:lpstr>
      <vt:lpstr>MİRAS SÖZLEŞMESİ</vt:lpstr>
      <vt:lpstr>MİRAS SÖZLEŞMESİ</vt:lpstr>
      <vt:lpstr>MADDİ ANLAMDA ÖLÜME BAĞLI TASARRUFLAR</vt:lpstr>
      <vt:lpstr>Maddi anlamda öbt türleri: Mirasçı atama</vt:lpstr>
      <vt:lpstr>Maddi anlamda öbt türleri: Vasiyet</vt:lpstr>
      <vt:lpstr>Maddi anlamda öbt türleri: Vasiyet</vt:lpstr>
      <vt:lpstr>Maddi anlamda öbt türleri: Vasiyet</vt:lpstr>
      <vt:lpstr>Mirasçı Atama ve Vasiyet Arasındaki Farka Örnek</vt:lpstr>
      <vt:lpstr>Maddi anlamda öbt türleri: Vasiyet</vt:lpstr>
      <vt:lpstr>Maddi anlamda öbt  türleri: Vasiyet</vt:lpstr>
      <vt:lpstr>Maddi anlamda öbt  türleri: Vasiyet</vt:lpstr>
      <vt:lpstr>Maddi anlamda öbt  türleri: Vasiyet</vt:lpstr>
      <vt:lpstr>Maddi anlamda öbt  türleri: Vasiyet</vt:lpstr>
      <vt:lpstr>Maddi anlamda öbt türleri: Mirasçılıktan çıkarma</vt:lpstr>
      <vt:lpstr>Örnek kararlar</vt:lpstr>
      <vt:lpstr>Örnek kararlar</vt:lpstr>
      <vt:lpstr>Maddi anlamda öbt türleri: Mirasçılıktan çıkarma</vt:lpstr>
      <vt:lpstr>Maddi anlamda öbt türleri: Mirasçılıktan çıkarma</vt:lpstr>
      <vt:lpstr>Maddi anlamda öbt türleri: Mirasçılıktan çıkarma</vt:lpstr>
      <vt:lpstr>Maddi anlamda öbt türleri: Mirasçılıktan çıkarma</vt:lpstr>
      <vt:lpstr>Maddi anlamda öbt türleri: Mirasçılıktan çıkarma</vt:lpstr>
      <vt:lpstr>Maddi anlamda öbt türleri: Mirasçılıktan çıkarma</vt:lpstr>
      <vt:lpstr>Maddi anlamda öbt türleri: Mirastan feragat</vt:lpstr>
      <vt:lpstr>Maddi anlamda öbt türleri: Mirastan feragatin hükümleri</vt:lpstr>
      <vt:lpstr>Maddi anlamda öbt türleri: Feragatin hükümsüzlüğü</vt:lpstr>
      <vt:lpstr>Maddi anlamda öbt türleri: Feragatin hükümsüzlüğü</vt:lpstr>
      <vt:lpstr>Maddi anlamda öbt türleri: Feragatin hükümsüzlüğü</vt:lpstr>
      <vt:lpstr>Maddi anlamda öbt türleri: Feragatin hükümsüzlüğü</vt:lpstr>
      <vt:lpstr>ÖLÜME BAĞLI TASARRUFLARDA HÜKÜMSÜZLÜK</vt:lpstr>
      <vt:lpstr>ÖLÜME BAĞLI TASARRUFLARDA HÜKÜMSÜZLÜK</vt:lpstr>
      <vt:lpstr>ÖLÜME BAĞLI TASARRUFLARDA HÜKÜMSÜZLÜK</vt:lpstr>
      <vt:lpstr>ÖLÜME BAĞLI TASARRUFLARDA HÜKÜMSÜZLÜK</vt:lpstr>
      <vt:lpstr>ÖLÜME BAĞLI TASARRUFLARDA HÜKÜMSÜZLÜK</vt:lpstr>
      <vt:lpstr>ÖLÜME BAĞLI TASARRUFLARDA HÜKÜMSÜZLÜK</vt:lpstr>
      <vt:lpstr>ÖLÜME BAĞLI TASARRUFLARDA HÜKÜMSÜZLÜK</vt:lpstr>
      <vt:lpstr>Yarg. 3. HD., 14.01.2013, E: 2012/22612, K: 2013/10</vt:lpstr>
      <vt:lpstr>ÖLÜME BAĞLI TASARRUFLARDA HÜKÜMSÜZLÜK</vt:lpstr>
      <vt:lpstr>ÖLÜME BAĞLI TASARRUFLARDA HÜKÜMSÜZLÜK</vt:lpstr>
      <vt:lpstr>ÖLÜME BAĞLI TASARRUFLARDA HÜKÜMSÜZLÜK</vt:lpstr>
      <vt:lpstr>ÖLÜME BAĞLI TASARRUFLARDA HÜKÜMSÜZLÜK</vt:lpstr>
      <vt:lpstr>ÖLÜME BAĞLI TASARRUFLARDA HÜKÜMSÜZLÜK</vt:lpstr>
      <vt:lpstr>ÖLÜME BAĞLI TASARRUFLARDA HÜKÜMSÜZLÜK</vt:lpstr>
      <vt:lpstr>ÖLÜME BAĞLI TASARRUFLARDA HÜKÜMSÜZLÜK</vt:lpstr>
      <vt:lpstr>ÖLÜME BAĞLI TASARRUFLARDA HÜKÜMSÜZLÜK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ÖLÜME BAĞLI TASARRUFLAR VE TENKİS</dc:title>
  <dc:creator>Tülay</dc:creator>
  <cp:lastModifiedBy>kullanıcı</cp:lastModifiedBy>
  <cp:revision>482</cp:revision>
  <dcterms:created xsi:type="dcterms:W3CDTF">2018-06-02T19:45:35Z</dcterms:created>
  <dcterms:modified xsi:type="dcterms:W3CDTF">2026-02-14T08:32:48Z</dcterms:modified>
</cp:coreProperties>
</file>