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40" r:id="rId1"/>
  </p:sldMasterIdLst>
  <p:notesMasterIdLst>
    <p:notesMasterId r:id="rId69"/>
  </p:notesMasterIdLst>
  <p:sldIdLst>
    <p:sldId id="439" r:id="rId2"/>
    <p:sldId id="971" r:id="rId3"/>
    <p:sldId id="972" r:id="rId4"/>
    <p:sldId id="973" r:id="rId5"/>
    <p:sldId id="655" r:id="rId6"/>
    <p:sldId id="811" r:id="rId7"/>
    <p:sldId id="539" r:id="rId8"/>
    <p:sldId id="680" r:id="rId9"/>
    <p:sldId id="700" r:id="rId10"/>
    <p:sldId id="701" r:id="rId11"/>
    <p:sldId id="665" r:id="rId12"/>
    <p:sldId id="667" r:id="rId13"/>
    <p:sldId id="669" r:id="rId14"/>
    <p:sldId id="670" r:id="rId15"/>
    <p:sldId id="703" r:id="rId16"/>
    <p:sldId id="704" r:id="rId17"/>
    <p:sldId id="705" r:id="rId18"/>
    <p:sldId id="706" r:id="rId19"/>
    <p:sldId id="603" r:id="rId20"/>
    <p:sldId id="682" r:id="rId21"/>
    <p:sldId id="727" r:id="rId22"/>
    <p:sldId id="718" r:id="rId23"/>
    <p:sldId id="719" r:id="rId24"/>
    <p:sldId id="722" r:id="rId25"/>
    <p:sldId id="720" r:id="rId26"/>
    <p:sldId id="693" r:id="rId27"/>
    <p:sldId id="833" r:id="rId28"/>
    <p:sldId id="694" r:id="rId29"/>
    <p:sldId id="724" r:id="rId30"/>
    <p:sldId id="725" r:id="rId31"/>
    <p:sldId id="726" r:id="rId32"/>
    <p:sldId id="696" r:id="rId33"/>
    <p:sldId id="366" r:id="rId34"/>
    <p:sldId id="567" r:id="rId35"/>
    <p:sldId id="707" r:id="rId36"/>
    <p:sldId id="708" r:id="rId37"/>
    <p:sldId id="709" r:id="rId38"/>
    <p:sldId id="710" r:id="rId39"/>
    <p:sldId id="711" r:id="rId40"/>
    <p:sldId id="712" r:id="rId41"/>
    <p:sldId id="713" r:id="rId42"/>
    <p:sldId id="714" r:id="rId43"/>
    <p:sldId id="715" r:id="rId44"/>
    <p:sldId id="716" r:id="rId45"/>
    <p:sldId id="514" r:id="rId46"/>
    <p:sldId id="583" r:id="rId47"/>
    <p:sldId id="741" r:id="rId48"/>
    <p:sldId id="740" r:id="rId49"/>
    <p:sldId id="742" r:id="rId50"/>
    <p:sldId id="743" r:id="rId51"/>
    <p:sldId id="744" r:id="rId52"/>
    <p:sldId id="745" r:id="rId53"/>
    <p:sldId id="746" r:id="rId54"/>
    <p:sldId id="747" r:id="rId55"/>
    <p:sldId id="748" r:id="rId56"/>
    <p:sldId id="513" r:id="rId57"/>
    <p:sldId id="956" r:id="rId58"/>
    <p:sldId id="969" r:id="rId59"/>
    <p:sldId id="578" r:id="rId60"/>
    <p:sldId id="957" r:id="rId61"/>
    <p:sldId id="970" r:id="rId62"/>
    <p:sldId id="397" r:id="rId63"/>
    <p:sldId id="968" r:id="rId64"/>
    <p:sldId id="966" r:id="rId65"/>
    <p:sldId id="965" r:id="rId66"/>
    <p:sldId id="952" r:id="rId67"/>
    <p:sldId id="282" r:id="rId6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95441" autoAdjust="0"/>
  </p:normalViewPr>
  <p:slideViewPr>
    <p:cSldViewPr>
      <p:cViewPr varScale="1">
        <p:scale>
          <a:sx n="79" d="100"/>
          <a:sy n="79" d="100"/>
        </p:scale>
        <p:origin x="859" y="1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C01DC5-8266-4914-907C-EDDCF6E7980C}" type="datetimeFigureOut">
              <a:rPr lang="tr-TR" smtClean="0"/>
              <a:t>27.03.2026</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AC040C-B762-464D-B048-A734D6DCD229}" type="slidenum">
              <a:rPr lang="tr-TR" smtClean="0"/>
              <a:t>‹#›</a:t>
            </a:fld>
            <a:endParaRPr lang="tr-TR"/>
          </a:p>
        </p:txBody>
      </p:sp>
    </p:spTree>
    <p:extLst>
      <p:ext uri="{BB962C8B-B14F-4D97-AF65-F5344CB8AC3E}">
        <p14:creationId xmlns:p14="http://schemas.microsoft.com/office/powerpoint/2010/main" val="3380700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1875F-0EE6-CCB2-4D25-8328C70B1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80EF42-F11C-2FCE-13DA-5C34B51F06E7}"/>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FE11D493-B96F-AB32-2DED-4929BF90589B}"/>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E6C0DFBA-6C75-FA3E-B1D1-8216F63F367D}"/>
              </a:ext>
            </a:extLst>
          </p:cNvPr>
          <p:cNvSpPr>
            <a:spLocks noGrp="1"/>
          </p:cNvSpPr>
          <p:nvPr>
            <p:ph type="sldNum" sz="quarter" idx="5"/>
          </p:nvPr>
        </p:nvSpPr>
        <p:spPr/>
      </p:sp>
    </p:spTree>
    <p:extLst>
      <p:ext uri="{BB962C8B-B14F-4D97-AF65-F5344CB8AC3E}">
        <p14:creationId xmlns:p14="http://schemas.microsoft.com/office/powerpoint/2010/main" val="154066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EBE97-3DAB-C375-FDCA-7BD55BB8C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B0517C-F915-FC5D-A257-A2A7354DC0A3}"/>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BAF546D3-F936-6345-1328-14BCBA52E0A9}"/>
              </a:ext>
            </a:extLst>
          </p:cNvPr>
          <p:cNvSpPr>
            <a:spLocks noGrp="1"/>
          </p:cNvSpPr>
          <p:nvPr>
            <p:ph type="body" sz="quarter" idx="3"/>
          </p:nvPr>
        </p:nvSpPr>
        <p:spPr/>
        <p:txBody>
          <a:bodyPr/>
          <a:lstStyle/>
          <a:p>
            <a:endParaRPr/>
          </a:p>
        </p:txBody>
      </p:sp>
      <p:sp>
        <p:nvSpPr>
          <p:cNvPr id="4" name="Slide Number Placeholder 3">
            <a:extLst>
              <a:ext uri="{FF2B5EF4-FFF2-40B4-BE49-F238E27FC236}">
                <a16:creationId xmlns:a16="http://schemas.microsoft.com/office/drawing/2014/main" id="{D00133C2-B71E-FB18-D7D8-171B6930BAF7}"/>
              </a:ext>
            </a:extLst>
          </p:cNvPr>
          <p:cNvSpPr>
            <a:spLocks noGrp="1"/>
          </p:cNvSpPr>
          <p:nvPr>
            <p:ph type="sldNum" sz="quarter" idx="5"/>
          </p:nvPr>
        </p:nvSpPr>
        <p:spPr/>
      </p:sp>
    </p:spTree>
    <p:extLst>
      <p:ext uri="{BB962C8B-B14F-4D97-AF65-F5344CB8AC3E}">
        <p14:creationId xmlns:p14="http://schemas.microsoft.com/office/powerpoint/2010/main" val="1218731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79533-2FF2-6F36-091A-03F3C95A7C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4DB929-6658-FCD2-3FEB-875A6DAA8EC4}"/>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07EFA0E8-DD74-163A-E2CD-25BE89DE22D5}"/>
              </a:ext>
            </a:extLst>
          </p:cNvPr>
          <p:cNvSpPr>
            <a:spLocks noGrp="1"/>
          </p:cNvSpPr>
          <p:nvPr>
            <p:ph type="body" sz="quarter" idx="3"/>
          </p:nvPr>
        </p:nvSpPr>
        <p:spPr/>
        <p:txBody>
          <a:bodyPr/>
          <a:lstStyle/>
          <a:p>
            <a:endParaRPr/>
          </a:p>
        </p:txBody>
      </p:sp>
      <p:sp>
        <p:nvSpPr>
          <p:cNvPr id="4" name="Slide Number Placeholder 3">
            <a:extLst>
              <a:ext uri="{FF2B5EF4-FFF2-40B4-BE49-F238E27FC236}">
                <a16:creationId xmlns:a16="http://schemas.microsoft.com/office/drawing/2014/main" id="{2640FCB4-299E-CFE7-A2A0-CEF531FDE454}"/>
              </a:ext>
            </a:extLst>
          </p:cNvPr>
          <p:cNvSpPr>
            <a:spLocks noGrp="1"/>
          </p:cNvSpPr>
          <p:nvPr>
            <p:ph type="sldNum" sz="quarter" idx="5"/>
          </p:nvPr>
        </p:nvSpPr>
        <p:spPr/>
      </p:sp>
    </p:spTree>
    <p:extLst>
      <p:ext uri="{BB962C8B-B14F-4D97-AF65-F5344CB8AC3E}">
        <p14:creationId xmlns:p14="http://schemas.microsoft.com/office/powerpoint/2010/main" val="37826627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D2AC040C-B762-464D-B048-A734D6DCD229}" type="slidenum">
              <a:rPr lang="tr-TR" smtClean="0"/>
              <a:t>60</a:t>
            </a:fld>
            <a:endParaRPr lang="tr-TR"/>
          </a:p>
        </p:txBody>
      </p:sp>
    </p:spTree>
    <p:extLst>
      <p:ext uri="{BB962C8B-B14F-4D97-AF65-F5344CB8AC3E}">
        <p14:creationId xmlns:p14="http://schemas.microsoft.com/office/powerpoint/2010/main" val="6123911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47DFB-0A2C-5134-57C0-D64B286514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C69287-4CB9-5CD3-32F2-C1B555F50DF5}"/>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F9DB14CF-7C07-CE04-A0E1-D41F37F1AE87}"/>
              </a:ext>
            </a:extLst>
          </p:cNvPr>
          <p:cNvSpPr>
            <a:spLocks noGrp="1"/>
          </p:cNvSpPr>
          <p:nvPr>
            <p:ph type="body" sz="quarter" idx="3"/>
          </p:nvPr>
        </p:nvSpPr>
        <p:spPr/>
        <p:txBody>
          <a:bodyPr/>
          <a:lstStyle/>
          <a:p>
            <a:endParaRPr/>
          </a:p>
        </p:txBody>
      </p:sp>
      <p:sp>
        <p:nvSpPr>
          <p:cNvPr id="4" name="Slide Number Placeholder 3">
            <a:extLst>
              <a:ext uri="{FF2B5EF4-FFF2-40B4-BE49-F238E27FC236}">
                <a16:creationId xmlns:a16="http://schemas.microsoft.com/office/drawing/2014/main" id="{867FC5D2-5077-7004-3D46-3CD267FDCAF7}"/>
              </a:ext>
            </a:extLst>
          </p:cNvPr>
          <p:cNvSpPr>
            <a:spLocks noGrp="1"/>
          </p:cNvSpPr>
          <p:nvPr>
            <p:ph type="sldNum" sz="quarter" idx="5"/>
          </p:nvPr>
        </p:nvSpPr>
        <p:spPr/>
      </p:sp>
    </p:spTree>
    <p:extLst>
      <p:ext uri="{BB962C8B-B14F-4D97-AF65-F5344CB8AC3E}">
        <p14:creationId xmlns:p14="http://schemas.microsoft.com/office/powerpoint/2010/main" val="36900872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D2AC040C-B762-464D-B048-A734D6DCD229}" type="slidenum">
              <a:rPr lang="tr-TR" smtClean="0"/>
              <a:t>64</a:t>
            </a:fld>
            <a:endParaRPr lang="tr-TR"/>
          </a:p>
        </p:txBody>
      </p:sp>
    </p:spTree>
    <p:extLst>
      <p:ext uri="{BB962C8B-B14F-4D97-AF65-F5344CB8AC3E}">
        <p14:creationId xmlns:p14="http://schemas.microsoft.com/office/powerpoint/2010/main" val="719952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CD0CE-82C2-F14B-8D4F-700A01A5CD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6579D1-C541-2FAD-8553-41ECA33A1521}"/>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F1CA0589-F97F-3315-E6CA-108BC9989E8D}"/>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5CE6D655-1773-5906-3604-6E11FB200BE0}"/>
              </a:ext>
            </a:extLst>
          </p:cNvPr>
          <p:cNvSpPr>
            <a:spLocks noGrp="1"/>
          </p:cNvSpPr>
          <p:nvPr>
            <p:ph type="sldNum" sz="quarter" idx="5"/>
          </p:nvPr>
        </p:nvSpPr>
        <p:spPr/>
      </p:sp>
    </p:spTree>
    <p:extLst>
      <p:ext uri="{BB962C8B-B14F-4D97-AF65-F5344CB8AC3E}">
        <p14:creationId xmlns:p14="http://schemas.microsoft.com/office/powerpoint/2010/main" val="28031835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460EA-D3B1-4DE8-3551-0ED5D05043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F35C69-ADEC-1D6A-ECB0-BCDBFA78B8A7}"/>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4D3BCE51-9C55-9A0A-E403-FB4633AAD0DA}"/>
              </a:ext>
            </a:extLst>
          </p:cNvPr>
          <p:cNvSpPr>
            <a:spLocks noGrp="1"/>
          </p:cNvSpPr>
          <p:nvPr>
            <p:ph type="body" sz="quarter" idx="3"/>
          </p:nvPr>
        </p:nvSpPr>
        <p:spPr/>
        <p:txBody>
          <a:bodyPr/>
          <a:lstStyle/>
          <a:p>
            <a:endParaRPr/>
          </a:p>
        </p:txBody>
      </p:sp>
      <p:sp>
        <p:nvSpPr>
          <p:cNvPr id="4" name="Slide Number Placeholder 3">
            <a:extLst>
              <a:ext uri="{FF2B5EF4-FFF2-40B4-BE49-F238E27FC236}">
                <a16:creationId xmlns:a16="http://schemas.microsoft.com/office/drawing/2014/main" id="{4F7516A5-088A-F0B5-68F5-7D177DC3BDD3}"/>
              </a:ext>
            </a:extLst>
          </p:cNvPr>
          <p:cNvSpPr>
            <a:spLocks noGrp="1"/>
          </p:cNvSpPr>
          <p:nvPr>
            <p:ph type="sldNum" sz="quarter" idx="5"/>
          </p:nvPr>
        </p:nvSpPr>
        <p:spPr/>
      </p:sp>
    </p:spTree>
    <p:extLst>
      <p:ext uri="{BB962C8B-B14F-4D97-AF65-F5344CB8AC3E}">
        <p14:creationId xmlns:p14="http://schemas.microsoft.com/office/powerpoint/2010/main" val="35923121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9DE56-8842-3B28-BF65-5BA40C68E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042F61-2800-1088-6C54-F7676108E66A}"/>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DF4DD491-FA9A-4FDE-7F60-DF800F3ABB8A}"/>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D61BDFC2-A0B2-29D1-AEF8-27EC9F133A35}"/>
              </a:ext>
            </a:extLst>
          </p:cNvPr>
          <p:cNvSpPr>
            <a:spLocks noGrp="1"/>
          </p:cNvSpPr>
          <p:nvPr>
            <p:ph type="sldNum" sz="quarter" idx="5"/>
          </p:nvPr>
        </p:nvSpPr>
        <p:spPr/>
      </p:sp>
    </p:spTree>
    <p:extLst>
      <p:ext uri="{BB962C8B-B14F-4D97-AF65-F5344CB8AC3E}">
        <p14:creationId xmlns:p14="http://schemas.microsoft.com/office/powerpoint/2010/main" val="2947563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580B0-3E29-2876-3292-5D0ED4F20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41A22D-897F-C36A-4CD6-7E6CB57EBD69}"/>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C5A3D02E-13DE-9304-37DB-CBE6D6D6BE0A}"/>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5905BF06-6ED4-5EDB-B7FB-4E772E8AA6B5}"/>
              </a:ext>
            </a:extLst>
          </p:cNvPr>
          <p:cNvSpPr>
            <a:spLocks noGrp="1"/>
          </p:cNvSpPr>
          <p:nvPr>
            <p:ph type="sldNum" sz="quarter" idx="5"/>
          </p:nvPr>
        </p:nvSpPr>
        <p:spPr/>
      </p:sp>
    </p:spTree>
    <p:extLst>
      <p:ext uri="{BB962C8B-B14F-4D97-AF65-F5344CB8AC3E}">
        <p14:creationId xmlns:p14="http://schemas.microsoft.com/office/powerpoint/2010/main" val="3059026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B0DC7-1D8A-58CE-291F-75F259F797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A486EA-1D66-9AAA-FF90-ABE3769C7E51}"/>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D16E551C-E913-B3C7-D425-70D466F716A4}"/>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B21DCABC-76E1-43EC-8C6D-24808FFA0B98}"/>
              </a:ext>
            </a:extLst>
          </p:cNvPr>
          <p:cNvSpPr>
            <a:spLocks noGrp="1"/>
          </p:cNvSpPr>
          <p:nvPr>
            <p:ph type="sldNum" sz="quarter" idx="5"/>
          </p:nvPr>
        </p:nvSpPr>
        <p:spPr/>
      </p:sp>
    </p:spTree>
    <p:extLst>
      <p:ext uri="{BB962C8B-B14F-4D97-AF65-F5344CB8AC3E}">
        <p14:creationId xmlns:p14="http://schemas.microsoft.com/office/powerpoint/2010/main" val="1086184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F8433-A24A-B23B-4417-0D8DC060AC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F931D0-A26A-07CD-1BD3-B9C4D42F3C7A}"/>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9759C2A9-B4A5-BD1D-CC26-EDA9EB8DAB31}"/>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F698F911-77AF-0690-387B-4EEBFA538E26}"/>
              </a:ext>
            </a:extLst>
          </p:cNvPr>
          <p:cNvSpPr>
            <a:spLocks noGrp="1"/>
          </p:cNvSpPr>
          <p:nvPr>
            <p:ph type="sldNum" sz="quarter" idx="5"/>
          </p:nvPr>
        </p:nvSpPr>
        <p:spPr/>
      </p:sp>
    </p:spTree>
    <p:extLst>
      <p:ext uri="{BB962C8B-B14F-4D97-AF65-F5344CB8AC3E}">
        <p14:creationId xmlns:p14="http://schemas.microsoft.com/office/powerpoint/2010/main" val="481585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F2D76-C2C0-F08F-A927-3F1E4614AC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9F4361-209F-135B-0E5F-9F0B3961BBD1}"/>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1F7F00A3-AE3B-8AAC-0884-499448ED7BD4}"/>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EC23F220-D2A5-37BC-9B79-341BBD713221}"/>
              </a:ext>
            </a:extLst>
          </p:cNvPr>
          <p:cNvSpPr>
            <a:spLocks noGrp="1"/>
          </p:cNvSpPr>
          <p:nvPr>
            <p:ph type="sldNum" sz="quarter" idx="5"/>
          </p:nvPr>
        </p:nvSpPr>
        <p:spPr/>
      </p:sp>
    </p:spTree>
    <p:extLst>
      <p:ext uri="{BB962C8B-B14F-4D97-AF65-F5344CB8AC3E}">
        <p14:creationId xmlns:p14="http://schemas.microsoft.com/office/powerpoint/2010/main" val="3628940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3A280-E614-A0A6-3D6E-5D9C3DB0D0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2315D1-7527-33DC-9CE9-65A0D5D6DD14}"/>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CCF29F78-FE8D-072A-9089-E82B4FB0779A}"/>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B2413EF5-7879-ACBE-AB67-52FA1376E084}"/>
              </a:ext>
            </a:extLst>
          </p:cNvPr>
          <p:cNvSpPr>
            <a:spLocks noGrp="1"/>
          </p:cNvSpPr>
          <p:nvPr>
            <p:ph type="sldNum" sz="quarter" idx="5"/>
          </p:nvPr>
        </p:nvSpPr>
        <p:spPr/>
      </p:sp>
    </p:spTree>
    <p:extLst>
      <p:ext uri="{BB962C8B-B14F-4D97-AF65-F5344CB8AC3E}">
        <p14:creationId xmlns:p14="http://schemas.microsoft.com/office/powerpoint/2010/main" val="192613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3F0C3-6F1A-7C5E-D84F-8F157608E4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3A46ED-1938-6F45-F223-42752E513598}"/>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86F52B9E-CE23-7188-AA47-14EE630D287A}"/>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BC98AFCC-F8A9-4AE6-0712-7EEEF5AA0E5B}"/>
              </a:ext>
            </a:extLst>
          </p:cNvPr>
          <p:cNvSpPr>
            <a:spLocks noGrp="1"/>
          </p:cNvSpPr>
          <p:nvPr>
            <p:ph type="sldNum" sz="quarter" idx="5"/>
          </p:nvPr>
        </p:nvSpPr>
        <p:spPr/>
      </p:sp>
    </p:spTree>
    <p:extLst>
      <p:ext uri="{BB962C8B-B14F-4D97-AF65-F5344CB8AC3E}">
        <p14:creationId xmlns:p14="http://schemas.microsoft.com/office/powerpoint/2010/main" val="324617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FDDA7-4F07-ACA1-3D06-6CE087D57E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0DFE07-8947-6ED7-5815-967FCF6C4369}"/>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id="{95685D2E-88A8-ADD8-AB36-B98A712E870D}"/>
              </a:ext>
            </a:extLst>
          </p:cNvPr>
          <p:cNvSpPr>
            <a:spLocks noGrp="1"/>
          </p:cNvSpPr>
          <p:nvPr>
            <p:ph type="body" sz="quarter" idx="3"/>
          </p:nvPr>
        </p:nvSpPr>
        <p:spPr/>
        <p:txBody>
          <a:bodyPr/>
          <a:lstStyle/>
          <a:p>
            <a:endParaRPr dirty="0"/>
          </a:p>
        </p:txBody>
      </p:sp>
      <p:sp>
        <p:nvSpPr>
          <p:cNvPr id="4" name="Slide Number Placeholder 3">
            <a:extLst>
              <a:ext uri="{FF2B5EF4-FFF2-40B4-BE49-F238E27FC236}">
                <a16:creationId xmlns:a16="http://schemas.microsoft.com/office/drawing/2014/main" id="{CC165A62-1F72-BAC6-370A-E855FF784070}"/>
              </a:ext>
            </a:extLst>
          </p:cNvPr>
          <p:cNvSpPr>
            <a:spLocks noGrp="1"/>
          </p:cNvSpPr>
          <p:nvPr>
            <p:ph type="sldNum" sz="quarter" idx="5"/>
          </p:nvPr>
        </p:nvSpPr>
        <p:spPr/>
      </p:sp>
    </p:spTree>
    <p:extLst>
      <p:ext uri="{BB962C8B-B14F-4D97-AF65-F5344CB8AC3E}">
        <p14:creationId xmlns:p14="http://schemas.microsoft.com/office/powerpoint/2010/main" val="2628088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Dikdörtgen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Dikdörtgen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Dikdörtgen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Başlık 7"/>
          <p:cNvSpPr>
            <a:spLocks noGrp="1"/>
          </p:cNvSpPr>
          <p:nvPr>
            <p:ph type="ctrTitle"/>
          </p:nvPr>
        </p:nvSpPr>
        <p:spPr>
          <a:xfrm>
            <a:off x="3149600" y="4038600"/>
            <a:ext cx="8636000" cy="1828800"/>
          </a:xfrm>
        </p:spPr>
        <p:txBody>
          <a:bodyPr anchor="b"/>
          <a:lstStyle>
            <a:lvl1pPr>
              <a:defRPr cap="all" baseline="0"/>
            </a:lvl1pPr>
          </a:lstStyle>
          <a:p>
            <a:r>
              <a:rPr kumimoji="0" lang="tr-TR"/>
              <a:t>Asıl başlık stili için tıklatın</a:t>
            </a:r>
            <a:endParaRPr kumimoji="0" lang="en-US"/>
          </a:p>
        </p:txBody>
      </p:sp>
      <p:sp>
        <p:nvSpPr>
          <p:cNvPr id="9" name="Alt Başlık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Veri Yer Tutucusu 27"/>
          <p:cNvSpPr>
            <a:spLocks noGrp="1"/>
          </p:cNvSpPr>
          <p:nvPr>
            <p:ph type="dt" sz="half" idx="10"/>
          </p:nvPr>
        </p:nvSpPr>
        <p:spPr>
          <a:xfrm>
            <a:off x="101600" y="6068699"/>
            <a:ext cx="2743200" cy="685800"/>
          </a:xfrm>
        </p:spPr>
        <p:txBody>
          <a:bodyPr>
            <a:noAutofit/>
          </a:bodyPr>
          <a:lstStyle>
            <a:lvl1pPr algn="ctr">
              <a:defRPr sz="2000">
                <a:solidFill>
                  <a:srgbClr val="FFFFFF"/>
                </a:solidFill>
              </a:defRPr>
            </a:lvl1pPr>
          </a:lstStyle>
          <a:p>
            <a:fld id="{9E0895C8-16DF-4390-8F3C-4703D1C124E5}" type="datetime1">
              <a:rPr lang="tr-TR" smtClean="0"/>
              <a:t>27.03.2026</a:t>
            </a:fld>
            <a:endParaRPr lang="tr-TR"/>
          </a:p>
        </p:txBody>
      </p:sp>
      <p:sp>
        <p:nvSpPr>
          <p:cNvPr id="17" name="Altbilgi Yer Tutucusu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tr-TR"/>
          </a:p>
        </p:txBody>
      </p:sp>
      <p:sp>
        <p:nvSpPr>
          <p:cNvPr id="29" name="Slayt Numarası Yer Tutucusu 28"/>
          <p:cNvSpPr>
            <a:spLocks noGrp="1"/>
          </p:cNvSpPr>
          <p:nvPr>
            <p:ph type="sldNum" sz="quarter" idx="12"/>
          </p:nvPr>
        </p:nvSpPr>
        <p:spPr>
          <a:xfrm>
            <a:off x="10668000" y="228600"/>
            <a:ext cx="1117600" cy="381000"/>
          </a:xfrm>
        </p:spPr>
        <p:txBody>
          <a:bodyPr/>
          <a:lstStyle>
            <a:lvl1pPr>
              <a:defRPr>
                <a:solidFill>
                  <a:schemeClr val="tx2"/>
                </a:solidFill>
              </a:defRPr>
            </a:lvl1pPr>
          </a:lstStyle>
          <a:p>
            <a:fld id="{6972B794-54E3-46A2-9898-0371A4F4567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63E591D3-E558-4FF4-899C-54605BC90B8D}" type="datetime1">
              <a:rPr lang="tr-TR" smtClean="0"/>
              <a:t>27.03.2026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72B794-54E3-46A2-9898-0371A4F4567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37600" y="609601"/>
            <a:ext cx="2743200" cy="5516563"/>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609600" y="609600"/>
            <a:ext cx="7416800" cy="5516564"/>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a:xfrm>
            <a:off x="8737600" y="6248403"/>
            <a:ext cx="2946400" cy="365125"/>
          </a:xfrm>
        </p:spPr>
        <p:txBody>
          <a:bodyPr/>
          <a:lstStyle/>
          <a:p>
            <a:fld id="{F44EAF86-8007-4341-ADEA-ED0A7D8C96EF}" type="datetime1">
              <a:rPr lang="tr-TR" smtClean="0"/>
              <a:t>27.03.2026</a:t>
            </a:fld>
            <a:endParaRPr lang="tr-TR"/>
          </a:p>
        </p:txBody>
      </p:sp>
      <p:sp>
        <p:nvSpPr>
          <p:cNvPr id="5" name="Altbilgi Yer Tutucusu 4"/>
          <p:cNvSpPr>
            <a:spLocks noGrp="1"/>
          </p:cNvSpPr>
          <p:nvPr>
            <p:ph type="ftr" sz="quarter" idx="11"/>
          </p:nvPr>
        </p:nvSpPr>
        <p:spPr>
          <a:xfrm>
            <a:off x="609602" y="6248208"/>
            <a:ext cx="7431311" cy="365125"/>
          </a:xfrm>
        </p:spPr>
        <p:txBody>
          <a:bodyPr/>
          <a:lstStyle/>
          <a:p>
            <a:endParaRPr lang="tr-TR"/>
          </a:p>
        </p:txBody>
      </p:sp>
      <p:sp>
        <p:nvSpPr>
          <p:cNvPr id="7" name="Dikdörtgen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Dikdörtgen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Dikdörtgen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Slayt Numarası Yer Tutucusu 5"/>
          <p:cNvSpPr>
            <a:spLocks noGrp="1"/>
          </p:cNvSpPr>
          <p:nvPr>
            <p:ph type="sldNum" sz="quarter" idx="12"/>
          </p:nvPr>
        </p:nvSpPr>
        <p:spPr>
          <a:xfrm rot="5400000">
            <a:off x="8075084" y="103716"/>
            <a:ext cx="533400" cy="325968"/>
          </a:xfrm>
        </p:spPr>
        <p:txBody>
          <a:bodyPr/>
          <a:lstStyle/>
          <a:p>
            <a:fld id="{6972B794-54E3-46A2-9898-0371A4F4567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16864" y="228600"/>
            <a:ext cx="10871200" cy="990600"/>
          </a:xfrm>
        </p:spPr>
        <p:txBody>
          <a:bodyPr/>
          <a:lstStyle/>
          <a:p>
            <a:r>
              <a:rPr kumimoji="0" lang="tr-TR"/>
              <a:t>Asıl başlık stili için tıklatın</a:t>
            </a:r>
            <a:endParaRPr kumimoji="0" lang="en-US"/>
          </a:p>
        </p:txBody>
      </p:sp>
      <p:sp>
        <p:nvSpPr>
          <p:cNvPr id="4" name="Veri Yer Tutucusu 3"/>
          <p:cNvSpPr>
            <a:spLocks noGrp="1"/>
          </p:cNvSpPr>
          <p:nvPr>
            <p:ph type="dt" sz="half" idx="10"/>
          </p:nvPr>
        </p:nvSpPr>
        <p:spPr/>
        <p:txBody>
          <a:bodyPr/>
          <a:lstStyle/>
          <a:p>
            <a:fld id="{2A65C836-9770-464B-A8BC-0A61ABD7BFAC}" type="datetime1">
              <a:rPr lang="tr-TR" smtClean="0"/>
              <a:t>27.03.2026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lvl1pPr>
              <a:defRPr>
                <a:solidFill>
                  <a:srgbClr val="FFFFFF"/>
                </a:solidFill>
              </a:defRPr>
            </a:lvl1pPr>
          </a:lstStyle>
          <a:p>
            <a:fld id="{6972B794-54E3-46A2-9898-0371A4F45677}" type="slidenum">
              <a:rPr lang="tr-TR" smtClean="0"/>
              <a:t>‹#›</a:t>
            </a:fld>
            <a:endParaRPr lang="tr-TR"/>
          </a:p>
        </p:txBody>
      </p:sp>
      <p:sp>
        <p:nvSpPr>
          <p:cNvPr id="8" name="İçerik Yer Tutucusu 7"/>
          <p:cNvSpPr>
            <a:spLocks noGrp="1"/>
          </p:cNvSpPr>
          <p:nvPr>
            <p:ph sz="quarter" idx="1"/>
          </p:nvPr>
        </p:nvSpPr>
        <p:spPr>
          <a:xfrm>
            <a:off x="816864" y="1600200"/>
            <a:ext cx="10871200" cy="44958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828801"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7" name="Dikdörtgen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Dikdörtgen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Dikdörtgen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Başlık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tr-TR"/>
              <a:t>Asıl başlık stili için tıklatın</a:t>
            </a:r>
            <a:endParaRPr kumimoji="0" lang="en-US"/>
          </a:p>
        </p:txBody>
      </p:sp>
      <p:sp>
        <p:nvSpPr>
          <p:cNvPr id="12" name="Veri Yer Tutucusu 11"/>
          <p:cNvSpPr>
            <a:spLocks noGrp="1"/>
          </p:cNvSpPr>
          <p:nvPr>
            <p:ph type="dt" sz="half" idx="10"/>
          </p:nvPr>
        </p:nvSpPr>
        <p:spPr/>
        <p:txBody>
          <a:bodyPr/>
          <a:lstStyle/>
          <a:p>
            <a:fld id="{951BC304-F804-4B72-B06D-7FD1CF674178}" type="datetime1">
              <a:rPr lang="tr-TR" smtClean="0"/>
              <a:t>27.03.2026</a:t>
            </a:fld>
            <a:endParaRPr lang="tr-TR"/>
          </a:p>
        </p:txBody>
      </p:sp>
      <p:sp>
        <p:nvSpPr>
          <p:cNvPr id="13" name="Slayt Numarası Yer Tutucusu 12"/>
          <p:cNvSpPr>
            <a:spLocks noGrp="1"/>
          </p:cNvSpPr>
          <p:nvPr>
            <p:ph type="sldNum" sz="quarter" idx="11"/>
          </p:nvPr>
        </p:nvSpPr>
        <p:spPr>
          <a:xfrm>
            <a:off x="0" y="1752600"/>
            <a:ext cx="1727200" cy="701676"/>
          </a:xfrm>
        </p:spPr>
        <p:txBody>
          <a:bodyPr>
            <a:noAutofit/>
          </a:bodyPr>
          <a:lstStyle>
            <a:lvl1pPr>
              <a:defRPr sz="2400">
                <a:solidFill>
                  <a:srgbClr val="FFFFFF"/>
                </a:solidFill>
              </a:defRPr>
            </a:lvl1pPr>
          </a:lstStyle>
          <a:p>
            <a:fld id="{6972B794-54E3-46A2-9898-0371A4F45677}" type="slidenum">
              <a:rPr lang="tr-TR" smtClean="0"/>
              <a:t>‹#›</a:t>
            </a:fld>
            <a:endParaRPr lang="tr-TR"/>
          </a:p>
        </p:txBody>
      </p:sp>
      <p:sp>
        <p:nvSpPr>
          <p:cNvPr id="14" name="Altbilgi Yer Tutucusu 13"/>
          <p:cNvSpPr>
            <a:spLocks noGrp="1"/>
          </p:cNvSpPr>
          <p:nvPr>
            <p:ph type="ftr" sz="quarter" idx="12"/>
          </p:nvPr>
        </p:nvSpPr>
        <p:spPr/>
        <p:txBody>
          <a:bodyPr/>
          <a:lstStyle/>
          <a:p>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9" name="İçerik Yer Tutucusu 8"/>
          <p:cNvSpPr>
            <a:spLocks noGrp="1"/>
          </p:cNvSpPr>
          <p:nvPr>
            <p:ph sz="quarter" idx="1"/>
          </p:nvPr>
        </p:nvSpPr>
        <p:spPr>
          <a:xfrm>
            <a:off x="812800" y="1589567"/>
            <a:ext cx="5181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İçerik Yer Tutucusu 10"/>
          <p:cNvSpPr>
            <a:spLocks noGrp="1"/>
          </p:cNvSpPr>
          <p:nvPr>
            <p:ph sz="quarter" idx="2"/>
          </p:nvPr>
        </p:nvSpPr>
        <p:spPr>
          <a:xfrm>
            <a:off x="6459868" y="1589567"/>
            <a:ext cx="5181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8" name="Veri Yer Tutucusu 7"/>
          <p:cNvSpPr>
            <a:spLocks noGrp="1"/>
          </p:cNvSpPr>
          <p:nvPr>
            <p:ph type="dt" sz="half" idx="15"/>
          </p:nvPr>
        </p:nvSpPr>
        <p:spPr/>
        <p:txBody>
          <a:bodyPr rtlCol="0"/>
          <a:lstStyle/>
          <a:p>
            <a:fld id="{B0EBEE97-768B-4E46-AFD2-DDCF8C277741}" type="datetime1">
              <a:rPr lang="tr-TR" smtClean="0"/>
              <a:t>27.03.2026</a:t>
            </a:fld>
            <a:endParaRPr lang="tr-TR"/>
          </a:p>
        </p:txBody>
      </p:sp>
      <p:sp>
        <p:nvSpPr>
          <p:cNvPr id="10" name="Slayt Numarası Yer Tutucusu 9"/>
          <p:cNvSpPr>
            <a:spLocks noGrp="1"/>
          </p:cNvSpPr>
          <p:nvPr>
            <p:ph type="sldNum" sz="quarter" idx="16"/>
          </p:nvPr>
        </p:nvSpPr>
        <p:spPr/>
        <p:txBody>
          <a:bodyPr rtlCol="0"/>
          <a:lstStyle/>
          <a:p>
            <a:fld id="{6972B794-54E3-46A2-9898-0371A4F45677}" type="slidenum">
              <a:rPr lang="tr-TR" smtClean="0"/>
              <a:t>‹#›</a:t>
            </a:fld>
            <a:endParaRPr lang="tr-TR"/>
          </a:p>
        </p:txBody>
      </p:sp>
      <p:sp>
        <p:nvSpPr>
          <p:cNvPr id="12" name="Altbilgi Yer Tutucusu 11"/>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711200" y="273050"/>
            <a:ext cx="10871200" cy="869950"/>
          </a:xfrm>
        </p:spPr>
        <p:txBody>
          <a:bodyPr anchor="ctr"/>
          <a:lstStyle>
            <a:lvl1pPr>
              <a:defRPr/>
            </a:lvl1pPr>
          </a:lstStyle>
          <a:p>
            <a:r>
              <a:rPr kumimoji="0" lang="tr-TR"/>
              <a:t>Asıl başlık stili için tıklatın</a:t>
            </a:r>
            <a:endParaRPr kumimoji="0" lang="en-US"/>
          </a:p>
        </p:txBody>
      </p:sp>
      <p:sp>
        <p:nvSpPr>
          <p:cNvPr id="11" name="İçerik Yer Tutucusu 10"/>
          <p:cNvSpPr>
            <a:spLocks noGrp="1"/>
          </p:cNvSpPr>
          <p:nvPr>
            <p:ph sz="quarter" idx="2"/>
          </p:nvPr>
        </p:nvSpPr>
        <p:spPr>
          <a:xfrm>
            <a:off x="812800" y="2438400"/>
            <a:ext cx="5181600" cy="35814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İçerik Yer Tutucusu 12"/>
          <p:cNvSpPr>
            <a:spLocks noGrp="1"/>
          </p:cNvSpPr>
          <p:nvPr>
            <p:ph sz="quarter" idx="4"/>
          </p:nvPr>
        </p:nvSpPr>
        <p:spPr>
          <a:xfrm>
            <a:off x="6400800" y="2438400"/>
            <a:ext cx="5181600" cy="35814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 name="Veri Yer Tutucusu 9"/>
          <p:cNvSpPr>
            <a:spLocks noGrp="1"/>
          </p:cNvSpPr>
          <p:nvPr>
            <p:ph type="dt" sz="half" idx="15"/>
          </p:nvPr>
        </p:nvSpPr>
        <p:spPr/>
        <p:txBody>
          <a:bodyPr rtlCol="0"/>
          <a:lstStyle/>
          <a:p>
            <a:fld id="{04A61F8E-FA4E-42EF-8357-2B181DF33A4D}" type="datetime1">
              <a:rPr lang="tr-TR" smtClean="0"/>
              <a:t>27.03.2026</a:t>
            </a:fld>
            <a:endParaRPr lang="tr-TR"/>
          </a:p>
        </p:txBody>
      </p:sp>
      <p:sp>
        <p:nvSpPr>
          <p:cNvPr id="12" name="Slayt Numarası Yer Tutucusu 11"/>
          <p:cNvSpPr>
            <a:spLocks noGrp="1"/>
          </p:cNvSpPr>
          <p:nvPr>
            <p:ph type="sldNum" sz="quarter" idx="16"/>
          </p:nvPr>
        </p:nvSpPr>
        <p:spPr/>
        <p:txBody>
          <a:bodyPr rtlCol="0"/>
          <a:lstStyle/>
          <a:p>
            <a:fld id="{6972B794-54E3-46A2-9898-0371A4F45677}" type="slidenum">
              <a:rPr lang="tr-TR" smtClean="0"/>
              <a:t>‹#›</a:t>
            </a:fld>
            <a:endParaRPr lang="tr-TR"/>
          </a:p>
        </p:txBody>
      </p:sp>
      <p:sp>
        <p:nvSpPr>
          <p:cNvPr id="14" name="Altbilgi Yer Tutucusu 13"/>
          <p:cNvSpPr>
            <a:spLocks noGrp="1"/>
          </p:cNvSpPr>
          <p:nvPr>
            <p:ph type="ftr" sz="quarter" idx="17"/>
          </p:nvPr>
        </p:nvSpPr>
        <p:spPr/>
        <p:txBody>
          <a:bodyPr rtlCol="0"/>
          <a:lstStyle/>
          <a:p>
            <a:endParaRPr lang="tr-TR"/>
          </a:p>
        </p:txBody>
      </p:sp>
      <p:sp>
        <p:nvSpPr>
          <p:cNvPr id="16" name="Metin Yer Tutucusu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
        <p:nvSpPr>
          <p:cNvPr id="15" name="Metin Yer Tutucusu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C73B0016-7C22-4FFB-AEA7-8C12DEC1E038}" type="datetime1">
              <a:rPr lang="tr-TR" smtClean="0"/>
              <a:t>27.03.2026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lvl1pPr>
              <a:defRPr>
                <a:solidFill>
                  <a:srgbClr val="FFFFFF"/>
                </a:solidFill>
              </a:defRPr>
            </a:lvl1pPr>
          </a:lstStyle>
          <a:p>
            <a:fld id="{6972B794-54E3-46A2-9898-0371A4F4567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DED9628-1913-4531-A675-0E56870021C4}" type="datetime1">
              <a:rPr lang="tr-TR" smtClean="0"/>
              <a:t>27.03.2026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0" y="6248400"/>
            <a:ext cx="711200" cy="381000"/>
          </a:xfrm>
        </p:spPr>
        <p:txBody>
          <a:bodyPr/>
          <a:lstStyle>
            <a:lvl1pPr>
              <a:defRPr>
                <a:solidFill>
                  <a:schemeClr val="tx2"/>
                </a:solidFill>
              </a:defRPr>
            </a:lvl1pPr>
          </a:lstStyle>
          <a:p>
            <a:fld id="{6972B794-54E3-46A2-9898-0371A4F4567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12800" y="273050"/>
            <a:ext cx="10769600" cy="869950"/>
          </a:xfrm>
        </p:spPr>
        <p:txBody>
          <a:bodyPr anchor="ctr"/>
          <a:lstStyle>
            <a:lvl1pPr algn="l">
              <a:buNone/>
              <a:defRPr sz="4400" b="0"/>
            </a:lvl1pPr>
          </a:lstStyle>
          <a:p>
            <a:r>
              <a:rPr kumimoji="0" lang="tr-TR"/>
              <a:t>Asıl başlık stili için tıklatın</a:t>
            </a:r>
            <a:endParaRPr kumimoji="0" lang="en-US"/>
          </a:p>
        </p:txBody>
      </p:sp>
      <p:sp>
        <p:nvSpPr>
          <p:cNvPr id="5" name="Veri Yer Tutucusu 4"/>
          <p:cNvSpPr>
            <a:spLocks noGrp="1"/>
          </p:cNvSpPr>
          <p:nvPr>
            <p:ph type="dt" sz="half" idx="10"/>
          </p:nvPr>
        </p:nvSpPr>
        <p:spPr/>
        <p:txBody>
          <a:bodyPr/>
          <a:lstStyle/>
          <a:p>
            <a:fld id="{532BC0CC-1696-494A-B729-D2765C323FB2}" type="datetime1">
              <a:rPr lang="tr-TR" smtClean="0"/>
              <a:t>27.03.2026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lvl1pPr>
              <a:defRPr>
                <a:solidFill>
                  <a:srgbClr val="FFFFFF"/>
                </a:solidFill>
              </a:defRPr>
            </a:lvl1pPr>
          </a:lstStyle>
          <a:p>
            <a:fld id="{6972B794-54E3-46A2-9898-0371A4F45677}" type="slidenum">
              <a:rPr lang="tr-TR" smtClean="0"/>
              <a:t>‹#›</a:t>
            </a:fld>
            <a:endParaRPr lang="tr-TR"/>
          </a:p>
        </p:txBody>
      </p:sp>
      <p:sp>
        <p:nvSpPr>
          <p:cNvPr id="3" name="Metin Yer Tutucusu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9" name="İçerik Yer Tutucusu 8"/>
          <p:cNvSpPr>
            <a:spLocks noGrp="1"/>
          </p:cNvSpPr>
          <p:nvPr>
            <p:ph sz="quarter" idx="1"/>
          </p:nvPr>
        </p:nvSpPr>
        <p:spPr>
          <a:xfrm>
            <a:off x="3149600" y="1752600"/>
            <a:ext cx="8534400" cy="4419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a:t>Asıl metin stillerini düzenlemek için tıklatın</a:t>
            </a:r>
          </a:p>
        </p:txBody>
      </p:sp>
      <p:sp>
        <p:nvSpPr>
          <p:cNvPr id="8" name="Dikdörtgen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Dikdörtgen 8"/>
          <p:cNvSpPr/>
          <p:nvPr/>
        </p:nvSpPr>
        <p:spPr>
          <a:xfrm>
            <a:off x="-12192" y="4663440"/>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Dikdörtgen 9"/>
          <p:cNvSpPr/>
          <p:nvPr/>
        </p:nvSpPr>
        <p:spPr>
          <a:xfrm>
            <a:off x="2060448"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Başlık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tr-TR"/>
              <a:t>Asıl başlık stili için tıklatın</a:t>
            </a:r>
            <a:endParaRPr kumimoji="0" lang="en-US"/>
          </a:p>
        </p:txBody>
      </p:sp>
      <p:sp>
        <p:nvSpPr>
          <p:cNvPr id="11" name="Dikdörtgen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Veri Yer Tutucusu 11"/>
          <p:cNvSpPr>
            <a:spLocks noGrp="1"/>
          </p:cNvSpPr>
          <p:nvPr>
            <p:ph type="dt" sz="half" idx="10"/>
          </p:nvPr>
        </p:nvSpPr>
        <p:spPr>
          <a:xfrm>
            <a:off x="8331200" y="6248401"/>
            <a:ext cx="3556000" cy="365125"/>
          </a:xfrm>
        </p:spPr>
        <p:txBody>
          <a:bodyPr rtlCol="0"/>
          <a:lstStyle/>
          <a:p>
            <a:fld id="{FEDA62C4-6F29-40DE-8FE4-0FBDADF98DB1}" type="datetime1">
              <a:rPr lang="tr-TR" smtClean="0"/>
              <a:t>27.03.2026</a:t>
            </a:fld>
            <a:endParaRPr lang="tr-TR"/>
          </a:p>
        </p:txBody>
      </p:sp>
      <p:sp>
        <p:nvSpPr>
          <p:cNvPr id="13" name="Slayt Numarası Yer Tutucusu 12"/>
          <p:cNvSpPr>
            <a:spLocks noGrp="1"/>
          </p:cNvSpPr>
          <p:nvPr>
            <p:ph type="sldNum" sz="quarter" idx="11"/>
          </p:nvPr>
        </p:nvSpPr>
        <p:spPr>
          <a:xfrm>
            <a:off x="0" y="4667249"/>
            <a:ext cx="1930400" cy="663578"/>
          </a:xfrm>
        </p:spPr>
        <p:txBody>
          <a:bodyPr rtlCol="0"/>
          <a:lstStyle>
            <a:lvl1pPr>
              <a:defRPr sz="2800"/>
            </a:lvl1pPr>
          </a:lstStyle>
          <a:p>
            <a:fld id="{6972B794-54E3-46A2-9898-0371A4F45677}" type="slidenum">
              <a:rPr lang="tr-TR" smtClean="0"/>
              <a:t>‹#›</a:t>
            </a:fld>
            <a:endParaRPr lang="tr-TR"/>
          </a:p>
        </p:txBody>
      </p:sp>
      <p:sp>
        <p:nvSpPr>
          <p:cNvPr id="14" name="Altbilgi Yer Tutucusu 13"/>
          <p:cNvSpPr>
            <a:spLocks noGrp="1"/>
          </p:cNvSpPr>
          <p:nvPr>
            <p:ph type="ftr" sz="quarter" idx="12"/>
          </p:nvPr>
        </p:nvSpPr>
        <p:spPr>
          <a:xfrm>
            <a:off x="2133600" y="6248207"/>
            <a:ext cx="6096000" cy="365125"/>
          </a:xfrm>
        </p:spPr>
        <p:txBody>
          <a:bodyPr rtlCol="0"/>
          <a:lstStyle/>
          <a:p>
            <a:endParaRPr lang="tr-TR"/>
          </a:p>
        </p:txBody>
      </p:sp>
      <p:sp>
        <p:nvSpPr>
          <p:cNvPr id="3" name="Resim Yer Tutucusu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tr-TR"/>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812800" y="228600"/>
            <a:ext cx="10871200" cy="990600"/>
          </a:xfrm>
          <a:prstGeom prst="rect">
            <a:avLst/>
          </a:prstGeom>
        </p:spPr>
        <p:txBody>
          <a:bodyPr vert="horz" anchor="ctr">
            <a:normAutofit/>
          </a:bodyPr>
          <a:lstStyle/>
          <a:p>
            <a:r>
              <a:rPr kumimoji="0" lang="tr-TR"/>
              <a:t>Asıl başlık stili için tıklatın</a:t>
            </a:r>
            <a:endParaRPr kumimoji="0" lang="en-US"/>
          </a:p>
        </p:txBody>
      </p:sp>
      <p:sp>
        <p:nvSpPr>
          <p:cNvPr id="13" name="Metin Yer Tutucusu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Veri Yer Tutucusu 13"/>
          <p:cNvSpPr>
            <a:spLocks noGrp="1"/>
          </p:cNvSpPr>
          <p:nvPr>
            <p:ph type="dt" sz="half" idx="2"/>
          </p:nvPr>
        </p:nvSpPr>
        <p:spPr>
          <a:xfrm>
            <a:off x="8128000" y="6248401"/>
            <a:ext cx="3556000" cy="365125"/>
          </a:xfrm>
          <a:prstGeom prst="rect">
            <a:avLst/>
          </a:prstGeom>
        </p:spPr>
        <p:txBody>
          <a:bodyPr vert="horz" anchor="ctr" anchorCtr="0"/>
          <a:lstStyle>
            <a:lvl1pPr algn="l" eaLnBrk="1" latinLnBrk="0" hangingPunct="1">
              <a:defRPr kumimoji="0" sz="1400">
                <a:solidFill>
                  <a:schemeClr val="tx2"/>
                </a:solidFill>
              </a:defRPr>
            </a:lvl1pPr>
          </a:lstStyle>
          <a:p>
            <a:fld id="{80797853-7047-4497-A191-639F0CDF92C7}" type="datetime1">
              <a:rPr lang="tr-TR" smtClean="0"/>
              <a:t>27.03.2026</a:t>
            </a:fld>
            <a:endParaRPr lang="tr-TR"/>
          </a:p>
        </p:txBody>
      </p:sp>
      <p:sp>
        <p:nvSpPr>
          <p:cNvPr id="3" name="Altbilgi Yer Tutucusu 2"/>
          <p:cNvSpPr>
            <a:spLocks noGrp="1"/>
          </p:cNvSpPr>
          <p:nvPr>
            <p:ph type="ftr" sz="quarter" idx="3"/>
          </p:nvPr>
        </p:nvSpPr>
        <p:spPr>
          <a:xfrm>
            <a:off x="812801" y="6248207"/>
            <a:ext cx="7228111"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Dikdörtgen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Dikdörtgen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Dikdörtgen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Slayt Numarası Yer Tutucusu 22"/>
          <p:cNvSpPr>
            <a:spLocks noGrp="1"/>
          </p:cNvSpPr>
          <p:nvPr>
            <p:ph type="sldNum" sz="quarter" idx="4"/>
          </p:nvPr>
        </p:nvSpPr>
        <p:spPr>
          <a:xfrm>
            <a:off x="0" y="1272222"/>
            <a:ext cx="7112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972B794-54E3-46A2-9898-0371A4F4567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mailto:evrim.erisir@bilgi.edu.tr"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886200" y="6021289"/>
            <a:ext cx="6705600" cy="714549"/>
          </a:xfrm>
        </p:spPr>
        <p:txBody>
          <a:bodyPr>
            <a:normAutofit/>
          </a:bodyPr>
          <a:lstStyle/>
          <a:p>
            <a:endParaRPr lang="tr-TR" dirty="0"/>
          </a:p>
        </p:txBody>
      </p:sp>
      <p:sp>
        <p:nvSpPr>
          <p:cNvPr id="4" name="Başlık 3"/>
          <p:cNvSpPr>
            <a:spLocks noGrp="1"/>
          </p:cNvSpPr>
          <p:nvPr>
            <p:ph type="ctrTitle"/>
          </p:nvPr>
        </p:nvSpPr>
        <p:spPr>
          <a:xfrm>
            <a:off x="1415480" y="476672"/>
            <a:ext cx="9649072" cy="4968552"/>
          </a:xfrm>
        </p:spPr>
        <p:txBody>
          <a:bodyPr>
            <a:normAutofit fontScale="90000"/>
          </a:bodyPr>
          <a:lstStyle/>
          <a:p>
            <a:pPr algn="ct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br>
              <a:rPr lang="tr-TR" sz="3600" dirty="0"/>
            </a:br>
            <a:r>
              <a:rPr lang="tr-TR" sz="3800" b="1" dirty="0"/>
              <a:t>cebri icra kanunu tasLAĞINDA </a:t>
            </a:r>
            <a:br>
              <a:rPr lang="tr-TR" sz="3800" b="1" dirty="0"/>
            </a:br>
            <a:r>
              <a:rPr lang="tr-TR" sz="3800" b="1" dirty="0"/>
              <a:t>ÖNGÖRÜLEN ÖNEMLİ DEĞİŞİKLİK </a:t>
            </a:r>
            <a:r>
              <a:rPr lang="tr-TR" sz="3800" cap="none" dirty="0"/>
              <a:t>ve</a:t>
            </a:r>
            <a:r>
              <a:rPr lang="tr-TR" sz="3800" b="1" dirty="0"/>
              <a:t> YENİLİKLER</a:t>
            </a:r>
            <a:br>
              <a:rPr lang="tr-TR" sz="3800" b="1" dirty="0"/>
            </a:br>
            <a:br>
              <a:rPr lang="tr-TR" sz="3800" b="1" dirty="0"/>
            </a:br>
            <a:r>
              <a:rPr lang="tr-TR" sz="2700" b="1" cap="none" dirty="0"/>
              <a:t>BALIKESİR BAROSU</a:t>
            </a:r>
            <a:br>
              <a:rPr lang="tr-TR" sz="2700" b="1" cap="none" dirty="0"/>
            </a:br>
            <a:r>
              <a:rPr lang="tr-TR" sz="2200" cap="none" dirty="0"/>
              <a:t>28 Mart 2026</a:t>
            </a:r>
            <a:br>
              <a:rPr lang="tr-TR" dirty="0"/>
            </a:br>
            <a:br>
              <a:rPr lang="tr-TR" sz="3600" b="1" dirty="0"/>
            </a:br>
            <a:r>
              <a:rPr lang="tr-TR" sz="2700" b="1" cap="none" dirty="0"/>
              <a:t>Doç. Dr. </a:t>
            </a:r>
            <a:r>
              <a:rPr lang="tr-TR" sz="2700" b="1" dirty="0"/>
              <a:t>EVRİM </a:t>
            </a:r>
            <a:r>
              <a:rPr lang="tr-TR" sz="2700" b="1" dirty="0" err="1"/>
              <a:t>ErİŞİr</a:t>
            </a:r>
            <a:r>
              <a:rPr lang="tr-TR" sz="2700" b="1" dirty="0"/>
              <a:t> </a:t>
            </a:r>
            <a:br>
              <a:rPr lang="tr-TR" sz="2200" dirty="0"/>
            </a:br>
            <a:r>
              <a:rPr lang="tr-TR" sz="2200" cap="none" dirty="0"/>
              <a:t>İstanbul Bilgi Üniversitesi Hukuk Fakültesi</a:t>
            </a:r>
            <a:br>
              <a:rPr lang="tr-TR" sz="2200" cap="none" dirty="0"/>
            </a:br>
            <a:r>
              <a:rPr lang="tr-TR" sz="2200" cap="none" dirty="0"/>
              <a:t>Medenî </a:t>
            </a:r>
            <a:r>
              <a:rPr lang="tr-TR" sz="2200" cap="none" dirty="0" err="1"/>
              <a:t>Usûl</a:t>
            </a:r>
            <a:r>
              <a:rPr lang="tr-TR" sz="2200" cap="none" dirty="0"/>
              <a:t> ve İcra-İflâs Hukuku Anabilim Dalı</a:t>
            </a:r>
            <a:br>
              <a:rPr lang="tr-TR" sz="2200" cap="none" dirty="0"/>
            </a:br>
            <a:br>
              <a:rPr lang="tr-TR" sz="2200" cap="none" dirty="0"/>
            </a:br>
            <a:endParaRPr lang="tr-TR" sz="2200" dirty="0"/>
          </a:p>
        </p:txBody>
      </p:sp>
      <p:sp>
        <p:nvSpPr>
          <p:cNvPr id="5" name="Başlık 1"/>
          <p:cNvSpPr>
            <a:spLocks noGrp="1"/>
          </p:cNvSpPr>
          <p:nvPr/>
        </p:nvSpPr>
        <p:spPr>
          <a:xfrm>
            <a:off x="2857500" y="1520788"/>
            <a:ext cx="6477000" cy="3816424"/>
          </a:xfrm>
          <a:prstGeom prst="rect">
            <a:avLst/>
          </a:prstGeom>
        </p:spPr>
        <p:txBody>
          <a:bodyPr vert="horz" anchor="b">
            <a:normAutofit/>
          </a:bodyPr>
          <a:lstStyle>
            <a:lvl1pPr algn="l" rtl="0" eaLnBrk="1" latinLnBrk="0" hangingPunct="1">
              <a:spcBef>
                <a:spcPct val="0"/>
              </a:spcBef>
              <a:buNone/>
              <a:defRPr kumimoji="0" sz="4400" kern="1200" cap="all" baseline="0">
                <a:solidFill>
                  <a:schemeClr val="tx2"/>
                </a:solidFill>
                <a:latin typeface="+mj-lt"/>
                <a:ea typeface="+mj-ea"/>
                <a:cs typeface="+mj-cs"/>
              </a:defRPr>
            </a:lvl1pPr>
          </a:lstStyle>
          <a:p>
            <a:endParaRPr lang="tr-TR" dirty="0"/>
          </a:p>
        </p:txBody>
      </p:sp>
    </p:spTree>
    <p:extLst>
      <p:ext uri="{BB962C8B-B14F-4D97-AF65-F5344CB8AC3E}">
        <p14:creationId xmlns:p14="http://schemas.microsoft.com/office/powerpoint/2010/main" val="1042074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D1001-4911-6B84-E50C-0618140CA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F9408-6ABE-E3BB-5FDB-39F141FBC97F}"/>
              </a:ext>
            </a:extLst>
          </p:cNvPr>
          <p:cNvSpPr>
            <a:spLocks noGrp="1"/>
          </p:cNvSpPr>
          <p:nvPr>
            <p:ph type="title"/>
          </p:nvPr>
        </p:nvSpPr>
        <p:spPr/>
        <p:txBody>
          <a:bodyPr>
            <a:normAutofit fontScale="90000"/>
          </a:bodyPr>
          <a:lstStyle/>
          <a:p>
            <a:r>
              <a:rPr lang="tr-TR" dirty="0"/>
              <a:t>İcra ve İflas Dairesine Sunulacak Teminat Mektubu</a:t>
            </a:r>
            <a:endParaRPr dirty="0"/>
          </a:p>
        </p:txBody>
      </p:sp>
      <p:sp>
        <p:nvSpPr>
          <p:cNvPr id="3" name="Content Placeholder 2">
            <a:extLst>
              <a:ext uri="{FF2B5EF4-FFF2-40B4-BE49-F238E27FC236}">
                <a16:creationId xmlns:a16="http://schemas.microsoft.com/office/drawing/2014/main" id="{D31EEB12-E3A5-6A5B-D8FF-28147D240F79}"/>
              </a:ext>
            </a:extLst>
          </p:cNvPr>
          <p:cNvSpPr>
            <a:spLocks noGrp="1"/>
          </p:cNvSpPr>
          <p:nvPr>
            <p:ph sz="quarter" idx="1"/>
          </p:nvPr>
        </p:nvSpPr>
        <p:spPr/>
        <p:txBody>
          <a:bodyPr/>
          <a:lstStyle/>
          <a:p>
            <a:pPr algn="just"/>
            <a:r>
              <a:rPr lang="tr-TR" dirty="0"/>
              <a:t>Teminat mektubunun;</a:t>
            </a:r>
          </a:p>
          <a:p>
            <a:pPr lvl="1" algn="just"/>
            <a:r>
              <a:rPr lang="tr-TR" dirty="0"/>
              <a:t>kesin ve süresiz nitelikte, </a:t>
            </a:r>
          </a:p>
          <a:p>
            <a:pPr lvl="1" algn="just"/>
            <a:r>
              <a:rPr lang="tr-TR" dirty="0"/>
              <a:t>ilk talepte ödeme şartını içermesi, </a:t>
            </a:r>
          </a:p>
          <a:p>
            <a:pPr lvl="1" algn="just"/>
            <a:r>
              <a:rPr lang="tr-TR" dirty="0"/>
              <a:t>öngörülen tazmin talebi tarihine kadar </a:t>
            </a:r>
            <a:r>
              <a:rPr lang="tr-TR" b="1" u="sng" dirty="0"/>
              <a:t>işleyecek faizi de kapsayacak </a:t>
            </a:r>
            <a:r>
              <a:rPr lang="tr-TR" dirty="0"/>
              <a:t>tutarda </a:t>
            </a:r>
          </a:p>
          <a:p>
            <a:pPr marL="0" indent="0" algn="just">
              <a:buNone/>
            </a:pPr>
            <a:r>
              <a:rPr lang="en-US" dirty="0"/>
              <a:t>    </a:t>
            </a:r>
            <a:r>
              <a:rPr lang="tr-TR" dirty="0"/>
              <a:t>olması zorunluluğu getirilmektedir (m. 13). </a:t>
            </a:r>
            <a:endParaRPr dirty="0"/>
          </a:p>
        </p:txBody>
      </p:sp>
    </p:spTree>
    <p:extLst>
      <p:ext uri="{BB962C8B-B14F-4D97-AF65-F5344CB8AC3E}">
        <p14:creationId xmlns:p14="http://schemas.microsoft.com/office/powerpoint/2010/main" val="1982561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5A4F5-3244-A5B1-0618-ABBC35253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B82CF4-6645-E0CB-C284-BF6F9A705ABA}"/>
              </a:ext>
            </a:extLst>
          </p:cNvPr>
          <p:cNvSpPr>
            <a:spLocks noGrp="1"/>
          </p:cNvSpPr>
          <p:nvPr>
            <p:ph type="title"/>
          </p:nvPr>
        </p:nvSpPr>
        <p:spPr/>
        <p:txBody>
          <a:bodyPr/>
          <a:lstStyle/>
          <a:p>
            <a:r>
              <a:t>İflas Mahkemeleri</a:t>
            </a:r>
          </a:p>
        </p:txBody>
      </p:sp>
      <p:sp>
        <p:nvSpPr>
          <p:cNvPr id="3" name="Content Placeholder 2">
            <a:extLst>
              <a:ext uri="{FF2B5EF4-FFF2-40B4-BE49-F238E27FC236}">
                <a16:creationId xmlns:a16="http://schemas.microsoft.com/office/drawing/2014/main" id="{B0E65211-4A0E-C604-912C-07A02A051AAB}"/>
              </a:ext>
            </a:extLst>
          </p:cNvPr>
          <p:cNvSpPr>
            <a:spLocks noGrp="1"/>
          </p:cNvSpPr>
          <p:nvPr>
            <p:ph sz="quarter" idx="1"/>
          </p:nvPr>
        </p:nvSpPr>
        <p:spPr/>
        <p:txBody>
          <a:bodyPr/>
          <a:lstStyle/>
          <a:p>
            <a:pPr algn="just"/>
            <a:r>
              <a:rPr lang="tr-TR" dirty="0"/>
              <a:t>İflas mahkemeleri kuruluyor. </a:t>
            </a:r>
          </a:p>
          <a:p>
            <a:pPr algn="just"/>
            <a:r>
              <a:rPr lang="tr-TR" dirty="0"/>
              <a:t>Görevi: İflas yoluyla takip, iflasın kaldırılması ve kapatılması da dahil olmak üzere iflas ve </a:t>
            </a:r>
            <a:r>
              <a:rPr lang="tr-TR" b="1" u="sng" dirty="0"/>
              <a:t>konkordatoda</a:t>
            </a:r>
            <a:r>
              <a:rPr lang="tr-TR" dirty="0"/>
              <a:t> kaynaklanan tüm talep, iş, şikâyet ve davalar</a:t>
            </a:r>
          </a:p>
          <a:p>
            <a:pPr algn="just"/>
            <a:r>
              <a:rPr lang="tr-TR" dirty="0"/>
              <a:t>İcra Mahkemeleri ve İflas Mahkemeleri ile İcra Teşkilatı Hakkında Kanun Taslağı </a:t>
            </a:r>
            <a:endParaRPr dirty="0"/>
          </a:p>
        </p:txBody>
      </p:sp>
    </p:spTree>
    <p:extLst>
      <p:ext uri="{BB962C8B-B14F-4D97-AF65-F5344CB8AC3E}">
        <p14:creationId xmlns:p14="http://schemas.microsoft.com/office/powerpoint/2010/main" val="296719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4F82F-A633-ECF3-FA3E-DD809B161D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11DDC-2F53-BFA7-669C-8CB7DF32E208}"/>
              </a:ext>
            </a:extLst>
          </p:cNvPr>
          <p:cNvSpPr>
            <a:spLocks noGrp="1"/>
          </p:cNvSpPr>
          <p:nvPr>
            <p:ph type="title"/>
          </p:nvPr>
        </p:nvSpPr>
        <p:spPr/>
        <p:txBody>
          <a:bodyPr/>
          <a:lstStyle/>
          <a:p>
            <a:r>
              <a:rPr dirty="0" err="1"/>
              <a:t>İstinafa</a:t>
            </a:r>
            <a:r>
              <a:rPr dirty="0"/>
              <a:t> </a:t>
            </a:r>
            <a:r>
              <a:rPr lang="tr-TR" dirty="0"/>
              <a:t>Başvuruda Parasal Sınır</a:t>
            </a:r>
            <a:endParaRPr dirty="0"/>
          </a:p>
        </p:txBody>
      </p:sp>
      <p:sp>
        <p:nvSpPr>
          <p:cNvPr id="3" name="Content Placeholder 2">
            <a:extLst>
              <a:ext uri="{FF2B5EF4-FFF2-40B4-BE49-F238E27FC236}">
                <a16:creationId xmlns:a16="http://schemas.microsoft.com/office/drawing/2014/main" id="{3B57CD13-CCB8-DB55-BBF7-9AC0765BE177}"/>
              </a:ext>
            </a:extLst>
          </p:cNvPr>
          <p:cNvSpPr>
            <a:spLocks noGrp="1"/>
          </p:cNvSpPr>
          <p:nvPr>
            <p:ph sz="quarter" idx="1"/>
          </p:nvPr>
        </p:nvSpPr>
        <p:spPr/>
        <p:txBody>
          <a:bodyPr/>
          <a:lstStyle/>
          <a:p>
            <a:pPr algn="just"/>
            <a:r>
              <a:rPr lang="tr-TR" dirty="0"/>
              <a:t>İcra mahkemelerindeki istinaf sınırı diğer hukuk mahkemelerindeki istinaf sınırı ile aynı olacak (m. 32).</a:t>
            </a:r>
          </a:p>
        </p:txBody>
      </p:sp>
    </p:spTree>
    <p:extLst>
      <p:ext uri="{BB962C8B-B14F-4D97-AF65-F5344CB8AC3E}">
        <p14:creationId xmlns:p14="http://schemas.microsoft.com/office/powerpoint/2010/main" val="644698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05F52-EEE8-667D-54C9-9500F2F286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E713A3-958D-7B2D-B89E-E070CB91ADE3}"/>
              </a:ext>
            </a:extLst>
          </p:cNvPr>
          <p:cNvSpPr>
            <a:spLocks noGrp="1"/>
          </p:cNvSpPr>
          <p:nvPr>
            <p:ph type="title"/>
          </p:nvPr>
        </p:nvSpPr>
        <p:spPr/>
        <p:txBody>
          <a:bodyPr/>
          <a:lstStyle/>
          <a:p>
            <a:r>
              <a:rPr dirty="0" err="1"/>
              <a:t>İstinaf</a:t>
            </a:r>
            <a:r>
              <a:rPr lang="tr-TR" dirty="0"/>
              <a:t> Başvurusunun</a:t>
            </a:r>
            <a:r>
              <a:rPr dirty="0"/>
              <a:t> </a:t>
            </a:r>
            <a:r>
              <a:rPr lang="tr-TR" dirty="0"/>
              <a:t>Cebri </a:t>
            </a:r>
            <a:r>
              <a:rPr dirty="0" err="1"/>
              <a:t>İcraya</a:t>
            </a:r>
            <a:r>
              <a:rPr dirty="0"/>
              <a:t> </a:t>
            </a:r>
            <a:r>
              <a:rPr dirty="0" err="1"/>
              <a:t>Etkisi</a:t>
            </a:r>
            <a:endParaRPr dirty="0"/>
          </a:p>
        </p:txBody>
      </p:sp>
      <p:sp>
        <p:nvSpPr>
          <p:cNvPr id="3" name="Content Placeholder 2">
            <a:extLst>
              <a:ext uri="{FF2B5EF4-FFF2-40B4-BE49-F238E27FC236}">
                <a16:creationId xmlns:a16="http://schemas.microsoft.com/office/drawing/2014/main" id="{2D5A301E-A487-0E1E-229C-2AE68C662D17}"/>
              </a:ext>
            </a:extLst>
          </p:cNvPr>
          <p:cNvSpPr>
            <a:spLocks noGrp="1"/>
          </p:cNvSpPr>
          <p:nvPr>
            <p:ph sz="quarter" idx="1"/>
          </p:nvPr>
        </p:nvSpPr>
        <p:spPr/>
        <p:txBody>
          <a:bodyPr>
            <a:normAutofit/>
          </a:bodyPr>
          <a:lstStyle/>
          <a:p>
            <a:pPr algn="just"/>
            <a:r>
              <a:rPr lang="tr-TR" dirty="0"/>
              <a:t>Kural: Satış durur</a:t>
            </a:r>
          </a:p>
          <a:p>
            <a:pPr algn="just"/>
            <a:r>
              <a:rPr lang="tr-TR" dirty="0"/>
              <a:t>Bölge adliye mahkemesi hukuk dairesi, talep üzerine;</a:t>
            </a:r>
          </a:p>
          <a:p>
            <a:pPr lvl="1" algn="just"/>
            <a:r>
              <a:rPr lang="tr-TR" dirty="0"/>
              <a:t>İstisna 1: Teminat karşılığı veya teminatsız olarak satıştan başka işlemlerin durdurulmasına hükmedebilir. </a:t>
            </a:r>
          </a:p>
          <a:p>
            <a:pPr lvl="1" algn="just"/>
            <a:r>
              <a:rPr lang="tr-TR" dirty="0"/>
              <a:t>İstisna 2: Nakit veya banka teminat mektubu şeklindeki teminat karşılığında yahut teminatsız olarak satışın yapılmasına karar verebilir (m. 35/2).  	</a:t>
            </a:r>
          </a:p>
          <a:p>
            <a:pPr algn="just"/>
            <a:endParaRPr lang="tr-TR" dirty="0"/>
          </a:p>
        </p:txBody>
      </p:sp>
    </p:spTree>
    <p:extLst>
      <p:ext uri="{BB962C8B-B14F-4D97-AF65-F5344CB8AC3E}">
        <p14:creationId xmlns:p14="http://schemas.microsoft.com/office/powerpoint/2010/main" val="152387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2A0F2-1240-AD43-AAA5-4DEF91085A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146DD-DB51-CDA2-C26E-EAE5BD5EA0A5}"/>
              </a:ext>
            </a:extLst>
          </p:cNvPr>
          <p:cNvSpPr>
            <a:spLocks noGrp="1"/>
          </p:cNvSpPr>
          <p:nvPr>
            <p:ph type="title"/>
          </p:nvPr>
        </p:nvSpPr>
        <p:spPr/>
        <p:txBody>
          <a:bodyPr/>
          <a:lstStyle/>
          <a:p>
            <a:r>
              <a:rPr dirty="0" err="1"/>
              <a:t>Temyiz</a:t>
            </a:r>
            <a:r>
              <a:rPr lang="tr-TR" dirty="0"/>
              <a:t>e Başvurunun Cebri</a:t>
            </a:r>
            <a:r>
              <a:rPr dirty="0"/>
              <a:t> </a:t>
            </a:r>
            <a:r>
              <a:rPr dirty="0" err="1"/>
              <a:t>İcraya</a:t>
            </a:r>
            <a:r>
              <a:rPr dirty="0"/>
              <a:t> </a:t>
            </a:r>
            <a:r>
              <a:rPr dirty="0" err="1"/>
              <a:t>Etkisi</a:t>
            </a:r>
            <a:endParaRPr dirty="0"/>
          </a:p>
        </p:txBody>
      </p:sp>
      <p:sp>
        <p:nvSpPr>
          <p:cNvPr id="3" name="Content Placeholder 2">
            <a:extLst>
              <a:ext uri="{FF2B5EF4-FFF2-40B4-BE49-F238E27FC236}">
                <a16:creationId xmlns:a16="http://schemas.microsoft.com/office/drawing/2014/main" id="{2C973668-132B-668B-CA77-7277EE708A3A}"/>
              </a:ext>
            </a:extLst>
          </p:cNvPr>
          <p:cNvSpPr>
            <a:spLocks noGrp="1"/>
          </p:cNvSpPr>
          <p:nvPr>
            <p:ph sz="quarter" idx="1"/>
          </p:nvPr>
        </p:nvSpPr>
        <p:spPr/>
        <p:txBody>
          <a:bodyPr>
            <a:normAutofit/>
          </a:bodyPr>
          <a:lstStyle/>
          <a:p>
            <a:pPr algn="just"/>
            <a:r>
              <a:rPr lang="tr-TR" dirty="0"/>
              <a:t>Kural: Satış durmaz. </a:t>
            </a:r>
          </a:p>
          <a:p>
            <a:pPr algn="just"/>
            <a:r>
              <a:rPr lang="tr-TR" dirty="0"/>
              <a:t>İstisna: Temyiz süresi içinde icra ve iflas dairesine takip konusu alacağın yüzde % 15’i oranında nakit yatırıldığı veya banka teminat mektubu teslim edildiği takdirde icra ve iflas dairesince satış durdurulur.</a:t>
            </a:r>
          </a:p>
          <a:p>
            <a:pPr algn="just"/>
            <a:r>
              <a:rPr lang="tr-TR" dirty="0"/>
              <a:t>İcra hukuk mahkemesinin istinaf dilekçesinin reddi veya bölge adliye mahkemesinin temyiz dilekçesinin reddi kararına karşı istinafa veya temyize başvurulması durumunda satış dahil hiçbir icra işlemi durmaz (m. 35/4).  </a:t>
            </a:r>
            <a:endParaRPr dirty="0"/>
          </a:p>
        </p:txBody>
      </p:sp>
    </p:spTree>
    <p:extLst>
      <p:ext uri="{BB962C8B-B14F-4D97-AF65-F5344CB8AC3E}">
        <p14:creationId xmlns:p14="http://schemas.microsoft.com/office/powerpoint/2010/main" val="2319361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BE270-418C-EEB3-5ADC-A9C72605FF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250B4E-4BAE-A878-11E2-B34E67E02F0B}"/>
              </a:ext>
            </a:extLst>
          </p:cNvPr>
          <p:cNvSpPr>
            <a:spLocks noGrp="1"/>
          </p:cNvSpPr>
          <p:nvPr>
            <p:ph type="title"/>
          </p:nvPr>
        </p:nvSpPr>
        <p:spPr/>
        <p:txBody>
          <a:bodyPr/>
          <a:lstStyle/>
          <a:p>
            <a:r>
              <a:rPr lang="tr-TR" dirty="0"/>
              <a:t>Hükümsüz İşlemler</a:t>
            </a:r>
            <a:endParaRPr dirty="0"/>
          </a:p>
        </p:txBody>
      </p:sp>
      <p:sp>
        <p:nvSpPr>
          <p:cNvPr id="3" name="Content Placeholder 2">
            <a:extLst>
              <a:ext uri="{FF2B5EF4-FFF2-40B4-BE49-F238E27FC236}">
                <a16:creationId xmlns:a16="http://schemas.microsoft.com/office/drawing/2014/main" id="{0059CE6B-DB2C-3B7D-B2C4-CB0B851E8A6D}"/>
              </a:ext>
            </a:extLst>
          </p:cNvPr>
          <p:cNvSpPr>
            <a:spLocks noGrp="1"/>
          </p:cNvSpPr>
          <p:nvPr>
            <p:ph sz="quarter" idx="1"/>
          </p:nvPr>
        </p:nvSpPr>
        <p:spPr/>
        <p:txBody>
          <a:bodyPr>
            <a:normAutofit/>
          </a:bodyPr>
          <a:lstStyle/>
          <a:p>
            <a:pPr algn="justLow"/>
            <a:r>
              <a:rPr lang="tr-TR" dirty="0"/>
              <a:t>Kamu düzenini ihlal edip süresiz şikayetin konusunu oluşturan hususlar </a:t>
            </a:r>
          </a:p>
          <a:p>
            <a:pPr algn="justLow"/>
            <a:r>
              <a:rPr lang="tr-TR" dirty="0"/>
              <a:t>Kamu yararına konulmuş hükümler ile takibin tarafı olmayan kişilerin yararını korumak için konulmuş emredici hükümlere aykırı işlemler hükümsüzdür.</a:t>
            </a:r>
            <a:r>
              <a:rPr lang="tr-TR" b="1" dirty="0"/>
              <a:t> </a:t>
            </a:r>
          </a:p>
          <a:p>
            <a:pPr algn="justLow"/>
            <a:r>
              <a:rPr lang="tr-TR" dirty="0"/>
              <a:t>Mahkeme, usulü dairesinde kendisine intikal eden işlerde hükümsüzlüğü her zaman tespit edebilir ve gerekli kararı verir (m. 30).</a:t>
            </a:r>
          </a:p>
          <a:p>
            <a:pPr lvl="1" algn="justLow"/>
            <a:r>
              <a:rPr lang="tr-TR" dirty="0"/>
              <a:t>Ör: Usulsüz tebligat</a:t>
            </a:r>
          </a:p>
          <a:p>
            <a:endParaRPr lang="tr-TR" dirty="0"/>
          </a:p>
        </p:txBody>
      </p:sp>
    </p:spTree>
    <p:extLst>
      <p:ext uri="{BB962C8B-B14F-4D97-AF65-F5344CB8AC3E}">
        <p14:creationId xmlns:p14="http://schemas.microsoft.com/office/powerpoint/2010/main" val="2007734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F5449-CFA8-520D-BEA6-B4345138DB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C02024-E6FB-2AC6-F522-F50BB5753507}"/>
              </a:ext>
            </a:extLst>
          </p:cNvPr>
          <p:cNvSpPr>
            <a:spLocks noGrp="1"/>
          </p:cNvSpPr>
          <p:nvPr>
            <p:ph type="title"/>
          </p:nvPr>
        </p:nvSpPr>
        <p:spPr/>
        <p:txBody>
          <a:bodyPr/>
          <a:lstStyle/>
          <a:p>
            <a:r>
              <a:rPr lang="tr-TR" dirty="0"/>
              <a:t>Tebligat</a:t>
            </a:r>
            <a:endParaRPr dirty="0"/>
          </a:p>
        </p:txBody>
      </p:sp>
      <p:sp>
        <p:nvSpPr>
          <p:cNvPr id="3" name="Content Placeholder 2">
            <a:extLst>
              <a:ext uri="{FF2B5EF4-FFF2-40B4-BE49-F238E27FC236}">
                <a16:creationId xmlns:a16="http://schemas.microsoft.com/office/drawing/2014/main" id="{598526D6-5C77-8766-F23C-E10CEDE84D50}"/>
              </a:ext>
            </a:extLst>
          </p:cNvPr>
          <p:cNvSpPr>
            <a:spLocks noGrp="1"/>
          </p:cNvSpPr>
          <p:nvPr>
            <p:ph sz="quarter" idx="1"/>
          </p:nvPr>
        </p:nvSpPr>
        <p:spPr/>
        <p:txBody>
          <a:bodyPr>
            <a:normAutofit/>
          </a:bodyPr>
          <a:lstStyle/>
          <a:p>
            <a:pPr algn="just"/>
            <a:r>
              <a:rPr lang="tr-TR" dirty="0"/>
              <a:t>İcra ve iflas müdürleri yapılan tebligatların usulüne uygun olup olmadığını resen gözetir (m. 44/1 c. 2).</a:t>
            </a:r>
          </a:p>
          <a:p>
            <a:pPr algn="just"/>
            <a:r>
              <a:rPr lang="tr-TR" dirty="0"/>
              <a:t>Hükmün gerekçesinden:  </a:t>
            </a:r>
          </a:p>
          <a:p>
            <a:pPr lvl="1" algn="just"/>
            <a:r>
              <a:rPr lang="tr-TR" dirty="0" err="1"/>
              <a:t>Teb</a:t>
            </a:r>
            <a:r>
              <a:rPr lang="tr-TR" dirty="0"/>
              <a:t>. K. m. 32’nin icra ve iflas tebliğleri için de geçerli olması beklenemez. </a:t>
            </a:r>
          </a:p>
        </p:txBody>
      </p:sp>
    </p:spTree>
    <p:extLst>
      <p:ext uri="{BB962C8B-B14F-4D97-AF65-F5344CB8AC3E}">
        <p14:creationId xmlns:p14="http://schemas.microsoft.com/office/powerpoint/2010/main" val="83859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FF7A3-50CC-658E-6256-FFD7C78EC5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A8630-E23E-2302-F765-5ABF6FA8174F}"/>
              </a:ext>
            </a:extLst>
          </p:cNvPr>
          <p:cNvSpPr>
            <a:spLocks noGrp="1"/>
          </p:cNvSpPr>
          <p:nvPr>
            <p:ph type="title"/>
          </p:nvPr>
        </p:nvSpPr>
        <p:spPr/>
        <p:txBody>
          <a:bodyPr/>
          <a:lstStyle/>
          <a:p>
            <a:r>
              <a:rPr lang="tr-TR" dirty="0"/>
              <a:t>Borçlunun UYAP Üzerinden Malvarlığı Sorgusu </a:t>
            </a:r>
            <a:endParaRPr dirty="0"/>
          </a:p>
        </p:txBody>
      </p:sp>
      <p:sp>
        <p:nvSpPr>
          <p:cNvPr id="3" name="Content Placeholder 2">
            <a:extLst>
              <a:ext uri="{FF2B5EF4-FFF2-40B4-BE49-F238E27FC236}">
                <a16:creationId xmlns:a16="http://schemas.microsoft.com/office/drawing/2014/main" id="{02098243-BD21-701F-5F51-6E47F02FAECF}"/>
              </a:ext>
            </a:extLst>
          </p:cNvPr>
          <p:cNvSpPr>
            <a:spLocks noGrp="1"/>
          </p:cNvSpPr>
          <p:nvPr>
            <p:ph sz="quarter" idx="1"/>
          </p:nvPr>
        </p:nvSpPr>
        <p:spPr/>
        <p:txBody>
          <a:bodyPr>
            <a:normAutofit/>
          </a:bodyPr>
          <a:lstStyle/>
          <a:p>
            <a:pPr algn="just"/>
            <a:r>
              <a:rPr lang="tr-TR" dirty="0"/>
              <a:t>m. 47’de sorgulamanın hangi şartlarda ve nasıl yapılacağının düzenlendiği iki ayrı maddeye atıf yapılıyor.</a:t>
            </a:r>
          </a:p>
          <a:p>
            <a:pPr lvl="1" algn="just"/>
            <a:r>
              <a:rPr lang="tr-TR" dirty="0"/>
              <a:t>Alacaklı</a:t>
            </a:r>
            <a:r>
              <a:rPr lang="tr-TR" b="1" dirty="0"/>
              <a:t>, </a:t>
            </a:r>
            <a:r>
              <a:rPr lang="tr-TR" dirty="0"/>
              <a:t>dilerse haciz talebinde bulunmaksızın</a:t>
            </a:r>
            <a:r>
              <a:rPr lang="tr-TR" b="1" dirty="0"/>
              <a:t>, </a:t>
            </a:r>
            <a:r>
              <a:rPr lang="tr-TR" dirty="0"/>
              <a:t>UYAP üzerinden, bu sisteme entegre bilişim sistemleri vasıtasıyla borçlunun mal, hak veya alacağını sorgulayabilir (m. 156/2).</a:t>
            </a:r>
          </a:p>
          <a:p>
            <a:pPr lvl="1" algn="just"/>
            <a:r>
              <a:rPr lang="tr-TR" dirty="0"/>
              <a:t> İptal davasına konu olabilecek tasarruflar (m. 443): Takibi kesinleşmiş olan alacaklı, </a:t>
            </a:r>
            <a:r>
              <a:rPr lang="tr-TR" b="1" u="sng" dirty="0"/>
              <a:t>talep tarihinden geriye doğru beş yıl içinde</a:t>
            </a:r>
            <a:r>
              <a:rPr lang="tr-TR" dirty="0"/>
              <a:t> borçlunun yaptığı ve iptal davasına konu olabilecek tasarrufların UYAP üzerinden sorgulanmasını talep edebilir. </a:t>
            </a:r>
            <a:endParaRPr lang="tr-TR" sz="3200" dirty="0"/>
          </a:p>
        </p:txBody>
      </p:sp>
    </p:spTree>
    <p:extLst>
      <p:ext uri="{BB962C8B-B14F-4D97-AF65-F5344CB8AC3E}">
        <p14:creationId xmlns:p14="http://schemas.microsoft.com/office/powerpoint/2010/main" val="2540927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25BE8-45E6-575A-327A-C0DA1DEBEF8F}"/>
              </a:ext>
            </a:extLst>
          </p:cNvPr>
          <p:cNvSpPr>
            <a:spLocks noGrp="1"/>
          </p:cNvSpPr>
          <p:nvPr>
            <p:ph type="title"/>
          </p:nvPr>
        </p:nvSpPr>
        <p:spPr/>
        <p:txBody>
          <a:bodyPr/>
          <a:lstStyle/>
          <a:p>
            <a:r>
              <a:rPr lang="tr-TR" dirty="0"/>
              <a:t>Gider Avansı Yatırma Mecburiyeti </a:t>
            </a:r>
          </a:p>
        </p:txBody>
      </p:sp>
      <p:sp>
        <p:nvSpPr>
          <p:cNvPr id="3" name="Slayt Numarası Yer Tutucusu 2">
            <a:extLst>
              <a:ext uri="{FF2B5EF4-FFF2-40B4-BE49-F238E27FC236}">
                <a16:creationId xmlns:a16="http://schemas.microsoft.com/office/drawing/2014/main" id="{156C98F3-9C5C-42E4-966A-DE939FE1C5B8}"/>
              </a:ext>
            </a:extLst>
          </p:cNvPr>
          <p:cNvSpPr>
            <a:spLocks noGrp="1"/>
          </p:cNvSpPr>
          <p:nvPr>
            <p:ph type="sldNum" sz="quarter" idx="12"/>
          </p:nvPr>
        </p:nvSpPr>
        <p:spPr/>
        <p:txBody>
          <a:bodyPr>
            <a:normAutofit fontScale="85000" lnSpcReduction="20000"/>
          </a:bodyPr>
          <a:lstStyle/>
          <a:p>
            <a:fld id="{6972B794-54E3-46A2-9898-0371A4F45677}" type="slidenum">
              <a:rPr lang="tr-TR" smtClean="0"/>
              <a:t>18</a:t>
            </a:fld>
            <a:endParaRPr lang="tr-TR"/>
          </a:p>
        </p:txBody>
      </p:sp>
      <p:sp>
        <p:nvSpPr>
          <p:cNvPr id="4" name="İçerik Yer Tutucusu 3">
            <a:extLst>
              <a:ext uri="{FF2B5EF4-FFF2-40B4-BE49-F238E27FC236}">
                <a16:creationId xmlns:a16="http://schemas.microsoft.com/office/drawing/2014/main" id="{4271C883-4CE9-8D3D-0400-685CF865170A}"/>
              </a:ext>
            </a:extLst>
          </p:cNvPr>
          <p:cNvSpPr>
            <a:spLocks noGrp="1"/>
          </p:cNvSpPr>
          <p:nvPr>
            <p:ph sz="quarter" idx="1"/>
          </p:nvPr>
        </p:nvSpPr>
        <p:spPr/>
        <p:txBody>
          <a:bodyPr/>
          <a:lstStyle/>
          <a:p>
            <a:pPr algn="just"/>
            <a:r>
              <a:rPr lang="tr-TR" dirty="0"/>
              <a:t>Takip talebinde bulunurken (m. 51/1)</a:t>
            </a:r>
          </a:p>
          <a:p>
            <a:pPr lvl="1" algn="just"/>
            <a:r>
              <a:rPr lang="tr-TR" dirty="0"/>
              <a:t>Gider avansı yatırılmadan hiçbir takip işlemi yapılamayacak. </a:t>
            </a:r>
          </a:p>
          <a:p>
            <a:pPr algn="just"/>
            <a:r>
              <a:rPr lang="tr-TR" dirty="0"/>
              <a:t>İcra veya iflas mahkemesine başvururken (m. 51/4) </a:t>
            </a:r>
          </a:p>
          <a:p>
            <a:pPr lvl="1" algn="just"/>
            <a:r>
              <a:rPr lang="tr-TR" dirty="0"/>
              <a:t>Yargılama şartı niteliğini haiz </a:t>
            </a:r>
          </a:p>
          <a:p>
            <a:pPr algn="just"/>
            <a:r>
              <a:rPr lang="tr-TR" dirty="0"/>
              <a:t>Adalet Bakanlığı, Gider Avansı Tarifesi çıkaracak (m. 548/2). </a:t>
            </a:r>
          </a:p>
        </p:txBody>
      </p:sp>
    </p:spTree>
    <p:extLst>
      <p:ext uri="{BB962C8B-B14F-4D97-AF65-F5344CB8AC3E}">
        <p14:creationId xmlns:p14="http://schemas.microsoft.com/office/powerpoint/2010/main" val="2189434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t>	</a:t>
            </a:r>
          </a:p>
          <a:p>
            <a:pPr algn="just">
              <a:spcBef>
                <a:spcPct val="20000"/>
              </a:spcBef>
              <a:buClr>
                <a:schemeClr val="accent1"/>
              </a:buClr>
              <a:buSzPct val="85000"/>
            </a:pPr>
            <a:endParaRPr lang="tr-TR" dirty="0"/>
          </a:p>
        </p:txBody>
      </p:sp>
      <p:sp>
        <p:nvSpPr>
          <p:cNvPr id="4" name="Başlık 3"/>
          <p:cNvSpPr>
            <a:spLocks noGrp="1"/>
          </p:cNvSpPr>
          <p:nvPr>
            <p:ph type="title"/>
          </p:nvPr>
        </p:nvSpPr>
        <p:spPr>
          <a:xfrm>
            <a:off x="2895600" y="1340768"/>
            <a:ext cx="7620000" cy="1512168"/>
          </a:xfrm>
        </p:spPr>
        <p:txBody>
          <a:bodyPr>
            <a:normAutofit/>
          </a:bodyPr>
          <a:lstStyle/>
          <a:p>
            <a:pPr algn="ctr"/>
            <a:r>
              <a:rPr lang="tr-TR" sz="3600" dirty="0">
                <a:latin typeface="+mn-lt"/>
              </a:rPr>
              <a:t>HACİZ YOLUYLA İLAMSIZ TAKİP</a:t>
            </a:r>
          </a:p>
        </p:txBody>
      </p:sp>
      <p:sp>
        <p:nvSpPr>
          <p:cNvPr id="7" name="Slayt Numarası Yer Tutucusu 6"/>
          <p:cNvSpPr>
            <a:spLocks noGrp="1"/>
          </p:cNvSpPr>
          <p:nvPr>
            <p:ph type="sldNum" sz="quarter" idx="11"/>
          </p:nvPr>
        </p:nvSpPr>
        <p:spPr/>
        <p:txBody>
          <a:bodyPr/>
          <a:lstStyle/>
          <a:p>
            <a:fld id="{6972B794-54E3-46A2-9898-0371A4F45677}" type="slidenum">
              <a:rPr lang="tr-TR" smtClean="0"/>
              <a:t>19</a:t>
            </a:fld>
            <a:endParaRPr lang="tr-TR"/>
          </a:p>
        </p:txBody>
      </p:sp>
    </p:spTree>
    <p:extLst>
      <p:ext uri="{BB962C8B-B14F-4D97-AF65-F5344CB8AC3E}">
        <p14:creationId xmlns:p14="http://schemas.microsoft.com/office/powerpoint/2010/main" val="2480321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AD830E88-1CE9-AB77-3528-A67570E21B06}"/>
              </a:ext>
            </a:extLst>
          </p:cNvPr>
          <p:cNvSpPr>
            <a:spLocks noGrp="1"/>
          </p:cNvSpPr>
          <p:nvPr>
            <p:ph type="sldNum" sz="quarter" idx="12"/>
          </p:nvPr>
        </p:nvSpPr>
        <p:spPr>
          <a:xfrm>
            <a:off x="1559496" y="4797152"/>
            <a:ext cx="9289032" cy="1152128"/>
          </a:xfrm>
        </p:spPr>
        <p:txBody>
          <a:bodyPr>
            <a:normAutofit/>
          </a:bodyPr>
          <a:lstStyle/>
          <a:p>
            <a:r>
              <a:rPr lang="tr-TR" sz="2800" dirty="0"/>
              <a:t>Kıymetli Kayınpederim Av. ERTUĞRUL HAKAN </a:t>
            </a:r>
            <a:r>
              <a:rPr lang="tr-TR" sz="2800" dirty="0" err="1"/>
              <a:t>BERK’in</a:t>
            </a:r>
            <a:r>
              <a:rPr lang="tr-TR" sz="2800" dirty="0"/>
              <a:t> </a:t>
            </a:r>
          </a:p>
          <a:p>
            <a:r>
              <a:rPr lang="tr-TR" sz="2800" dirty="0"/>
              <a:t>Aziz Hatırasına</a:t>
            </a:r>
          </a:p>
        </p:txBody>
      </p:sp>
      <p:pic>
        <p:nvPicPr>
          <p:cNvPr id="1028" name="Picture 4" descr="AV. BERK VEFAT ETTİ ◼Devlet Su İşleri (DSİ) 25. Bölge ...">
            <a:extLst>
              <a:ext uri="{FF2B5EF4-FFF2-40B4-BE49-F238E27FC236}">
                <a16:creationId xmlns:a16="http://schemas.microsoft.com/office/drawing/2014/main" id="{BDF5C8DE-3DD7-6490-E2ED-77427D64B0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5800" y="876572"/>
            <a:ext cx="3456384" cy="3461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504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Türleri</a:t>
            </a:r>
            <a:endParaRPr dirty="0"/>
          </a:p>
        </p:txBody>
      </p:sp>
      <p:sp>
        <p:nvSpPr>
          <p:cNvPr id="3" name="Content Placeholder 2"/>
          <p:cNvSpPr>
            <a:spLocks noGrp="1"/>
          </p:cNvSpPr>
          <p:nvPr>
            <p:ph sz="quarter" idx="1"/>
          </p:nvPr>
        </p:nvSpPr>
        <p:spPr/>
        <p:txBody>
          <a:bodyPr>
            <a:normAutofit/>
          </a:bodyPr>
          <a:lstStyle/>
          <a:p>
            <a:pPr algn="just"/>
            <a:r>
              <a:rPr lang="tr-TR" dirty="0"/>
              <a:t>7155 sayılı Abonelik Sözleşmesinden Kaynaklanan Para Alacaklarına İlişkin Takibin Başlatılması Usulü Hakkında Kanun hükümleri </a:t>
            </a:r>
            <a:r>
              <a:rPr lang="tr-TR" dirty="0" err="1"/>
              <a:t>CİK’e</a:t>
            </a:r>
            <a:r>
              <a:rPr lang="tr-TR" dirty="0"/>
              <a:t> alınıyor (m. 102-108)</a:t>
            </a:r>
          </a:p>
          <a:p>
            <a:pPr algn="just"/>
            <a:r>
              <a:rPr lang="tr-TR" dirty="0"/>
              <a:t>Belgeye bağlı para ve teminat gösterme borçları (m. 82 vd.)</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5DAF2-AB8F-C262-5D7B-C90610FE9B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8344FE-3BDE-7AFF-792A-D2335D5DD740}"/>
              </a:ext>
            </a:extLst>
          </p:cNvPr>
          <p:cNvSpPr>
            <a:spLocks noGrp="1"/>
          </p:cNvSpPr>
          <p:nvPr>
            <p:ph type="title"/>
          </p:nvPr>
        </p:nvSpPr>
        <p:spPr/>
        <p:txBody>
          <a:bodyPr/>
          <a:lstStyle/>
          <a:p>
            <a:r>
              <a:rPr lang="tr-TR" dirty="0"/>
              <a:t>Belge İbrazı Zorunluluğu</a:t>
            </a:r>
            <a:endParaRPr dirty="0"/>
          </a:p>
        </p:txBody>
      </p:sp>
      <p:sp>
        <p:nvSpPr>
          <p:cNvPr id="3" name="Content Placeholder 2">
            <a:extLst>
              <a:ext uri="{FF2B5EF4-FFF2-40B4-BE49-F238E27FC236}">
                <a16:creationId xmlns:a16="http://schemas.microsoft.com/office/drawing/2014/main" id="{433FC5B7-8303-48BF-409A-BF7E3CAFCD5D}"/>
              </a:ext>
            </a:extLst>
          </p:cNvPr>
          <p:cNvSpPr>
            <a:spLocks noGrp="1"/>
          </p:cNvSpPr>
          <p:nvPr>
            <p:ph sz="quarter" idx="1"/>
          </p:nvPr>
        </p:nvSpPr>
        <p:spPr/>
        <p:txBody>
          <a:bodyPr>
            <a:normAutofit/>
          </a:bodyPr>
          <a:lstStyle/>
          <a:p>
            <a:pPr algn="just"/>
            <a:r>
              <a:rPr lang="tr-TR" dirty="0"/>
              <a:t>Takip konusu para veya teminat alacağı hakkında </a:t>
            </a:r>
          </a:p>
          <a:p>
            <a:pPr lvl="1" algn="just"/>
            <a:r>
              <a:rPr lang="tr-TR" dirty="0"/>
              <a:t>resmî dairelerin ya da yetkili makamların düzenledikleri yahut onayladıkları bir belge </a:t>
            </a:r>
          </a:p>
          <a:p>
            <a:pPr lvl="1" algn="just"/>
            <a:r>
              <a:rPr lang="tr-TR" dirty="0"/>
              <a:t>sözleşmeler dahil, alacağın doğum sebebini ispata elverişli </a:t>
            </a:r>
            <a:r>
              <a:rPr lang="tr-TR" b="1" u="sng" dirty="0"/>
              <a:t>senet</a:t>
            </a:r>
            <a:r>
              <a:rPr lang="tr-TR" dirty="0"/>
              <a:t> </a:t>
            </a:r>
          </a:p>
          <a:p>
            <a:pPr lvl="2" algn="just"/>
            <a:r>
              <a:rPr lang="tr-TR" dirty="0"/>
              <a:t>Kambiyo senetlerine özgü takipler ilga ediliyor!</a:t>
            </a:r>
          </a:p>
          <a:p>
            <a:pPr lvl="1" algn="just"/>
            <a:r>
              <a:rPr lang="tr-TR" dirty="0"/>
              <a:t>iki tarafı da tacir olan icra takiplerinde itiraz edilmemiş fatura</a:t>
            </a:r>
          </a:p>
          <a:p>
            <a:pPr algn="just"/>
            <a:r>
              <a:rPr lang="tr-TR" dirty="0"/>
              <a:t>Bu belgelerden biri yoksa ilamsız takip yapılamayacak (m. 79/2). </a:t>
            </a:r>
          </a:p>
          <a:p>
            <a:pPr algn="just"/>
            <a:r>
              <a:rPr lang="tr-TR" dirty="0"/>
              <a:t>Alacak davası açmak tek çıkar yol! </a:t>
            </a:r>
          </a:p>
        </p:txBody>
      </p:sp>
    </p:spTree>
    <p:extLst>
      <p:ext uri="{BB962C8B-B14F-4D97-AF65-F5344CB8AC3E}">
        <p14:creationId xmlns:p14="http://schemas.microsoft.com/office/powerpoint/2010/main" val="1449925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F9CEEA-C226-4DB1-6EA0-22FA9C2E699C}"/>
              </a:ext>
            </a:extLst>
          </p:cNvPr>
          <p:cNvSpPr>
            <a:spLocks noGrp="1"/>
          </p:cNvSpPr>
          <p:nvPr>
            <p:ph type="title"/>
          </p:nvPr>
        </p:nvSpPr>
        <p:spPr/>
        <p:txBody>
          <a:bodyPr/>
          <a:lstStyle/>
          <a:p>
            <a:r>
              <a:rPr lang="tr-TR" dirty="0"/>
              <a:t>Yetkili İcra Dairesi </a:t>
            </a:r>
          </a:p>
        </p:txBody>
      </p:sp>
      <p:sp>
        <p:nvSpPr>
          <p:cNvPr id="3" name="Slayt Numarası Yer Tutucusu 2">
            <a:extLst>
              <a:ext uri="{FF2B5EF4-FFF2-40B4-BE49-F238E27FC236}">
                <a16:creationId xmlns:a16="http://schemas.microsoft.com/office/drawing/2014/main" id="{992AE494-181E-8E69-C5AC-F7C9FACE2062}"/>
              </a:ext>
            </a:extLst>
          </p:cNvPr>
          <p:cNvSpPr>
            <a:spLocks noGrp="1"/>
          </p:cNvSpPr>
          <p:nvPr>
            <p:ph type="sldNum" sz="quarter" idx="12"/>
          </p:nvPr>
        </p:nvSpPr>
        <p:spPr/>
        <p:txBody>
          <a:bodyPr>
            <a:normAutofit fontScale="85000" lnSpcReduction="20000"/>
          </a:bodyPr>
          <a:lstStyle/>
          <a:p>
            <a:fld id="{6972B794-54E3-46A2-9898-0371A4F45677}" type="slidenum">
              <a:rPr lang="tr-TR" smtClean="0"/>
              <a:t>22</a:t>
            </a:fld>
            <a:endParaRPr lang="tr-TR"/>
          </a:p>
        </p:txBody>
      </p:sp>
      <p:sp>
        <p:nvSpPr>
          <p:cNvPr id="4" name="İçerik Yer Tutucusu 3">
            <a:extLst>
              <a:ext uri="{FF2B5EF4-FFF2-40B4-BE49-F238E27FC236}">
                <a16:creationId xmlns:a16="http://schemas.microsoft.com/office/drawing/2014/main" id="{F2FF901A-EA24-737F-4148-72CBE4CC1713}"/>
              </a:ext>
            </a:extLst>
          </p:cNvPr>
          <p:cNvSpPr>
            <a:spLocks noGrp="1"/>
          </p:cNvSpPr>
          <p:nvPr>
            <p:ph sz="quarter" idx="1"/>
          </p:nvPr>
        </p:nvSpPr>
        <p:spPr/>
        <p:txBody>
          <a:bodyPr>
            <a:normAutofit/>
          </a:bodyPr>
          <a:lstStyle/>
          <a:p>
            <a:pPr algn="just"/>
            <a:r>
              <a:rPr lang="tr-TR" dirty="0"/>
              <a:t>Sözleşmenin akdedildiği yerin de icra takiplerinde yetkili kılınması esasına son veriliyor.</a:t>
            </a:r>
          </a:p>
          <a:p>
            <a:pPr algn="just"/>
            <a:r>
              <a:rPr lang="tr-TR" dirty="0"/>
              <a:t>Alacaklının dosyanın yetkili icra ve iflas dairesine gönderilmesini talep etme külfeti</a:t>
            </a:r>
          </a:p>
          <a:p>
            <a:pPr lvl="1" algn="just"/>
            <a:r>
              <a:rPr lang="tr-TR" dirty="0"/>
              <a:t>İtiraz üzerine itirazın iptali için öngörülen dava süresi içinde her zaman</a:t>
            </a:r>
          </a:p>
          <a:p>
            <a:pPr lvl="1" algn="just"/>
            <a:r>
              <a:rPr lang="tr-TR" dirty="0"/>
              <a:t>İcra ve iflas dairesinin yetkisizliğine mahkeme tarafından karar verilmişse, yetkisizlik kararının kesinleşmesinden itibaren 2 hafta içinde</a:t>
            </a:r>
          </a:p>
          <a:p>
            <a:pPr algn="just"/>
            <a:r>
              <a:rPr lang="tr-TR" dirty="0"/>
              <a:t>Aksi takdirde, icra takibi düşer (m. 86/3).  </a:t>
            </a:r>
          </a:p>
        </p:txBody>
      </p:sp>
    </p:spTree>
    <p:extLst>
      <p:ext uri="{BB962C8B-B14F-4D97-AF65-F5344CB8AC3E}">
        <p14:creationId xmlns:p14="http://schemas.microsoft.com/office/powerpoint/2010/main" val="10112895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26978B-905C-7331-C266-5103BE6BD0BF}"/>
              </a:ext>
            </a:extLst>
          </p:cNvPr>
          <p:cNvSpPr>
            <a:spLocks noGrp="1"/>
          </p:cNvSpPr>
          <p:nvPr>
            <p:ph type="title"/>
          </p:nvPr>
        </p:nvSpPr>
        <p:spPr/>
        <p:txBody>
          <a:bodyPr>
            <a:normAutofit/>
          </a:bodyPr>
          <a:lstStyle/>
          <a:p>
            <a:r>
              <a:rPr lang="tr-TR" dirty="0"/>
              <a:t>Ödeme, İtiraz ve Mal Beyanında Bulunma Süresi</a:t>
            </a:r>
          </a:p>
        </p:txBody>
      </p:sp>
      <p:sp>
        <p:nvSpPr>
          <p:cNvPr id="3" name="Slayt Numarası Yer Tutucusu 2">
            <a:extLst>
              <a:ext uri="{FF2B5EF4-FFF2-40B4-BE49-F238E27FC236}">
                <a16:creationId xmlns:a16="http://schemas.microsoft.com/office/drawing/2014/main" id="{46B4E3FE-1A36-B379-4216-5D96B865FD1A}"/>
              </a:ext>
            </a:extLst>
          </p:cNvPr>
          <p:cNvSpPr>
            <a:spLocks noGrp="1"/>
          </p:cNvSpPr>
          <p:nvPr>
            <p:ph type="sldNum" sz="quarter" idx="12"/>
          </p:nvPr>
        </p:nvSpPr>
        <p:spPr/>
        <p:txBody>
          <a:bodyPr>
            <a:normAutofit fontScale="85000" lnSpcReduction="20000"/>
          </a:bodyPr>
          <a:lstStyle/>
          <a:p>
            <a:fld id="{6972B794-54E3-46A2-9898-0371A4F45677}" type="slidenum">
              <a:rPr lang="tr-TR" smtClean="0"/>
              <a:t>23</a:t>
            </a:fld>
            <a:endParaRPr lang="tr-TR"/>
          </a:p>
        </p:txBody>
      </p:sp>
      <p:sp>
        <p:nvSpPr>
          <p:cNvPr id="4" name="İçerik Yer Tutucusu 3">
            <a:extLst>
              <a:ext uri="{FF2B5EF4-FFF2-40B4-BE49-F238E27FC236}">
                <a16:creationId xmlns:a16="http://schemas.microsoft.com/office/drawing/2014/main" id="{775037C1-34F0-0AC2-297C-7153007F204D}"/>
              </a:ext>
            </a:extLst>
          </p:cNvPr>
          <p:cNvSpPr>
            <a:spLocks noGrp="1"/>
          </p:cNvSpPr>
          <p:nvPr>
            <p:ph sz="quarter" idx="1"/>
          </p:nvPr>
        </p:nvSpPr>
        <p:spPr/>
        <p:txBody>
          <a:bodyPr/>
          <a:lstStyle/>
          <a:p>
            <a:pPr algn="just"/>
            <a:r>
              <a:rPr lang="tr-TR" dirty="0"/>
              <a:t>7 günden 2 haftaya çıkarılıyor (m. 88/1-e, f; m. 91/1). </a:t>
            </a:r>
          </a:p>
        </p:txBody>
      </p:sp>
    </p:spTree>
    <p:extLst>
      <p:ext uri="{BB962C8B-B14F-4D97-AF65-F5344CB8AC3E}">
        <p14:creationId xmlns:p14="http://schemas.microsoft.com/office/powerpoint/2010/main" val="2892317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55D2A7-139B-7849-114D-E38AFD33F7FD}"/>
              </a:ext>
            </a:extLst>
          </p:cNvPr>
          <p:cNvSpPr>
            <a:spLocks noGrp="1"/>
          </p:cNvSpPr>
          <p:nvPr>
            <p:ph type="title"/>
          </p:nvPr>
        </p:nvSpPr>
        <p:spPr/>
        <p:txBody>
          <a:bodyPr/>
          <a:lstStyle/>
          <a:p>
            <a:r>
              <a:rPr lang="tr-TR" dirty="0"/>
              <a:t>Kısmi İtiraz </a:t>
            </a:r>
          </a:p>
        </p:txBody>
      </p:sp>
      <p:sp>
        <p:nvSpPr>
          <p:cNvPr id="3" name="Slayt Numarası Yer Tutucusu 2">
            <a:extLst>
              <a:ext uri="{FF2B5EF4-FFF2-40B4-BE49-F238E27FC236}">
                <a16:creationId xmlns:a16="http://schemas.microsoft.com/office/drawing/2014/main" id="{89BD0C7C-56E2-7F82-6443-1DBDB7815A09}"/>
              </a:ext>
            </a:extLst>
          </p:cNvPr>
          <p:cNvSpPr>
            <a:spLocks noGrp="1"/>
          </p:cNvSpPr>
          <p:nvPr>
            <p:ph type="sldNum" sz="quarter" idx="12"/>
          </p:nvPr>
        </p:nvSpPr>
        <p:spPr/>
        <p:txBody>
          <a:bodyPr>
            <a:normAutofit fontScale="85000" lnSpcReduction="20000"/>
          </a:bodyPr>
          <a:lstStyle/>
          <a:p>
            <a:fld id="{6972B794-54E3-46A2-9898-0371A4F45677}" type="slidenum">
              <a:rPr lang="tr-TR" smtClean="0"/>
              <a:t>24</a:t>
            </a:fld>
            <a:endParaRPr lang="tr-TR"/>
          </a:p>
        </p:txBody>
      </p:sp>
      <p:sp>
        <p:nvSpPr>
          <p:cNvPr id="4" name="İçerik Yer Tutucusu 3">
            <a:extLst>
              <a:ext uri="{FF2B5EF4-FFF2-40B4-BE49-F238E27FC236}">
                <a16:creationId xmlns:a16="http://schemas.microsoft.com/office/drawing/2014/main" id="{4831C647-B594-87AA-9F31-371A3B89D7FE}"/>
              </a:ext>
            </a:extLst>
          </p:cNvPr>
          <p:cNvSpPr>
            <a:spLocks noGrp="1"/>
          </p:cNvSpPr>
          <p:nvPr>
            <p:ph sz="quarter" idx="1"/>
          </p:nvPr>
        </p:nvSpPr>
        <p:spPr/>
        <p:txBody>
          <a:bodyPr/>
          <a:lstStyle/>
          <a:p>
            <a:pPr algn="just"/>
            <a:r>
              <a:rPr lang="tr-TR" dirty="0"/>
              <a:t>Mevcut düzenlemede usulüne uygun olmayan itiraz geçersiz, takip tüm alacak için kesinleşir. </a:t>
            </a:r>
          </a:p>
          <a:p>
            <a:pPr algn="just"/>
            <a:r>
              <a:rPr lang="tr-TR" dirty="0"/>
              <a:t>Asıl alacağın veya faizin ya da diğer ferilerin bir kısmına itiraz eden borçlu, itiraz ettiği kısmın tür veya miktar ya da oranını açıkça göstermezse, asıl borcun veya ferilerin </a:t>
            </a:r>
            <a:r>
              <a:rPr lang="tr-TR" b="1" u="sng" dirty="0"/>
              <a:t>tamamına itiraz etmiş sayılır</a:t>
            </a:r>
            <a:r>
              <a:rPr lang="tr-TR" dirty="0"/>
              <a:t> (m. 95/2).</a:t>
            </a:r>
          </a:p>
        </p:txBody>
      </p:sp>
    </p:spTree>
    <p:extLst>
      <p:ext uri="{BB962C8B-B14F-4D97-AF65-F5344CB8AC3E}">
        <p14:creationId xmlns:p14="http://schemas.microsoft.com/office/powerpoint/2010/main" val="3657765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E426AC-4A10-8643-0C6F-B7D28AFFEE97}"/>
              </a:ext>
            </a:extLst>
          </p:cNvPr>
          <p:cNvSpPr>
            <a:spLocks noGrp="1"/>
          </p:cNvSpPr>
          <p:nvPr>
            <p:ph type="title"/>
          </p:nvPr>
        </p:nvSpPr>
        <p:spPr/>
        <p:txBody>
          <a:bodyPr/>
          <a:lstStyle/>
          <a:p>
            <a:r>
              <a:rPr lang="tr-TR" dirty="0"/>
              <a:t>İtirazın Giderilmesi </a:t>
            </a:r>
          </a:p>
        </p:txBody>
      </p:sp>
      <p:sp>
        <p:nvSpPr>
          <p:cNvPr id="3" name="Slayt Numarası Yer Tutucusu 2">
            <a:extLst>
              <a:ext uri="{FF2B5EF4-FFF2-40B4-BE49-F238E27FC236}">
                <a16:creationId xmlns:a16="http://schemas.microsoft.com/office/drawing/2014/main" id="{1713BAB7-156A-10C8-04DA-378E02CC2765}"/>
              </a:ext>
            </a:extLst>
          </p:cNvPr>
          <p:cNvSpPr>
            <a:spLocks noGrp="1"/>
          </p:cNvSpPr>
          <p:nvPr>
            <p:ph type="sldNum" sz="quarter" idx="12"/>
          </p:nvPr>
        </p:nvSpPr>
        <p:spPr/>
        <p:txBody>
          <a:bodyPr>
            <a:normAutofit fontScale="85000" lnSpcReduction="20000"/>
          </a:bodyPr>
          <a:lstStyle/>
          <a:p>
            <a:fld id="{6972B794-54E3-46A2-9898-0371A4F45677}" type="slidenum">
              <a:rPr lang="tr-TR" smtClean="0"/>
              <a:t>25</a:t>
            </a:fld>
            <a:endParaRPr lang="tr-TR"/>
          </a:p>
        </p:txBody>
      </p:sp>
      <p:sp>
        <p:nvSpPr>
          <p:cNvPr id="4" name="İçerik Yer Tutucusu 3">
            <a:extLst>
              <a:ext uri="{FF2B5EF4-FFF2-40B4-BE49-F238E27FC236}">
                <a16:creationId xmlns:a16="http://schemas.microsoft.com/office/drawing/2014/main" id="{E50BC3AC-604D-E29B-B048-E0FF092E87C7}"/>
              </a:ext>
            </a:extLst>
          </p:cNvPr>
          <p:cNvSpPr>
            <a:spLocks noGrp="1"/>
          </p:cNvSpPr>
          <p:nvPr>
            <p:ph sz="quarter" idx="1"/>
          </p:nvPr>
        </p:nvSpPr>
        <p:spPr/>
        <p:txBody>
          <a:bodyPr>
            <a:normAutofit/>
          </a:bodyPr>
          <a:lstStyle/>
          <a:p>
            <a:pPr algn="just"/>
            <a:r>
              <a:rPr lang="tr-TR" dirty="0"/>
              <a:t>İtirazın kesin kaldırılması, geçici kaldırılması ve borçtan kurtulma davası ilga ediliyor. </a:t>
            </a:r>
          </a:p>
          <a:p>
            <a:pPr algn="just"/>
            <a:r>
              <a:rPr lang="tr-TR" dirty="0"/>
              <a:t>Yegane hukuki yol: İtirazın iptali davası </a:t>
            </a:r>
          </a:p>
          <a:p>
            <a:pPr algn="just"/>
            <a:r>
              <a:rPr lang="tr-TR" dirty="0"/>
              <a:t>İtirazın iptali davası açma süresi 1 yıldan, 6 aya indiriliyor (m. 96/1).</a:t>
            </a:r>
          </a:p>
        </p:txBody>
      </p:sp>
    </p:spTree>
    <p:extLst>
      <p:ext uri="{BB962C8B-B14F-4D97-AF65-F5344CB8AC3E}">
        <p14:creationId xmlns:p14="http://schemas.microsoft.com/office/powerpoint/2010/main" val="2221602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Menfi Tespit Davası – Takipten Önce</a:t>
            </a:r>
          </a:p>
        </p:txBody>
      </p:sp>
      <p:sp>
        <p:nvSpPr>
          <p:cNvPr id="3" name="Content Placeholder 2"/>
          <p:cNvSpPr>
            <a:spLocks noGrp="1"/>
          </p:cNvSpPr>
          <p:nvPr>
            <p:ph sz="quarter" idx="1"/>
          </p:nvPr>
        </p:nvSpPr>
        <p:spPr/>
        <p:txBody>
          <a:bodyPr>
            <a:normAutofit/>
          </a:bodyPr>
          <a:lstStyle/>
          <a:p>
            <a:pPr algn="just"/>
            <a:r>
              <a:rPr lang="tr-TR" dirty="0"/>
              <a:t>A</a:t>
            </a:r>
            <a:r>
              <a:rPr dirty="0" err="1"/>
              <a:t>lacaklı</a:t>
            </a:r>
            <a:r>
              <a:rPr dirty="0"/>
              <a:t> </a:t>
            </a:r>
            <a:r>
              <a:rPr dirty="0" err="1"/>
              <a:t>artık</a:t>
            </a:r>
            <a:r>
              <a:rPr dirty="0"/>
              <a:t> </a:t>
            </a:r>
            <a:r>
              <a:rPr dirty="0" err="1"/>
              <a:t>takip</a:t>
            </a:r>
            <a:r>
              <a:rPr dirty="0"/>
              <a:t> </a:t>
            </a:r>
            <a:r>
              <a:rPr dirty="0" err="1"/>
              <a:t>yapmaktan</a:t>
            </a:r>
            <a:r>
              <a:rPr dirty="0"/>
              <a:t> men </a:t>
            </a:r>
            <a:r>
              <a:rPr dirty="0" err="1"/>
              <a:t>edilecek</a:t>
            </a:r>
            <a:r>
              <a:rPr dirty="0"/>
              <a:t>.</a:t>
            </a:r>
          </a:p>
          <a:p>
            <a:pPr algn="just"/>
            <a:r>
              <a:rPr lang="tr-TR" dirty="0"/>
              <a:t>Teminat gösterilmesinin lazım gelip gelmediğini ve teminatın miktarını mahkeme takdir edecek. </a:t>
            </a:r>
          </a:p>
          <a:p>
            <a:pPr algn="just"/>
            <a:r>
              <a:rPr lang="tr-TR" dirty="0"/>
              <a:t>Aleyhinde böyle bir tedbir kararı verilen alacaklı ihtiyati haciz talep edebilecek. Fakat talep yalnız menfi tespit davasına bakan mahkemece karara bağlanabilecek.</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DF64A-3C09-6FBB-A228-F4859299E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0A1A20-4AE1-C024-B73A-EF81E4D1825F}"/>
              </a:ext>
            </a:extLst>
          </p:cNvPr>
          <p:cNvSpPr>
            <a:spLocks noGrp="1"/>
          </p:cNvSpPr>
          <p:nvPr>
            <p:ph type="title"/>
          </p:nvPr>
        </p:nvSpPr>
        <p:spPr/>
        <p:txBody>
          <a:bodyPr/>
          <a:lstStyle/>
          <a:p>
            <a:r>
              <a:rPr dirty="0"/>
              <a:t>Menfi </a:t>
            </a:r>
            <a:r>
              <a:rPr dirty="0" err="1"/>
              <a:t>Tespit</a:t>
            </a:r>
            <a:r>
              <a:rPr dirty="0"/>
              <a:t> </a:t>
            </a:r>
            <a:r>
              <a:rPr dirty="0" err="1"/>
              <a:t>Davası</a:t>
            </a:r>
            <a:r>
              <a:rPr dirty="0"/>
              <a:t> – </a:t>
            </a:r>
            <a:r>
              <a:rPr dirty="0" err="1"/>
              <a:t>Takipten</a:t>
            </a:r>
            <a:r>
              <a:rPr dirty="0"/>
              <a:t> </a:t>
            </a:r>
            <a:r>
              <a:rPr lang="tr-TR" dirty="0"/>
              <a:t>Sonra</a:t>
            </a:r>
            <a:endParaRPr dirty="0"/>
          </a:p>
        </p:txBody>
      </p:sp>
      <p:sp>
        <p:nvSpPr>
          <p:cNvPr id="3" name="Content Placeholder 2">
            <a:extLst>
              <a:ext uri="{FF2B5EF4-FFF2-40B4-BE49-F238E27FC236}">
                <a16:creationId xmlns:a16="http://schemas.microsoft.com/office/drawing/2014/main" id="{92A748C3-BEA4-0D35-E44E-29D56517B6C9}"/>
              </a:ext>
            </a:extLst>
          </p:cNvPr>
          <p:cNvSpPr>
            <a:spLocks noGrp="1"/>
          </p:cNvSpPr>
          <p:nvPr>
            <p:ph sz="quarter" idx="1"/>
          </p:nvPr>
        </p:nvSpPr>
        <p:spPr/>
        <p:txBody>
          <a:bodyPr>
            <a:normAutofit/>
          </a:bodyPr>
          <a:lstStyle/>
          <a:p>
            <a:pPr algn="just"/>
            <a:r>
              <a:rPr lang="tr-TR" dirty="0"/>
              <a:t>İcra takibinden sonra açılan menfi tespit davasında, icra takibinin dayanağı olan belgenin sahteliğinin ileri sürülmesi dışındaki hallerde mahkemenin talep üzerine ihtiyati tedbir kararı vermesi:</a:t>
            </a:r>
          </a:p>
          <a:p>
            <a:pPr lvl="1" algn="just"/>
            <a:r>
              <a:rPr lang="tr-TR" dirty="0"/>
              <a:t>Alacağın yüzde yirmisinden aşağı olmamak üzere gösterilecek teminat karşılığında, icra ve iflas dairesinin banka hesabına ödenen paranın alacaklıya verilmemesine, </a:t>
            </a:r>
          </a:p>
          <a:p>
            <a:pPr lvl="1" algn="just"/>
            <a:r>
              <a:rPr lang="tr-TR" dirty="0"/>
              <a:t>Alacağın yüzde kırkından aşağı olmamak üzere gösterilecek teminat karşılığında, haczedilen malların muhafaza altına alınmaması, muhafaza altına alınan malların iadesi veya satışın durdurulması </a:t>
            </a:r>
          </a:p>
          <a:p>
            <a:pPr marL="0" indent="0" algn="just">
              <a:buNone/>
            </a:pPr>
            <a:r>
              <a:rPr lang="tr-TR" dirty="0"/>
              <a:t>	</a:t>
            </a:r>
          </a:p>
          <a:p>
            <a:pPr marL="0" indent="0" algn="just">
              <a:buNone/>
            </a:pPr>
            <a:endParaRPr dirty="0"/>
          </a:p>
        </p:txBody>
      </p:sp>
    </p:spTree>
    <p:extLst>
      <p:ext uri="{BB962C8B-B14F-4D97-AF65-F5344CB8AC3E}">
        <p14:creationId xmlns:p14="http://schemas.microsoft.com/office/powerpoint/2010/main" val="1880939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Menfi </a:t>
            </a:r>
            <a:r>
              <a:rPr dirty="0" err="1"/>
              <a:t>Tespit</a:t>
            </a:r>
            <a:r>
              <a:rPr dirty="0"/>
              <a:t> </a:t>
            </a:r>
            <a:r>
              <a:rPr dirty="0" err="1"/>
              <a:t>Davası</a:t>
            </a:r>
            <a:r>
              <a:rPr dirty="0"/>
              <a:t> – </a:t>
            </a:r>
            <a:r>
              <a:rPr lang="tr-TR" dirty="0"/>
              <a:t>Sahtelik Davası </a:t>
            </a:r>
            <a:endParaRPr dirty="0"/>
          </a:p>
        </p:txBody>
      </p:sp>
      <p:sp>
        <p:nvSpPr>
          <p:cNvPr id="3" name="Content Placeholder 2"/>
          <p:cNvSpPr>
            <a:spLocks noGrp="1"/>
          </p:cNvSpPr>
          <p:nvPr>
            <p:ph sz="quarter" idx="1"/>
          </p:nvPr>
        </p:nvSpPr>
        <p:spPr/>
        <p:txBody>
          <a:bodyPr>
            <a:normAutofit/>
          </a:bodyPr>
          <a:lstStyle/>
          <a:p>
            <a:pPr algn="just"/>
            <a:r>
              <a:rPr lang="tr-TR" dirty="0"/>
              <a:t>İcra takibinden sonra açılan menfi tespit davasında, icra takibinin dayanağı olan belgenin sahteliğinin ileri sürülmesi halinde mahkeme, teminatlı veya teminatsız olarak icra takibinin durdurulması ve kesin olarak veya ihtiyaten haczedilen malların muhafaza altına alınmaması, muhafaza altına alınan malların iadesi veya satışın durdurulması yahut icra ve iflas dairesinin banka hesabına ödenen paranın alacaklıya verilmemesi hakkında ihtiyati tedbir kararı verebilir (m. 98/3).</a:t>
            </a:r>
          </a:p>
          <a:p>
            <a:pPr lvl="1" algn="just"/>
            <a:r>
              <a:rPr lang="tr-TR" dirty="0"/>
              <a:t>Gerekçe: HMK m. 209 zımnen ilga ediliyor.  </a:t>
            </a:r>
          </a:p>
          <a:p>
            <a:pPr marL="0" indent="0">
              <a:buNone/>
            </a:pP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82A9F2-CB9D-B07F-9CB7-10C03A418DB5}"/>
              </a:ext>
            </a:extLst>
          </p:cNvPr>
          <p:cNvSpPr>
            <a:spLocks noGrp="1"/>
          </p:cNvSpPr>
          <p:nvPr>
            <p:ph type="title"/>
          </p:nvPr>
        </p:nvSpPr>
        <p:spPr/>
        <p:txBody>
          <a:bodyPr/>
          <a:lstStyle/>
          <a:p>
            <a:r>
              <a:rPr lang="tr-TR" dirty="0"/>
              <a:t>Menfi Tespit Davası – Hacizlerin Kaldırılması </a:t>
            </a:r>
          </a:p>
        </p:txBody>
      </p:sp>
      <p:sp>
        <p:nvSpPr>
          <p:cNvPr id="3" name="Slayt Numarası Yer Tutucusu 2">
            <a:extLst>
              <a:ext uri="{FF2B5EF4-FFF2-40B4-BE49-F238E27FC236}">
                <a16:creationId xmlns:a16="http://schemas.microsoft.com/office/drawing/2014/main" id="{6A8C4540-634F-E778-2754-7C5AD87F94D4}"/>
              </a:ext>
            </a:extLst>
          </p:cNvPr>
          <p:cNvSpPr>
            <a:spLocks noGrp="1"/>
          </p:cNvSpPr>
          <p:nvPr>
            <p:ph type="sldNum" sz="quarter" idx="12"/>
          </p:nvPr>
        </p:nvSpPr>
        <p:spPr/>
        <p:txBody>
          <a:bodyPr>
            <a:normAutofit fontScale="85000" lnSpcReduction="20000"/>
          </a:bodyPr>
          <a:lstStyle/>
          <a:p>
            <a:fld id="{6972B794-54E3-46A2-9898-0371A4F45677}" type="slidenum">
              <a:rPr lang="tr-TR" smtClean="0"/>
              <a:t>29</a:t>
            </a:fld>
            <a:endParaRPr lang="tr-TR"/>
          </a:p>
        </p:txBody>
      </p:sp>
      <p:sp>
        <p:nvSpPr>
          <p:cNvPr id="4" name="İçerik Yer Tutucusu 3">
            <a:extLst>
              <a:ext uri="{FF2B5EF4-FFF2-40B4-BE49-F238E27FC236}">
                <a16:creationId xmlns:a16="http://schemas.microsoft.com/office/drawing/2014/main" id="{F549D327-AA1F-41A6-67C1-FB321ED118EB}"/>
              </a:ext>
            </a:extLst>
          </p:cNvPr>
          <p:cNvSpPr>
            <a:spLocks noGrp="1"/>
          </p:cNvSpPr>
          <p:nvPr>
            <p:ph sz="quarter" idx="1"/>
          </p:nvPr>
        </p:nvSpPr>
        <p:spPr/>
        <p:txBody>
          <a:bodyPr/>
          <a:lstStyle/>
          <a:p>
            <a:pPr algn="just"/>
            <a:r>
              <a:rPr lang="tr-TR" dirty="0"/>
              <a:t>Mahkeme, menfi tespit davasının icra takibinden önce veya sonra açıldığına bakmaksızın, borçlunun alacağın tamamını karşılayan banka teminat mektubu göstermesi veya alacağın tamamını icra ve iflas dairesinin banka hesabına ödemesi ve ayrıca alacağın yüzde yirmisinden aşağı olmamak üzere teminat göstermesi karşılığında </a:t>
            </a:r>
            <a:r>
              <a:rPr lang="tr-TR" b="1" u="sng" dirty="0"/>
              <a:t>icra takibinin durdurulması ve yapılmış olan hacizlerin kaldırılması</a:t>
            </a:r>
            <a:r>
              <a:rPr lang="tr-TR" dirty="0"/>
              <a:t> hakkında ihtiyati tedbir kararı verir (m. 98/5). </a:t>
            </a:r>
          </a:p>
          <a:p>
            <a:pPr lvl="1" algn="just"/>
            <a:r>
              <a:rPr lang="tr-TR" dirty="0"/>
              <a:t>Gerekçe: Maddede öngörülen koşullar yerine getirildiğinde bu yönde karar verilmesi zorunludur. Mahkemenin takdir yetkisi yoktur. </a:t>
            </a:r>
          </a:p>
          <a:p>
            <a:endParaRPr lang="tr-TR" dirty="0"/>
          </a:p>
        </p:txBody>
      </p:sp>
    </p:spTree>
    <p:extLst>
      <p:ext uri="{BB962C8B-B14F-4D97-AF65-F5344CB8AC3E}">
        <p14:creationId xmlns:p14="http://schemas.microsoft.com/office/powerpoint/2010/main" val="131076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0C300-2281-469A-8B1B-CE10B1CBD6A7}"/>
            </a:ext>
          </a:extLst>
        </p:cNvPr>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18A330A9-C9E7-A0FE-65D6-4C7214843735}"/>
              </a:ext>
            </a:extLst>
          </p:cNvPr>
          <p:cNvSpPr>
            <a:spLocks noGrp="1"/>
          </p:cNvSpPr>
          <p:nvPr>
            <p:ph type="sldNum" sz="quarter" idx="12"/>
          </p:nvPr>
        </p:nvSpPr>
        <p:spPr>
          <a:xfrm>
            <a:off x="1559496" y="5085184"/>
            <a:ext cx="9289032" cy="1080120"/>
          </a:xfrm>
        </p:spPr>
        <p:txBody>
          <a:bodyPr>
            <a:normAutofit/>
          </a:bodyPr>
          <a:lstStyle/>
          <a:p>
            <a:r>
              <a:rPr lang="tr-TR" sz="2800" dirty="0"/>
              <a:t>Kıymetli Kayınpederim Av. ERTUĞRUL HAKAN </a:t>
            </a:r>
            <a:r>
              <a:rPr lang="tr-TR" sz="2800" dirty="0" err="1"/>
              <a:t>BERK’in</a:t>
            </a:r>
            <a:r>
              <a:rPr lang="tr-TR" sz="2800" dirty="0"/>
              <a:t> </a:t>
            </a:r>
          </a:p>
          <a:p>
            <a:r>
              <a:rPr lang="tr-TR" sz="2800" dirty="0"/>
              <a:t>Aziz Hatırasına</a:t>
            </a:r>
          </a:p>
        </p:txBody>
      </p:sp>
      <p:pic>
        <p:nvPicPr>
          <p:cNvPr id="1026" name="Picture 2" descr="Baromuzun 2024-2025 Staj ve Eğitim Dönemi, 11 Aralık 2024 ...">
            <a:extLst>
              <a:ext uri="{FF2B5EF4-FFF2-40B4-BE49-F238E27FC236}">
                <a16:creationId xmlns:a16="http://schemas.microsoft.com/office/drawing/2014/main" id="{0DD72BCC-6A49-B8C3-093B-CD4473613C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496" y="705155"/>
            <a:ext cx="4392487" cy="3489744"/>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a:extLst>
              <a:ext uri="{FF2B5EF4-FFF2-40B4-BE49-F238E27FC236}">
                <a16:creationId xmlns:a16="http://schemas.microsoft.com/office/drawing/2014/main" id="{798C3B60-438D-B788-3601-537475423463}"/>
              </a:ext>
            </a:extLst>
          </p:cNvPr>
          <p:cNvSpPr>
            <a:spLocks noChangeAspect="1" noChangeArrowheads="1"/>
          </p:cNvSpPr>
          <p:nvPr/>
        </p:nvSpPr>
        <p:spPr bwMode="auto">
          <a:xfrm>
            <a:off x="5943599" y="-811087"/>
            <a:ext cx="4392487" cy="439248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9" name="Resim 8">
            <a:extLst>
              <a:ext uri="{FF2B5EF4-FFF2-40B4-BE49-F238E27FC236}">
                <a16:creationId xmlns:a16="http://schemas.microsoft.com/office/drawing/2014/main" id="{E1942B5A-C34B-B9A8-1BEF-2E6CDDED5D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16080" y="692696"/>
            <a:ext cx="4430489" cy="3502203"/>
          </a:xfrm>
          <a:prstGeom prst="rect">
            <a:avLst/>
          </a:prstGeom>
        </p:spPr>
      </p:pic>
    </p:spTree>
    <p:extLst>
      <p:ext uri="{BB962C8B-B14F-4D97-AF65-F5344CB8AC3E}">
        <p14:creationId xmlns:p14="http://schemas.microsoft.com/office/powerpoint/2010/main" val="2877552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2B50E1-29EA-72CD-ACBC-69878A62D04C}"/>
              </a:ext>
            </a:extLst>
          </p:cNvPr>
          <p:cNvSpPr>
            <a:spLocks noGrp="1"/>
          </p:cNvSpPr>
          <p:nvPr>
            <p:ph type="title"/>
          </p:nvPr>
        </p:nvSpPr>
        <p:spPr/>
        <p:txBody>
          <a:bodyPr/>
          <a:lstStyle/>
          <a:p>
            <a:r>
              <a:rPr lang="tr-TR" dirty="0"/>
              <a:t>Menfi Tespit Davası – Alacaklının Haklı Çıkması </a:t>
            </a:r>
          </a:p>
        </p:txBody>
      </p:sp>
      <p:sp>
        <p:nvSpPr>
          <p:cNvPr id="3" name="Slayt Numarası Yer Tutucusu 2">
            <a:extLst>
              <a:ext uri="{FF2B5EF4-FFF2-40B4-BE49-F238E27FC236}">
                <a16:creationId xmlns:a16="http://schemas.microsoft.com/office/drawing/2014/main" id="{C2DB4764-AF17-BFCB-E2D7-8E7CED48BA1C}"/>
              </a:ext>
            </a:extLst>
          </p:cNvPr>
          <p:cNvSpPr>
            <a:spLocks noGrp="1"/>
          </p:cNvSpPr>
          <p:nvPr>
            <p:ph type="sldNum" sz="quarter" idx="12"/>
          </p:nvPr>
        </p:nvSpPr>
        <p:spPr/>
        <p:txBody>
          <a:bodyPr>
            <a:normAutofit fontScale="85000" lnSpcReduction="20000"/>
          </a:bodyPr>
          <a:lstStyle/>
          <a:p>
            <a:fld id="{6972B794-54E3-46A2-9898-0371A4F45677}" type="slidenum">
              <a:rPr lang="tr-TR" smtClean="0"/>
              <a:t>30</a:t>
            </a:fld>
            <a:endParaRPr lang="tr-TR"/>
          </a:p>
        </p:txBody>
      </p:sp>
      <p:sp>
        <p:nvSpPr>
          <p:cNvPr id="4" name="İçerik Yer Tutucusu 3">
            <a:extLst>
              <a:ext uri="{FF2B5EF4-FFF2-40B4-BE49-F238E27FC236}">
                <a16:creationId xmlns:a16="http://schemas.microsoft.com/office/drawing/2014/main" id="{4FF4A896-3EA4-9981-04B9-21A9B18EA5B5}"/>
              </a:ext>
            </a:extLst>
          </p:cNvPr>
          <p:cNvSpPr>
            <a:spLocks noGrp="1"/>
          </p:cNvSpPr>
          <p:nvPr>
            <p:ph sz="quarter" idx="1"/>
          </p:nvPr>
        </p:nvSpPr>
        <p:spPr/>
        <p:txBody>
          <a:bodyPr>
            <a:normAutofit/>
          </a:bodyPr>
          <a:lstStyle/>
          <a:p>
            <a:pPr algn="just"/>
            <a:r>
              <a:rPr lang="tr-TR" dirty="0"/>
              <a:t>Menfi tespit davası, alacaklı lehine sonuçlanırsa ihtiyati tedbir kararı kalkar; şu kadar ki </a:t>
            </a:r>
            <a:r>
              <a:rPr lang="tr-TR" b="1" u="sng" dirty="0"/>
              <a:t>davanın reddi hakkındaki karara karşı kanun yoluna başvuran borçlu, icra ve iflas dairesinden icranın ertelenmesini (tehiri icra) isteyebilir</a:t>
            </a:r>
            <a:r>
              <a:rPr lang="tr-TR" dirty="0"/>
              <a:t> (m. 99/1 c. 2).</a:t>
            </a:r>
          </a:p>
          <a:p>
            <a:pPr algn="just"/>
            <a:r>
              <a:rPr lang="tr-TR" dirty="0"/>
              <a:t>Haksız tedbir nedeniyle tazminat (m. 99/1 c. 3) </a:t>
            </a:r>
          </a:p>
          <a:p>
            <a:pPr lvl="1" algn="just"/>
            <a:r>
              <a:rPr lang="tr-TR" dirty="0"/>
              <a:t>Talep şartı</a:t>
            </a:r>
          </a:p>
          <a:p>
            <a:pPr lvl="1" algn="just"/>
            <a:r>
              <a:rPr lang="tr-TR" dirty="0"/>
              <a:t>Kural olarak alacağın en az % 20’si</a:t>
            </a:r>
          </a:p>
          <a:p>
            <a:pPr lvl="1" algn="just"/>
            <a:r>
              <a:rPr lang="tr-TR" dirty="0"/>
              <a:t>Sahtelik davasında ise en az % 40’ı</a:t>
            </a:r>
          </a:p>
          <a:p>
            <a:pPr marL="0" indent="0">
              <a:buNone/>
            </a:pPr>
            <a:endParaRPr lang="tr-TR" dirty="0"/>
          </a:p>
        </p:txBody>
      </p:sp>
    </p:spTree>
    <p:extLst>
      <p:ext uri="{BB962C8B-B14F-4D97-AF65-F5344CB8AC3E}">
        <p14:creationId xmlns:p14="http://schemas.microsoft.com/office/powerpoint/2010/main" val="41349765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3576A-CB54-573E-9B1A-A7AD31E23F7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277148-DB2B-D666-3573-146A9E19A794}"/>
              </a:ext>
            </a:extLst>
          </p:cNvPr>
          <p:cNvSpPr>
            <a:spLocks noGrp="1"/>
          </p:cNvSpPr>
          <p:nvPr>
            <p:ph type="title"/>
          </p:nvPr>
        </p:nvSpPr>
        <p:spPr/>
        <p:txBody>
          <a:bodyPr/>
          <a:lstStyle/>
          <a:p>
            <a:r>
              <a:rPr lang="tr-TR" dirty="0"/>
              <a:t>Menfi Tespit Davası – Borçlunun Haklı Çıkması </a:t>
            </a:r>
          </a:p>
        </p:txBody>
      </p:sp>
      <p:sp>
        <p:nvSpPr>
          <p:cNvPr id="3" name="Slayt Numarası Yer Tutucusu 2">
            <a:extLst>
              <a:ext uri="{FF2B5EF4-FFF2-40B4-BE49-F238E27FC236}">
                <a16:creationId xmlns:a16="http://schemas.microsoft.com/office/drawing/2014/main" id="{0A007651-9E93-4B0F-E34A-3FEFCDB5B140}"/>
              </a:ext>
            </a:extLst>
          </p:cNvPr>
          <p:cNvSpPr>
            <a:spLocks noGrp="1"/>
          </p:cNvSpPr>
          <p:nvPr>
            <p:ph type="sldNum" sz="quarter" idx="12"/>
          </p:nvPr>
        </p:nvSpPr>
        <p:spPr/>
        <p:txBody>
          <a:bodyPr>
            <a:normAutofit fontScale="85000" lnSpcReduction="20000"/>
          </a:bodyPr>
          <a:lstStyle/>
          <a:p>
            <a:fld id="{6972B794-54E3-46A2-9898-0371A4F45677}" type="slidenum">
              <a:rPr lang="tr-TR" smtClean="0"/>
              <a:t>31</a:t>
            </a:fld>
            <a:endParaRPr lang="tr-TR"/>
          </a:p>
        </p:txBody>
      </p:sp>
      <p:sp>
        <p:nvSpPr>
          <p:cNvPr id="4" name="İçerik Yer Tutucusu 3">
            <a:extLst>
              <a:ext uri="{FF2B5EF4-FFF2-40B4-BE49-F238E27FC236}">
                <a16:creationId xmlns:a16="http://schemas.microsoft.com/office/drawing/2014/main" id="{C2E5E92A-8B92-DF10-FF4F-F7DFFAFA950B}"/>
              </a:ext>
            </a:extLst>
          </p:cNvPr>
          <p:cNvSpPr>
            <a:spLocks noGrp="1"/>
          </p:cNvSpPr>
          <p:nvPr>
            <p:ph sz="quarter" idx="1"/>
          </p:nvPr>
        </p:nvSpPr>
        <p:spPr/>
        <p:txBody>
          <a:bodyPr>
            <a:normAutofit/>
          </a:bodyPr>
          <a:lstStyle/>
          <a:p>
            <a:pPr algn="just"/>
            <a:r>
              <a:rPr lang="tr-TR" dirty="0"/>
              <a:t>Alacaklının tazminat sorumluluğu (m. 99/2) </a:t>
            </a:r>
          </a:p>
          <a:p>
            <a:pPr lvl="1" algn="just"/>
            <a:r>
              <a:rPr lang="tr-TR" dirty="0"/>
              <a:t>Kural olarak alacağın en az % 20’si</a:t>
            </a:r>
          </a:p>
          <a:p>
            <a:pPr lvl="1" algn="just"/>
            <a:r>
              <a:rPr lang="tr-TR" dirty="0"/>
              <a:t>Sahtelik davasında ise en az % 40’I</a:t>
            </a:r>
          </a:p>
          <a:p>
            <a:pPr marL="0" indent="0">
              <a:buNone/>
            </a:pPr>
            <a:endParaRPr lang="tr-TR" dirty="0"/>
          </a:p>
        </p:txBody>
      </p:sp>
    </p:spTree>
    <p:extLst>
      <p:ext uri="{BB962C8B-B14F-4D97-AF65-F5344CB8AC3E}">
        <p14:creationId xmlns:p14="http://schemas.microsoft.com/office/powerpoint/2010/main" val="3435595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İstirdat</a:t>
            </a:r>
            <a:r>
              <a:rPr dirty="0"/>
              <a:t> </a:t>
            </a:r>
            <a:r>
              <a:rPr dirty="0" err="1"/>
              <a:t>Davası</a:t>
            </a:r>
            <a:endParaRPr dirty="0"/>
          </a:p>
        </p:txBody>
      </p:sp>
      <p:sp>
        <p:nvSpPr>
          <p:cNvPr id="3" name="Content Placeholder 2"/>
          <p:cNvSpPr>
            <a:spLocks noGrp="1"/>
          </p:cNvSpPr>
          <p:nvPr>
            <p:ph sz="quarter" idx="1"/>
          </p:nvPr>
        </p:nvSpPr>
        <p:spPr/>
        <p:txBody>
          <a:bodyPr/>
          <a:lstStyle/>
          <a:p>
            <a:pPr algn="just"/>
            <a:r>
              <a:rPr lang="tr-TR" dirty="0"/>
              <a:t>Yalnız takibe itiraz edilmemiş olması sebebiyle veya yetki itirazının reddi gibi sebeplerle takibin kesinleştiği hallerde istirdat davası açılabilecek (m. 100).</a:t>
            </a:r>
          </a:p>
          <a:p>
            <a:pPr lvl="1" algn="just"/>
            <a:r>
              <a:rPr lang="tr-TR" dirty="0"/>
              <a:t>Çünkü itirazın kaldırılması ilga ediliyor. </a:t>
            </a:r>
          </a:p>
          <a:p>
            <a:pPr algn="just"/>
            <a:r>
              <a:rPr lang="tr-TR" dirty="0"/>
              <a:t>Süre 1 yıldan 2 yıla çıkarılıyor.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t>	</a:t>
            </a:r>
          </a:p>
          <a:p>
            <a:pPr algn="just">
              <a:spcBef>
                <a:spcPct val="20000"/>
              </a:spcBef>
              <a:buClr>
                <a:schemeClr val="accent1"/>
              </a:buClr>
              <a:buSzPct val="85000"/>
            </a:pPr>
            <a:endParaRPr lang="tr-TR" dirty="0"/>
          </a:p>
        </p:txBody>
      </p:sp>
      <p:sp>
        <p:nvSpPr>
          <p:cNvPr id="4" name="Başlık 3"/>
          <p:cNvSpPr>
            <a:spLocks noGrp="1"/>
          </p:cNvSpPr>
          <p:nvPr>
            <p:ph type="title"/>
          </p:nvPr>
        </p:nvSpPr>
        <p:spPr>
          <a:xfrm>
            <a:off x="2895600" y="1340768"/>
            <a:ext cx="7620000" cy="1512168"/>
          </a:xfrm>
        </p:spPr>
        <p:txBody>
          <a:bodyPr>
            <a:normAutofit/>
          </a:bodyPr>
          <a:lstStyle/>
          <a:p>
            <a:pPr algn="ctr"/>
            <a:r>
              <a:rPr lang="tr-TR" sz="3200" dirty="0">
                <a:latin typeface="+mn-lt"/>
              </a:rPr>
              <a:t>İLAMLI İCRA</a:t>
            </a:r>
          </a:p>
        </p:txBody>
      </p:sp>
      <p:sp>
        <p:nvSpPr>
          <p:cNvPr id="7" name="Slayt Numarası Yer Tutucusu 6"/>
          <p:cNvSpPr>
            <a:spLocks noGrp="1"/>
          </p:cNvSpPr>
          <p:nvPr>
            <p:ph type="sldNum" sz="quarter" idx="11"/>
          </p:nvPr>
        </p:nvSpPr>
        <p:spPr/>
        <p:txBody>
          <a:bodyPr/>
          <a:lstStyle/>
          <a:p>
            <a:fld id="{6972B794-54E3-46A2-9898-0371A4F45677}" type="slidenum">
              <a:rPr lang="tr-TR" smtClean="0"/>
              <a:t>33</a:t>
            </a:fld>
            <a:endParaRPr lang="tr-TR"/>
          </a:p>
        </p:txBody>
      </p:sp>
    </p:spTree>
    <p:extLst>
      <p:ext uri="{BB962C8B-B14F-4D97-AF65-F5344CB8AC3E}">
        <p14:creationId xmlns:p14="http://schemas.microsoft.com/office/powerpoint/2010/main" val="2558255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500" dirty="0"/>
              <a:t>Takibin Konusu</a:t>
            </a:r>
          </a:p>
        </p:txBody>
      </p:sp>
      <p:sp>
        <p:nvSpPr>
          <p:cNvPr id="4" name="Slayt Numarası Yer Tutucusu 3"/>
          <p:cNvSpPr>
            <a:spLocks noGrp="1"/>
          </p:cNvSpPr>
          <p:nvPr>
            <p:ph type="sldNum" sz="quarter" idx="12"/>
          </p:nvPr>
        </p:nvSpPr>
        <p:spPr/>
        <p:txBody>
          <a:bodyPr>
            <a:normAutofit fontScale="85000" lnSpcReduction="20000"/>
          </a:bodyPr>
          <a:lstStyle/>
          <a:p>
            <a:fld id="{6972B794-54E3-46A2-9898-0371A4F45677}" type="slidenum">
              <a:rPr lang="tr-TR" smtClean="0"/>
              <a:t>34</a:t>
            </a:fld>
            <a:endParaRPr lang="tr-TR"/>
          </a:p>
        </p:txBody>
      </p:sp>
      <p:sp>
        <p:nvSpPr>
          <p:cNvPr id="5" name="İçerik Yer Tutucusu 4"/>
          <p:cNvSpPr>
            <a:spLocks noGrp="1"/>
          </p:cNvSpPr>
          <p:nvPr>
            <p:ph sz="quarter" idx="1"/>
          </p:nvPr>
        </p:nvSpPr>
        <p:spPr/>
        <p:txBody>
          <a:bodyPr>
            <a:normAutofit/>
          </a:bodyPr>
          <a:lstStyle/>
          <a:p>
            <a:pPr algn="just"/>
            <a:r>
              <a:rPr lang="tr-TR" dirty="0"/>
              <a:t>Geçici ödeme ve tedbir nafakası kararları için ilamlı icra takibi yapılabilecek (m. 53/4).</a:t>
            </a:r>
          </a:p>
        </p:txBody>
      </p:sp>
    </p:spTree>
    <p:extLst>
      <p:ext uri="{BB962C8B-B14F-4D97-AF65-F5344CB8AC3E}">
        <p14:creationId xmlns:p14="http://schemas.microsoft.com/office/powerpoint/2010/main" val="3337807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C8F55-2ABD-F7F8-2D85-869DA0AE845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6E3C160-90AD-ADD4-0B40-8E1BE1B494EA}"/>
              </a:ext>
            </a:extLst>
          </p:cNvPr>
          <p:cNvSpPr>
            <a:spLocks noGrp="1"/>
          </p:cNvSpPr>
          <p:nvPr>
            <p:ph type="title"/>
          </p:nvPr>
        </p:nvSpPr>
        <p:spPr/>
        <p:txBody>
          <a:bodyPr>
            <a:normAutofit/>
          </a:bodyPr>
          <a:lstStyle/>
          <a:p>
            <a:r>
              <a:rPr lang="tr-TR" sz="3500" dirty="0"/>
              <a:t>İlamın İcraya Konulabileceği Zaman</a:t>
            </a:r>
          </a:p>
        </p:txBody>
      </p:sp>
      <p:sp>
        <p:nvSpPr>
          <p:cNvPr id="4" name="Slayt Numarası Yer Tutucusu 3">
            <a:extLst>
              <a:ext uri="{FF2B5EF4-FFF2-40B4-BE49-F238E27FC236}">
                <a16:creationId xmlns:a16="http://schemas.microsoft.com/office/drawing/2014/main" id="{C040E120-7E0C-61EE-6F62-088E2D2732A5}"/>
              </a:ext>
            </a:extLst>
          </p:cNvPr>
          <p:cNvSpPr>
            <a:spLocks noGrp="1"/>
          </p:cNvSpPr>
          <p:nvPr>
            <p:ph type="sldNum" sz="quarter" idx="12"/>
          </p:nvPr>
        </p:nvSpPr>
        <p:spPr/>
        <p:txBody>
          <a:bodyPr>
            <a:normAutofit fontScale="85000" lnSpcReduction="20000"/>
          </a:bodyPr>
          <a:lstStyle/>
          <a:p>
            <a:fld id="{6972B794-54E3-46A2-9898-0371A4F45677}" type="slidenum">
              <a:rPr lang="tr-TR" smtClean="0"/>
              <a:t>35</a:t>
            </a:fld>
            <a:endParaRPr lang="tr-TR"/>
          </a:p>
        </p:txBody>
      </p:sp>
      <p:sp>
        <p:nvSpPr>
          <p:cNvPr id="5" name="İçerik Yer Tutucusu 4">
            <a:extLst>
              <a:ext uri="{FF2B5EF4-FFF2-40B4-BE49-F238E27FC236}">
                <a16:creationId xmlns:a16="http://schemas.microsoft.com/office/drawing/2014/main" id="{B46E76B3-EF55-EC8D-262F-0F8ABF72B5C6}"/>
              </a:ext>
            </a:extLst>
          </p:cNvPr>
          <p:cNvSpPr>
            <a:spLocks noGrp="1"/>
          </p:cNvSpPr>
          <p:nvPr>
            <p:ph sz="quarter" idx="1"/>
          </p:nvPr>
        </p:nvSpPr>
        <p:spPr/>
        <p:txBody>
          <a:bodyPr>
            <a:normAutofit fontScale="92500"/>
          </a:bodyPr>
          <a:lstStyle/>
          <a:p>
            <a:pPr algn="just"/>
            <a:r>
              <a:rPr lang="tr-TR" dirty="0"/>
              <a:t>Derhal icra edilebilirlik prensibinde değişikliğe gidiliyor: İlam, istinaf aşaması geçilince icraya konulabilecek (m. 53/1). </a:t>
            </a:r>
          </a:p>
          <a:p>
            <a:pPr lvl="1" algn="just"/>
            <a:r>
              <a:rPr lang="tr-TR" dirty="0"/>
              <a:t>İtirazın iptali ilamı? </a:t>
            </a:r>
          </a:p>
          <a:p>
            <a:pPr algn="just"/>
            <a:r>
              <a:rPr lang="tr-TR" dirty="0"/>
              <a:t>Derhal icra edilebilirlik prensibinin yürüyeceği, kanun yolu açık olsa bile icra takibi yapılabilecek istisnai ilk derece mahkemesi ilamları (m. 53/2)</a:t>
            </a:r>
          </a:p>
          <a:p>
            <a:pPr lvl="1" algn="just"/>
            <a:r>
              <a:rPr lang="tr-TR" dirty="0"/>
              <a:t>Her türlü nafaka alacağı</a:t>
            </a:r>
          </a:p>
          <a:p>
            <a:pPr lvl="1" algn="just"/>
            <a:r>
              <a:rPr lang="tr-TR" dirty="0"/>
              <a:t>Bedensel zarar ve destekten yoksun kalma alacakları</a:t>
            </a:r>
          </a:p>
          <a:p>
            <a:pPr lvl="1" algn="just"/>
            <a:r>
              <a:rPr lang="tr-TR" dirty="0"/>
              <a:t>İşçinin iş ilişkisinden doğan alacakları </a:t>
            </a:r>
          </a:p>
          <a:p>
            <a:pPr lvl="1" algn="just"/>
            <a:r>
              <a:rPr lang="tr-TR" dirty="0"/>
              <a:t>Bayrağına ve sicile kayıtlı olup olmadığına bakılmaksızın bir geminin tahliye ve teslimi hakkındaki ilamlar</a:t>
            </a:r>
          </a:p>
        </p:txBody>
      </p:sp>
    </p:spTree>
    <p:extLst>
      <p:ext uri="{BB962C8B-B14F-4D97-AF65-F5344CB8AC3E}">
        <p14:creationId xmlns:p14="http://schemas.microsoft.com/office/powerpoint/2010/main" val="40057771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972A73-205B-C44A-B0DE-B72203E5DE94}"/>
              </a:ext>
            </a:extLst>
          </p:cNvPr>
          <p:cNvSpPr>
            <a:spLocks noGrp="1"/>
          </p:cNvSpPr>
          <p:nvPr>
            <p:ph type="title"/>
          </p:nvPr>
        </p:nvSpPr>
        <p:spPr/>
        <p:txBody>
          <a:bodyPr/>
          <a:lstStyle/>
          <a:p>
            <a:r>
              <a:rPr lang="tr-TR" dirty="0"/>
              <a:t>İcranın Ertelenmesi</a:t>
            </a:r>
          </a:p>
        </p:txBody>
      </p:sp>
      <p:sp>
        <p:nvSpPr>
          <p:cNvPr id="3" name="Slayt Numarası Yer Tutucusu 2">
            <a:extLst>
              <a:ext uri="{FF2B5EF4-FFF2-40B4-BE49-F238E27FC236}">
                <a16:creationId xmlns:a16="http://schemas.microsoft.com/office/drawing/2014/main" id="{96FD4E0F-AF56-7460-7E82-0F8453B7877B}"/>
              </a:ext>
            </a:extLst>
          </p:cNvPr>
          <p:cNvSpPr>
            <a:spLocks noGrp="1"/>
          </p:cNvSpPr>
          <p:nvPr>
            <p:ph type="sldNum" sz="quarter" idx="12"/>
          </p:nvPr>
        </p:nvSpPr>
        <p:spPr/>
        <p:txBody>
          <a:bodyPr>
            <a:normAutofit fontScale="85000" lnSpcReduction="20000"/>
          </a:bodyPr>
          <a:lstStyle/>
          <a:p>
            <a:fld id="{6972B794-54E3-46A2-9898-0371A4F45677}" type="slidenum">
              <a:rPr lang="tr-TR" smtClean="0"/>
              <a:t>36</a:t>
            </a:fld>
            <a:endParaRPr lang="tr-TR"/>
          </a:p>
        </p:txBody>
      </p:sp>
      <p:sp>
        <p:nvSpPr>
          <p:cNvPr id="4" name="İçerik Yer Tutucusu 3">
            <a:extLst>
              <a:ext uri="{FF2B5EF4-FFF2-40B4-BE49-F238E27FC236}">
                <a16:creationId xmlns:a16="http://schemas.microsoft.com/office/drawing/2014/main" id="{6FC21425-CCEA-01AF-73B9-585C3FA3211A}"/>
              </a:ext>
            </a:extLst>
          </p:cNvPr>
          <p:cNvSpPr>
            <a:spLocks noGrp="1"/>
          </p:cNvSpPr>
          <p:nvPr>
            <p:ph sz="quarter" idx="1"/>
          </p:nvPr>
        </p:nvSpPr>
        <p:spPr/>
        <p:txBody>
          <a:bodyPr>
            <a:normAutofit fontScale="85000" lnSpcReduction="20000"/>
          </a:bodyPr>
          <a:lstStyle/>
          <a:p>
            <a:pPr algn="just"/>
            <a:r>
              <a:rPr lang="tr-TR" dirty="0"/>
              <a:t>İcranın geri bırakılmasının (tehir-i icra) yeni adı</a:t>
            </a:r>
          </a:p>
          <a:p>
            <a:pPr algn="just"/>
            <a:r>
              <a:rPr lang="tr-TR" dirty="0"/>
              <a:t>Derhal icra edilebilecek ilamlar hariç </a:t>
            </a:r>
            <a:r>
              <a:rPr lang="tr-TR" b="1" u="sng" dirty="0"/>
              <a:t>yalnız temyiz aşamasında</a:t>
            </a:r>
            <a:r>
              <a:rPr lang="tr-TR" dirty="0"/>
              <a:t> talep edilebilecek.</a:t>
            </a:r>
          </a:p>
          <a:p>
            <a:pPr algn="just"/>
            <a:r>
              <a:rPr lang="tr-TR" b="1" u="sng" dirty="0"/>
              <a:t>Talep doğrudan icra ve iflas dairesine yöneltilecek</a:t>
            </a:r>
            <a:r>
              <a:rPr lang="tr-TR" dirty="0"/>
              <a:t>. Teminat olarak nakit para depo edilir veya banka teminat mektubu gösterilirse, icra ve iflas dairesi icranın ertelenmesine karar verecek. </a:t>
            </a:r>
          </a:p>
          <a:p>
            <a:pPr algn="just"/>
            <a:r>
              <a:rPr lang="tr-TR" dirty="0"/>
              <a:t>Borçlunun hükmolunan parayı karşılayacak kadar malının hacizli olması veya rehin gösterilmesi halinde icranın ertelenmesi kararı icra mahkemesince verilecek. </a:t>
            </a:r>
          </a:p>
          <a:p>
            <a:pPr algn="just"/>
            <a:r>
              <a:rPr lang="tr-TR" dirty="0"/>
              <a:t>İcra ve iflas dairesi tarafından hesaplanan takip </a:t>
            </a:r>
            <a:r>
              <a:rPr lang="tr-TR" b="1" u="sng" dirty="0"/>
              <a:t>alacağının tamamı yatırıldığı ve bu miktarın yüzde on beşi oranında nakit veya teminat mektubu verildiği takdirde</a:t>
            </a:r>
            <a:r>
              <a:rPr lang="tr-TR" dirty="0"/>
              <a:t>, mahkeme icranın ertelenmesiyle birlikte </a:t>
            </a:r>
            <a:r>
              <a:rPr lang="tr-TR" b="1" u="sng" dirty="0"/>
              <a:t>hacizlerin de kaldırılmasına </a:t>
            </a:r>
            <a:r>
              <a:rPr lang="tr-TR" dirty="0"/>
              <a:t>karar verecek (m. 55/3).</a:t>
            </a:r>
            <a:endParaRPr lang="tr-TR" b="1" dirty="0"/>
          </a:p>
          <a:p>
            <a:pPr lvl="1" algn="just"/>
            <a:r>
              <a:rPr lang="tr-TR" dirty="0"/>
              <a:t>Hacizler icra dairesince değil icra mahkemesince kaldırılacak. </a:t>
            </a:r>
          </a:p>
          <a:p>
            <a:endParaRPr lang="tr-TR" dirty="0"/>
          </a:p>
        </p:txBody>
      </p:sp>
    </p:spTree>
    <p:extLst>
      <p:ext uri="{BB962C8B-B14F-4D97-AF65-F5344CB8AC3E}">
        <p14:creationId xmlns:p14="http://schemas.microsoft.com/office/powerpoint/2010/main" val="36204515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8B26DF-ADCA-2F40-362A-E3A16E200D3A}"/>
              </a:ext>
            </a:extLst>
          </p:cNvPr>
          <p:cNvSpPr>
            <a:spLocks noGrp="1"/>
          </p:cNvSpPr>
          <p:nvPr>
            <p:ph type="title"/>
          </p:nvPr>
        </p:nvSpPr>
        <p:spPr/>
        <p:txBody>
          <a:bodyPr/>
          <a:lstStyle/>
          <a:p>
            <a:r>
              <a:rPr lang="tr-TR" dirty="0"/>
              <a:t>Karşılıklı Edimlerin İfasını İçeren İlamların İcrası</a:t>
            </a:r>
          </a:p>
        </p:txBody>
      </p:sp>
      <p:sp>
        <p:nvSpPr>
          <p:cNvPr id="3" name="Slayt Numarası Yer Tutucusu 2">
            <a:extLst>
              <a:ext uri="{FF2B5EF4-FFF2-40B4-BE49-F238E27FC236}">
                <a16:creationId xmlns:a16="http://schemas.microsoft.com/office/drawing/2014/main" id="{13F84EC3-8E4F-6299-B4D2-0F6646016EB6}"/>
              </a:ext>
            </a:extLst>
          </p:cNvPr>
          <p:cNvSpPr>
            <a:spLocks noGrp="1"/>
          </p:cNvSpPr>
          <p:nvPr>
            <p:ph type="sldNum" sz="quarter" idx="12"/>
          </p:nvPr>
        </p:nvSpPr>
        <p:spPr/>
        <p:txBody>
          <a:bodyPr>
            <a:normAutofit fontScale="85000" lnSpcReduction="20000"/>
          </a:bodyPr>
          <a:lstStyle/>
          <a:p>
            <a:fld id="{6972B794-54E3-46A2-9898-0371A4F45677}" type="slidenum">
              <a:rPr lang="tr-TR" smtClean="0"/>
              <a:t>37</a:t>
            </a:fld>
            <a:endParaRPr lang="tr-TR"/>
          </a:p>
        </p:txBody>
      </p:sp>
      <p:sp>
        <p:nvSpPr>
          <p:cNvPr id="4" name="İçerik Yer Tutucusu 3">
            <a:extLst>
              <a:ext uri="{FF2B5EF4-FFF2-40B4-BE49-F238E27FC236}">
                <a16:creationId xmlns:a16="http://schemas.microsoft.com/office/drawing/2014/main" id="{144338BF-E136-E611-9863-CFA08FADB6D5}"/>
              </a:ext>
            </a:extLst>
          </p:cNvPr>
          <p:cNvSpPr>
            <a:spLocks noGrp="1"/>
          </p:cNvSpPr>
          <p:nvPr>
            <p:ph sz="quarter" idx="1"/>
          </p:nvPr>
        </p:nvSpPr>
        <p:spPr/>
        <p:txBody>
          <a:bodyPr>
            <a:normAutofit lnSpcReduction="10000"/>
          </a:bodyPr>
          <a:lstStyle/>
          <a:p>
            <a:pPr algn="just"/>
            <a:r>
              <a:rPr lang="tr-TR" dirty="0"/>
              <a:t>Ör: Ayıpsız misliyle değişim hakkının yerine getirilmesine ilişkin ilamların icrası</a:t>
            </a:r>
          </a:p>
          <a:p>
            <a:pPr algn="just"/>
            <a:r>
              <a:rPr lang="tr-TR" dirty="0"/>
              <a:t>Borçlu icra emrinin tebliğinden itibaren iki hafta içinde dilekçeyle icra hukuk mahkemesine başvurarak, </a:t>
            </a:r>
            <a:r>
              <a:rPr lang="tr-TR" b="1" u="sng" dirty="0"/>
              <a:t>alacaklının kendi edimini ifa etmediğini veya ifayı teklif etmediğin</a:t>
            </a:r>
            <a:r>
              <a:rPr lang="tr-TR" dirty="0"/>
              <a:t>i ileri sürerek icranın geri bırakılmasını talep edebilecek (m. 57/3). </a:t>
            </a:r>
          </a:p>
          <a:p>
            <a:pPr algn="just"/>
            <a:r>
              <a:rPr lang="tr-TR" dirty="0"/>
              <a:t>Alacaklı, edimini ifa veya ifayı teklif ettiğini genel hükümler çerçevesinde ispatlayamadığı ya da bu hususları yargılama sırasında yerine getirmediği takdirde icranın geri bırakılmasına karar verilecek (m. 64).</a:t>
            </a:r>
          </a:p>
        </p:txBody>
      </p:sp>
    </p:spTree>
    <p:extLst>
      <p:ext uri="{BB962C8B-B14F-4D97-AF65-F5344CB8AC3E}">
        <p14:creationId xmlns:p14="http://schemas.microsoft.com/office/powerpoint/2010/main" val="3811401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6E27C9-9A0B-EA7C-32AF-0C490B64B18F}"/>
              </a:ext>
            </a:extLst>
          </p:cNvPr>
          <p:cNvSpPr>
            <a:spLocks noGrp="1"/>
          </p:cNvSpPr>
          <p:nvPr>
            <p:ph type="title"/>
          </p:nvPr>
        </p:nvSpPr>
        <p:spPr/>
        <p:txBody>
          <a:bodyPr/>
          <a:lstStyle/>
          <a:p>
            <a:r>
              <a:rPr lang="tr-TR" dirty="0"/>
              <a:t>İlamın Üst Mahkemece Kaldırılması/Bozulması</a:t>
            </a:r>
          </a:p>
        </p:txBody>
      </p:sp>
      <p:sp>
        <p:nvSpPr>
          <p:cNvPr id="3" name="Slayt Numarası Yer Tutucusu 2">
            <a:extLst>
              <a:ext uri="{FF2B5EF4-FFF2-40B4-BE49-F238E27FC236}">
                <a16:creationId xmlns:a16="http://schemas.microsoft.com/office/drawing/2014/main" id="{82182926-C603-EB33-265F-8CC7FCB55DAE}"/>
              </a:ext>
            </a:extLst>
          </p:cNvPr>
          <p:cNvSpPr>
            <a:spLocks noGrp="1"/>
          </p:cNvSpPr>
          <p:nvPr>
            <p:ph type="sldNum" sz="quarter" idx="12"/>
          </p:nvPr>
        </p:nvSpPr>
        <p:spPr/>
        <p:txBody>
          <a:bodyPr>
            <a:normAutofit fontScale="85000" lnSpcReduction="20000"/>
          </a:bodyPr>
          <a:lstStyle/>
          <a:p>
            <a:fld id="{6972B794-54E3-46A2-9898-0371A4F45677}" type="slidenum">
              <a:rPr lang="tr-TR" smtClean="0"/>
              <a:t>38</a:t>
            </a:fld>
            <a:endParaRPr lang="tr-TR"/>
          </a:p>
        </p:txBody>
      </p:sp>
      <p:sp>
        <p:nvSpPr>
          <p:cNvPr id="4" name="İçerik Yer Tutucusu 3">
            <a:extLst>
              <a:ext uri="{FF2B5EF4-FFF2-40B4-BE49-F238E27FC236}">
                <a16:creationId xmlns:a16="http://schemas.microsoft.com/office/drawing/2014/main" id="{E42F644F-BA58-DEB5-C661-CE0801528423}"/>
              </a:ext>
            </a:extLst>
          </p:cNvPr>
          <p:cNvSpPr>
            <a:spLocks noGrp="1"/>
          </p:cNvSpPr>
          <p:nvPr>
            <p:ph sz="quarter" idx="1"/>
          </p:nvPr>
        </p:nvSpPr>
        <p:spPr/>
        <p:txBody>
          <a:bodyPr/>
          <a:lstStyle/>
          <a:p>
            <a:pPr algn="just"/>
            <a:r>
              <a:rPr lang="tr-TR" dirty="0"/>
              <a:t>İcranın durması halinde, maaş veya ücrete dayalı hacizlerde, haciz geçerli olmak kaydıyla kesinti durdurulur (m. 60/2). </a:t>
            </a:r>
          </a:p>
          <a:p>
            <a:endParaRPr lang="tr-TR" dirty="0"/>
          </a:p>
        </p:txBody>
      </p:sp>
    </p:spTree>
    <p:extLst>
      <p:ext uri="{BB962C8B-B14F-4D97-AF65-F5344CB8AC3E}">
        <p14:creationId xmlns:p14="http://schemas.microsoft.com/office/powerpoint/2010/main" val="2187857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64EECD-DD07-DA26-A705-283B35C9F9C2}"/>
              </a:ext>
            </a:extLst>
          </p:cNvPr>
          <p:cNvSpPr>
            <a:spLocks noGrp="1"/>
          </p:cNvSpPr>
          <p:nvPr>
            <p:ph type="title"/>
          </p:nvPr>
        </p:nvSpPr>
        <p:spPr/>
        <p:txBody>
          <a:bodyPr/>
          <a:lstStyle/>
          <a:p>
            <a:r>
              <a:rPr lang="tr-TR" dirty="0"/>
              <a:t>İcranın Geri Bırakılması/Ertelenmesi</a:t>
            </a:r>
          </a:p>
        </p:txBody>
      </p:sp>
      <p:sp>
        <p:nvSpPr>
          <p:cNvPr id="3" name="Slayt Numarası Yer Tutucusu 2">
            <a:extLst>
              <a:ext uri="{FF2B5EF4-FFF2-40B4-BE49-F238E27FC236}">
                <a16:creationId xmlns:a16="http://schemas.microsoft.com/office/drawing/2014/main" id="{85C9071D-A87A-29A7-5884-EF670CD228F1}"/>
              </a:ext>
            </a:extLst>
          </p:cNvPr>
          <p:cNvSpPr>
            <a:spLocks noGrp="1"/>
          </p:cNvSpPr>
          <p:nvPr>
            <p:ph type="sldNum" sz="quarter" idx="12"/>
          </p:nvPr>
        </p:nvSpPr>
        <p:spPr/>
        <p:txBody>
          <a:bodyPr>
            <a:normAutofit fontScale="85000" lnSpcReduction="20000"/>
          </a:bodyPr>
          <a:lstStyle/>
          <a:p>
            <a:fld id="{6972B794-54E3-46A2-9898-0371A4F45677}" type="slidenum">
              <a:rPr lang="tr-TR" smtClean="0"/>
              <a:t>39</a:t>
            </a:fld>
            <a:endParaRPr lang="tr-TR"/>
          </a:p>
        </p:txBody>
      </p:sp>
      <p:sp>
        <p:nvSpPr>
          <p:cNvPr id="4" name="İçerik Yer Tutucusu 3">
            <a:extLst>
              <a:ext uri="{FF2B5EF4-FFF2-40B4-BE49-F238E27FC236}">
                <a16:creationId xmlns:a16="http://schemas.microsoft.com/office/drawing/2014/main" id="{B7C4B35C-34B6-1AC6-3720-F7D3EF748DA2}"/>
              </a:ext>
            </a:extLst>
          </p:cNvPr>
          <p:cNvSpPr>
            <a:spLocks noGrp="1"/>
          </p:cNvSpPr>
          <p:nvPr>
            <p:ph sz="quarter" idx="1"/>
          </p:nvPr>
        </p:nvSpPr>
        <p:spPr/>
        <p:txBody>
          <a:bodyPr>
            <a:normAutofit fontScale="92500" lnSpcReduction="10000"/>
          </a:bodyPr>
          <a:lstStyle/>
          <a:p>
            <a:pPr algn="just"/>
            <a:r>
              <a:rPr lang="tr-TR" dirty="0"/>
              <a:t>İtfa, </a:t>
            </a:r>
            <a:r>
              <a:rPr lang="tr-TR" dirty="0" err="1"/>
              <a:t>imhal</a:t>
            </a:r>
            <a:r>
              <a:rPr lang="tr-TR" dirty="0"/>
              <a:t>, zamanaşımı iddialarının icra mahkemesinde ileri sürülmesi  </a:t>
            </a:r>
          </a:p>
          <a:p>
            <a:pPr algn="just"/>
            <a:r>
              <a:rPr lang="tr-TR" dirty="0"/>
              <a:t>İcra emrinin tebliğinden önceki iddiaları 7 gün yerine 2 hafta içinde ileri sürülebilecek (m. 61/1). </a:t>
            </a:r>
          </a:p>
          <a:p>
            <a:pPr algn="just"/>
            <a:r>
              <a:rPr lang="tr-TR" dirty="0"/>
              <a:t>İcranın geri bırakılması yargılamasında talep halinde icra hukuk mahkemesi </a:t>
            </a:r>
            <a:r>
              <a:rPr lang="tr-TR" b="1" u="sng" dirty="0"/>
              <a:t>ihtiyati tedbir yoluyla takibi durdurabilece</a:t>
            </a:r>
            <a:r>
              <a:rPr lang="tr-TR" dirty="0"/>
              <a:t>k (m. 61/2).</a:t>
            </a:r>
          </a:p>
          <a:p>
            <a:pPr lvl="1" algn="just"/>
            <a:r>
              <a:rPr lang="tr-TR" dirty="0"/>
              <a:t>İcra ve iflas dairesi veya mahkeme önünde ikrar edilmiş bir belge ibraz edilirse takip durdurulacak.</a:t>
            </a:r>
          </a:p>
          <a:p>
            <a:pPr algn="just"/>
            <a:r>
              <a:rPr lang="tr-TR" dirty="0"/>
              <a:t>Takibin iptali veya icranın geri bırakılması talebi </a:t>
            </a:r>
            <a:r>
              <a:rPr lang="tr-TR" b="1" u="sng" dirty="0"/>
              <a:t>genel hükümler çerçevesinde incelenecek</a:t>
            </a:r>
            <a:r>
              <a:rPr lang="tr-TR" dirty="0"/>
              <a:t> (m. 61/3).</a:t>
            </a:r>
          </a:p>
          <a:p>
            <a:pPr lvl="1" algn="just"/>
            <a:r>
              <a:rPr lang="tr-TR" dirty="0"/>
              <a:t>Nitelikli belge ile ispat rejimi kalkıyor. </a:t>
            </a:r>
          </a:p>
          <a:p>
            <a:pPr lvl="1" algn="just"/>
            <a:r>
              <a:rPr lang="tr-TR" dirty="0"/>
              <a:t>Karar maddi anlamda kesin hüküm teşkil edecek. </a:t>
            </a:r>
          </a:p>
          <a:p>
            <a:endParaRPr lang="tr-TR" dirty="0"/>
          </a:p>
        </p:txBody>
      </p:sp>
    </p:spTree>
    <p:extLst>
      <p:ext uri="{BB962C8B-B14F-4D97-AF65-F5344CB8AC3E}">
        <p14:creationId xmlns:p14="http://schemas.microsoft.com/office/powerpoint/2010/main" val="532466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1DAC1-46B4-67BA-7733-84FF5C59A2E4}"/>
            </a:ext>
          </a:extLst>
        </p:cNvPr>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78FADFA9-7DC3-3F45-B60C-F751B05FD964}"/>
              </a:ext>
            </a:extLst>
          </p:cNvPr>
          <p:cNvSpPr>
            <a:spLocks noGrp="1"/>
          </p:cNvSpPr>
          <p:nvPr>
            <p:ph type="sldNum" sz="quarter" idx="12"/>
          </p:nvPr>
        </p:nvSpPr>
        <p:spPr>
          <a:xfrm>
            <a:off x="1559496" y="5085184"/>
            <a:ext cx="9289032" cy="1080120"/>
          </a:xfrm>
        </p:spPr>
        <p:txBody>
          <a:bodyPr>
            <a:normAutofit/>
          </a:bodyPr>
          <a:lstStyle/>
          <a:p>
            <a:r>
              <a:rPr lang="tr-TR" sz="2800" dirty="0"/>
              <a:t>Kıymetli Kayınpederim Av. ERTUĞRUL HAKAN </a:t>
            </a:r>
            <a:r>
              <a:rPr lang="tr-TR" sz="2800" dirty="0" err="1"/>
              <a:t>BERK’in</a:t>
            </a:r>
            <a:r>
              <a:rPr lang="tr-TR" sz="2800" dirty="0"/>
              <a:t> </a:t>
            </a:r>
          </a:p>
          <a:p>
            <a:r>
              <a:rPr lang="tr-TR" sz="2800" dirty="0"/>
              <a:t>Aziz Hatırasına</a:t>
            </a:r>
          </a:p>
        </p:txBody>
      </p:sp>
      <p:sp>
        <p:nvSpPr>
          <p:cNvPr id="6" name="AutoShape 4">
            <a:extLst>
              <a:ext uri="{FF2B5EF4-FFF2-40B4-BE49-F238E27FC236}">
                <a16:creationId xmlns:a16="http://schemas.microsoft.com/office/drawing/2014/main" id="{F63AA4E9-C544-0BFD-889E-207BB110F008}"/>
              </a:ext>
            </a:extLst>
          </p:cNvPr>
          <p:cNvSpPr>
            <a:spLocks noChangeAspect="1" noChangeArrowheads="1"/>
          </p:cNvSpPr>
          <p:nvPr/>
        </p:nvSpPr>
        <p:spPr bwMode="auto">
          <a:xfrm>
            <a:off x="5943599" y="-811087"/>
            <a:ext cx="4392487" cy="439248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5" name="Resim 4">
            <a:extLst>
              <a:ext uri="{FF2B5EF4-FFF2-40B4-BE49-F238E27FC236}">
                <a16:creationId xmlns:a16="http://schemas.microsoft.com/office/drawing/2014/main" id="{DA4A006E-3FE4-52B4-0AF7-A701E97893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4125" y="724727"/>
            <a:ext cx="7143750" cy="3771900"/>
          </a:xfrm>
          <a:prstGeom prst="rect">
            <a:avLst/>
          </a:prstGeom>
        </p:spPr>
      </p:pic>
    </p:spTree>
    <p:extLst>
      <p:ext uri="{BB962C8B-B14F-4D97-AF65-F5344CB8AC3E}">
        <p14:creationId xmlns:p14="http://schemas.microsoft.com/office/powerpoint/2010/main" val="29844558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E687A2-B1DD-1E13-37E7-0938533D7DF9}"/>
              </a:ext>
            </a:extLst>
          </p:cNvPr>
          <p:cNvSpPr>
            <a:spLocks noGrp="1"/>
          </p:cNvSpPr>
          <p:nvPr>
            <p:ph type="title"/>
          </p:nvPr>
        </p:nvSpPr>
        <p:spPr/>
        <p:txBody>
          <a:bodyPr/>
          <a:lstStyle/>
          <a:p>
            <a:r>
              <a:rPr lang="tr-TR" dirty="0"/>
              <a:t>Aynı İlama Dayalı Birden Çok Takip Yapılması </a:t>
            </a:r>
          </a:p>
        </p:txBody>
      </p:sp>
      <p:sp>
        <p:nvSpPr>
          <p:cNvPr id="3" name="Slayt Numarası Yer Tutucusu 2">
            <a:extLst>
              <a:ext uri="{FF2B5EF4-FFF2-40B4-BE49-F238E27FC236}">
                <a16:creationId xmlns:a16="http://schemas.microsoft.com/office/drawing/2014/main" id="{07019799-EEA6-C6F9-A7F8-97D0A301D33A}"/>
              </a:ext>
            </a:extLst>
          </p:cNvPr>
          <p:cNvSpPr>
            <a:spLocks noGrp="1"/>
          </p:cNvSpPr>
          <p:nvPr>
            <p:ph type="sldNum" sz="quarter" idx="12"/>
          </p:nvPr>
        </p:nvSpPr>
        <p:spPr/>
        <p:txBody>
          <a:bodyPr>
            <a:normAutofit fontScale="85000" lnSpcReduction="20000"/>
          </a:bodyPr>
          <a:lstStyle/>
          <a:p>
            <a:fld id="{6972B794-54E3-46A2-9898-0371A4F45677}" type="slidenum">
              <a:rPr lang="tr-TR" smtClean="0"/>
              <a:t>40</a:t>
            </a:fld>
            <a:endParaRPr lang="tr-TR"/>
          </a:p>
        </p:txBody>
      </p:sp>
      <p:sp>
        <p:nvSpPr>
          <p:cNvPr id="4" name="İçerik Yer Tutucusu 3">
            <a:extLst>
              <a:ext uri="{FF2B5EF4-FFF2-40B4-BE49-F238E27FC236}">
                <a16:creationId xmlns:a16="http://schemas.microsoft.com/office/drawing/2014/main" id="{D2B55321-244D-FCA0-DE1D-EA5832BDF9F6}"/>
              </a:ext>
            </a:extLst>
          </p:cNvPr>
          <p:cNvSpPr>
            <a:spLocks noGrp="1"/>
          </p:cNvSpPr>
          <p:nvPr>
            <p:ph sz="quarter" idx="1"/>
          </p:nvPr>
        </p:nvSpPr>
        <p:spPr/>
        <p:txBody>
          <a:bodyPr/>
          <a:lstStyle/>
          <a:p>
            <a:pPr algn="just"/>
            <a:r>
              <a:rPr lang="tr-TR" dirty="0"/>
              <a:t>Bir ilam ile hükmedilen alacaklar ve ferileri, dürüstlük kuralına aykırı olarak ayrı ayrı takip konusu yapılarak borçlunun durumu ağırlaştırılamaz (m. 66/1).  </a:t>
            </a:r>
          </a:p>
        </p:txBody>
      </p:sp>
    </p:spTree>
    <p:extLst>
      <p:ext uri="{BB962C8B-B14F-4D97-AF65-F5344CB8AC3E}">
        <p14:creationId xmlns:p14="http://schemas.microsoft.com/office/powerpoint/2010/main" val="24607217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87C0B4-D843-AEF4-3B9C-DB8BE37A69BE}"/>
              </a:ext>
            </a:extLst>
          </p:cNvPr>
          <p:cNvSpPr>
            <a:spLocks noGrp="1"/>
          </p:cNvSpPr>
          <p:nvPr>
            <p:ph type="title"/>
          </p:nvPr>
        </p:nvSpPr>
        <p:spPr/>
        <p:txBody>
          <a:bodyPr/>
          <a:lstStyle/>
          <a:p>
            <a:r>
              <a:rPr lang="tr-TR" dirty="0"/>
              <a:t>İcra Emrinde Belirtilen İfa Süresi</a:t>
            </a:r>
          </a:p>
        </p:txBody>
      </p:sp>
      <p:sp>
        <p:nvSpPr>
          <p:cNvPr id="3" name="Slayt Numarası Yer Tutucusu 2">
            <a:extLst>
              <a:ext uri="{FF2B5EF4-FFF2-40B4-BE49-F238E27FC236}">
                <a16:creationId xmlns:a16="http://schemas.microsoft.com/office/drawing/2014/main" id="{6E1C2495-48E3-0FC4-5AE7-D9EDEC3A7C1F}"/>
              </a:ext>
            </a:extLst>
          </p:cNvPr>
          <p:cNvSpPr>
            <a:spLocks noGrp="1"/>
          </p:cNvSpPr>
          <p:nvPr>
            <p:ph type="sldNum" sz="quarter" idx="12"/>
          </p:nvPr>
        </p:nvSpPr>
        <p:spPr/>
        <p:txBody>
          <a:bodyPr>
            <a:normAutofit fontScale="85000" lnSpcReduction="20000"/>
          </a:bodyPr>
          <a:lstStyle/>
          <a:p>
            <a:fld id="{6972B794-54E3-46A2-9898-0371A4F45677}" type="slidenum">
              <a:rPr lang="tr-TR" smtClean="0"/>
              <a:t>41</a:t>
            </a:fld>
            <a:endParaRPr lang="tr-TR"/>
          </a:p>
        </p:txBody>
      </p:sp>
      <p:sp>
        <p:nvSpPr>
          <p:cNvPr id="4" name="İçerik Yer Tutucusu 3">
            <a:extLst>
              <a:ext uri="{FF2B5EF4-FFF2-40B4-BE49-F238E27FC236}">
                <a16:creationId xmlns:a16="http://schemas.microsoft.com/office/drawing/2014/main" id="{F553109D-8B63-B1BC-EA88-442DF3D32063}"/>
              </a:ext>
            </a:extLst>
          </p:cNvPr>
          <p:cNvSpPr>
            <a:spLocks noGrp="1"/>
          </p:cNvSpPr>
          <p:nvPr>
            <p:ph sz="quarter" idx="1"/>
          </p:nvPr>
        </p:nvSpPr>
        <p:spPr/>
        <p:txBody>
          <a:bodyPr/>
          <a:lstStyle/>
          <a:p>
            <a:pPr algn="just"/>
            <a:r>
              <a:rPr lang="tr-TR" dirty="0"/>
              <a:t>Para borçlarına ilişkin ilamların icrasında ödeme süresi 7 günden 2 haftaya çıkarılıyor (m. 68/1-a).</a:t>
            </a:r>
          </a:p>
          <a:p>
            <a:pPr algn="just"/>
            <a:r>
              <a:rPr lang="tr-TR" dirty="0"/>
              <a:t>Taşınırların teslimine ilişkin ilamların icrasında teslim süresi 7 günden 2 haftaya çıkarılıyor (m. 70/1-a). </a:t>
            </a:r>
          </a:p>
          <a:p>
            <a:pPr algn="just"/>
            <a:r>
              <a:rPr lang="tr-TR" dirty="0"/>
              <a:t>Taşınmazın tahliye ve teslimine ilişkin ilamların icrasında tahliye ve teslim süresi 7 günden 1 aya çıkarılıyor (m. 71/1-a). </a:t>
            </a:r>
          </a:p>
        </p:txBody>
      </p:sp>
    </p:spTree>
    <p:extLst>
      <p:ext uri="{BB962C8B-B14F-4D97-AF65-F5344CB8AC3E}">
        <p14:creationId xmlns:p14="http://schemas.microsoft.com/office/powerpoint/2010/main" val="31779304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290423-87E9-4C26-2FA0-3CD5B660A8E3}"/>
              </a:ext>
            </a:extLst>
          </p:cNvPr>
          <p:cNvSpPr>
            <a:spLocks noGrp="1"/>
          </p:cNvSpPr>
          <p:nvPr>
            <p:ph type="title"/>
          </p:nvPr>
        </p:nvSpPr>
        <p:spPr/>
        <p:txBody>
          <a:bodyPr>
            <a:normAutofit fontScale="90000"/>
          </a:bodyPr>
          <a:lstStyle/>
          <a:p>
            <a:r>
              <a:rPr lang="tr-TR" dirty="0"/>
              <a:t>İcra Emrinin Tebliği Üzerine Tüm Borcun Ödenmesi</a:t>
            </a:r>
          </a:p>
        </p:txBody>
      </p:sp>
      <p:sp>
        <p:nvSpPr>
          <p:cNvPr id="3" name="Slayt Numarası Yer Tutucusu 2">
            <a:extLst>
              <a:ext uri="{FF2B5EF4-FFF2-40B4-BE49-F238E27FC236}">
                <a16:creationId xmlns:a16="http://schemas.microsoft.com/office/drawing/2014/main" id="{CE25E2D7-F5AB-C2EB-714C-DD86D179B5B5}"/>
              </a:ext>
            </a:extLst>
          </p:cNvPr>
          <p:cNvSpPr>
            <a:spLocks noGrp="1"/>
          </p:cNvSpPr>
          <p:nvPr>
            <p:ph type="sldNum" sz="quarter" idx="12"/>
          </p:nvPr>
        </p:nvSpPr>
        <p:spPr/>
        <p:txBody>
          <a:bodyPr>
            <a:normAutofit fontScale="85000" lnSpcReduction="20000"/>
          </a:bodyPr>
          <a:lstStyle/>
          <a:p>
            <a:fld id="{6972B794-54E3-46A2-9898-0371A4F45677}" type="slidenum">
              <a:rPr lang="tr-TR" smtClean="0"/>
              <a:t>42</a:t>
            </a:fld>
            <a:endParaRPr lang="tr-TR"/>
          </a:p>
        </p:txBody>
      </p:sp>
      <p:sp>
        <p:nvSpPr>
          <p:cNvPr id="4" name="İçerik Yer Tutucusu 3">
            <a:extLst>
              <a:ext uri="{FF2B5EF4-FFF2-40B4-BE49-F238E27FC236}">
                <a16:creationId xmlns:a16="http://schemas.microsoft.com/office/drawing/2014/main" id="{A9B119D6-4206-4BEC-72F0-9FEA26DE3CA6}"/>
              </a:ext>
            </a:extLst>
          </p:cNvPr>
          <p:cNvSpPr>
            <a:spLocks noGrp="1"/>
          </p:cNvSpPr>
          <p:nvPr>
            <p:ph sz="quarter" idx="1"/>
          </p:nvPr>
        </p:nvSpPr>
        <p:spPr/>
        <p:txBody>
          <a:bodyPr/>
          <a:lstStyle/>
          <a:p>
            <a:pPr algn="just"/>
            <a:r>
              <a:rPr lang="tr-TR" dirty="0"/>
              <a:t>Borçlu, icra emrinin tebliğinden itibaren süresi içinde ferileriyle birlikte borcunun tamamını öderse, </a:t>
            </a:r>
            <a:r>
              <a:rPr lang="tr-TR" b="1" u="sng" dirty="0"/>
              <a:t>kendisinden sadece maktu vekâlet ücreti tahsil edilir</a:t>
            </a:r>
            <a:r>
              <a:rPr lang="tr-TR" dirty="0"/>
              <a:t>; takip giderleri ile tahsil harcını ödemekten muaf tutulur (m. 66/2) </a:t>
            </a:r>
          </a:p>
          <a:p>
            <a:pPr algn="just"/>
            <a:r>
              <a:rPr lang="tr-TR" dirty="0"/>
              <a:t>İlam niteliğinde olduğu belirtilen belgelere dayalı takipler hariç </a:t>
            </a:r>
          </a:p>
          <a:p>
            <a:pPr marL="0" indent="0">
              <a:buNone/>
            </a:pPr>
            <a:endParaRPr lang="tr-TR" dirty="0"/>
          </a:p>
        </p:txBody>
      </p:sp>
    </p:spTree>
    <p:extLst>
      <p:ext uri="{BB962C8B-B14F-4D97-AF65-F5344CB8AC3E}">
        <p14:creationId xmlns:p14="http://schemas.microsoft.com/office/powerpoint/2010/main" val="5621006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40DC78-9927-C3E9-335A-6BF4A7E53167}"/>
              </a:ext>
            </a:extLst>
          </p:cNvPr>
          <p:cNvSpPr>
            <a:spLocks noGrp="1"/>
          </p:cNvSpPr>
          <p:nvPr>
            <p:ph type="title"/>
          </p:nvPr>
        </p:nvSpPr>
        <p:spPr/>
        <p:txBody>
          <a:bodyPr/>
          <a:lstStyle/>
          <a:p>
            <a:r>
              <a:rPr lang="tr-TR" dirty="0"/>
              <a:t>Bir İşin Yapılmamasına İlişkin İlamların İcrası </a:t>
            </a:r>
          </a:p>
        </p:txBody>
      </p:sp>
      <p:sp>
        <p:nvSpPr>
          <p:cNvPr id="3" name="Slayt Numarası Yer Tutucusu 2">
            <a:extLst>
              <a:ext uri="{FF2B5EF4-FFF2-40B4-BE49-F238E27FC236}">
                <a16:creationId xmlns:a16="http://schemas.microsoft.com/office/drawing/2014/main" id="{8BCCA212-EBF5-E7CA-EC45-FF0250A8F8DA}"/>
              </a:ext>
            </a:extLst>
          </p:cNvPr>
          <p:cNvSpPr>
            <a:spLocks noGrp="1"/>
          </p:cNvSpPr>
          <p:nvPr>
            <p:ph type="sldNum" sz="quarter" idx="12"/>
          </p:nvPr>
        </p:nvSpPr>
        <p:spPr/>
        <p:txBody>
          <a:bodyPr>
            <a:normAutofit fontScale="85000" lnSpcReduction="20000"/>
          </a:bodyPr>
          <a:lstStyle/>
          <a:p>
            <a:fld id="{6972B794-54E3-46A2-9898-0371A4F45677}" type="slidenum">
              <a:rPr lang="tr-TR" smtClean="0"/>
              <a:t>43</a:t>
            </a:fld>
            <a:endParaRPr lang="tr-TR"/>
          </a:p>
        </p:txBody>
      </p:sp>
      <p:sp>
        <p:nvSpPr>
          <p:cNvPr id="4" name="İçerik Yer Tutucusu 3">
            <a:extLst>
              <a:ext uri="{FF2B5EF4-FFF2-40B4-BE49-F238E27FC236}">
                <a16:creationId xmlns:a16="http://schemas.microsoft.com/office/drawing/2014/main" id="{21CB8968-FE96-A321-C82F-AE43198FBC6A}"/>
              </a:ext>
            </a:extLst>
          </p:cNvPr>
          <p:cNvSpPr>
            <a:spLocks noGrp="1"/>
          </p:cNvSpPr>
          <p:nvPr>
            <p:ph sz="quarter" idx="1"/>
          </p:nvPr>
        </p:nvSpPr>
        <p:spPr/>
        <p:txBody>
          <a:bodyPr/>
          <a:lstStyle/>
          <a:p>
            <a:pPr algn="just"/>
            <a:r>
              <a:rPr lang="tr-TR" dirty="0"/>
              <a:t>Bir işin yapılmamasına ilişkin ilam hükmüne aykırı davranılması halinde, hükmün niteliğine uygun ise ilamın gereği zorla yerine </a:t>
            </a:r>
            <a:r>
              <a:rPr lang="tr-TR" dirty="0" err="1"/>
              <a:t>getirilece</a:t>
            </a:r>
            <a:r>
              <a:rPr lang="en-US" dirty="0"/>
              <a:t>k</a:t>
            </a:r>
            <a:r>
              <a:rPr lang="tr-TR" dirty="0"/>
              <a:t> (m. 77/1-b)</a:t>
            </a:r>
          </a:p>
          <a:p>
            <a:pPr lvl="1" algn="just"/>
            <a:r>
              <a:rPr lang="tr-TR" dirty="0"/>
              <a:t>Mevcut düzenlemede tazyik hapsi (İİK m. 343)</a:t>
            </a:r>
          </a:p>
        </p:txBody>
      </p:sp>
    </p:spTree>
    <p:extLst>
      <p:ext uri="{BB962C8B-B14F-4D97-AF65-F5344CB8AC3E}">
        <p14:creationId xmlns:p14="http://schemas.microsoft.com/office/powerpoint/2010/main" val="35256755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1DB5-4C20-4D17-B953-D33A591B872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AAA9FED-E5CC-8E2D-6C86-D513767A9382}"/>
              </a:ext>
            </a:extLst>
          </p:cNvPr>
          <p:cNvSpPr>
            <a:spLocks noGrp="1"/>
          </p:cNvSpPr>
          <p:nvPr>
            <p:ph type="title"/>
          </p:nvPr>
        </p:nvSpPr>
        <p:spPr/>
        <p:txBody>
          <a:bodyPr>
            <a:normAutofit/>
          </a:bodyPr>
          <a:lstStyle/>
          <a:p>
            <a:r>
              <a:rPr lang="tr-TR" dirty="0"/>
              <a:t>İcra Tazminatı </a:t>
            </a:r>
          </a:p>
        </p:txBody>
      </p:sp>
      <p:sp>
        <p:nvSpPr>
          <p:cNvPr id="3" name="Slayt Numarası Yer Tutucusu 2">
            <a:extLst>
              <a:ext uri="{FF2B5EF4-FFF2-40B4-BE49-F238E27FC236}">
                <a16:creationId xmlns:a16="http://schemas.microsoft.com/office/drawing/2014/main" id="{9D3F718C-945E-652D-7574-8E2418052DA4}"/>
              </a:ext>
            </a:extLst>
          </p:cNvPr>
          <p:cNvSpPr>
            <a:spLocks noGrp="1"/>
          </p:cNvSpPr>
          <p:nvPr>
            <p:ph type="sldNum" sz="quarter" idx="12"/>
          </p:nvPr>
        </p:nvSpPr>
        <p:spPr/>
        <p:txBody>
          <a:bodyPr>
            <a:normAutofit fontScale="85000" lnSpcReduction="20000"/>
          </a:bodyPr>
          <a:lstStyle/>
          <a:p>
            <a:fld id="{6972B794-54E3-46A2-9898-0371A4F45677}" type="slidenum">
              <a:rPr lang="tr-TR" smtClean="0"/>
              <a:t>44</a:t>
            </a:fld>
            <a:endParaRPr lang="tr-TR"/>
          </a:p>
        </p:txBody>
      </p:sp>
      <p:sp>
        <p:nvSpPr>
          <p:cNvPr id="4" name="İçerik Yer Tutucusu 3">
            <a:extLst>
              <a:ext uri="{FF2B5EF4-FFF2-40B4-BE49-F238E27FC236}">
                <a16:creationId xmlns:a16="http://schemas.microsoft.com/office/drawing/2014/main" id="{3333BB2A-FF2D-3BC6-DDF5-0B1F3DD7BD58}"/>
              </a:ext>
            </a:extLst>
          </p:cNvPr>
          <p:cNvSpPr>
            <a:spLocks noGrp="1"/>
          </p:cNvSpPr>
          <p:nvPr>
            <p:ph sz="quarter" idx="1"/>
          </p:nvPr>
        </p:nvSpPr>
        <p:spPr/>
        <p:txBody>
          <a:bodyPr>
            <a:normAutofit fontScale="92500" lnSpcReduction="20000"/>
          </a:bodyPr>
          <a:lstStyle/>
          <a:p>
            <a:pPr algn="just"/>
            <a:r>
              <a:rPr lang="tr-TR" dirty="0"/>
              <a:t>Bir işin yapılmasına ve yapılmamasına ilişkin ilamların icrasında kısmen cezai nitelikte bir tazminat (m. 78)</a:t>
            </a:r>
          </a:p>
          <a:p>
            <a:pPr lvl="1" algn="just"/>
            <a:r>
              <a:rPr lang="tr-TR" dirty="0"/>
              <a:t>Bir işin yapılmasına ilişkin ilamda emredilen işi süresi içinde kusurlu olarak yapmamak </a:t>
            </a:r>
          </a:p>
          <a:p>
            <a:pPr lvl="1" algn="just"/>
            <a:r>
              <a:rPr lang="tr-TR" dirty="0"/>
              <a:t>Bir işin yapılmamasına ilişkin ilamda yasaklanan işi yapmak veya ilamın sonuçlarını ortadan kaldıracak şekilde davranmak borçlu</a:t>
            </a:r>
          </a:p>
          <a:p>
            <a:pPr algn="just"/>
            <a:r>
              <a:rPr lang="tr-TR" dirty="0"/>
              <a:t>Görevli mahkeme: İcra hukuk mahkemesi</a:t>
            </a:r>
          </a:p>
          <a:p>
            <a:pPr algn="just"/>
            <a:r>
              <a:rPr lang="tr-TR" dirty="0"/>
              <a:t>Talep şartı </a:t>
            </a:r>
          </a:p>
          <a:p>
            <a:pPr algn="just"/>
            <a:r>
              <a:rPr lang="tr-TR" dirty="0"/>
              <a:t>Tazminat miktarı: </a:t>
            </a:r>
            <a:r>
              <a:rPr lang="tr-TR" b="1" u="sng" dirty="0"/>
              <a:t>İhlalin gerçekleştiği her gün için bin Türk lirasından aşağı olmamak üzere </a:t>
            </a:r>
          </a:p>
          <a:p>
            <a:pPr lvl="1" algn="just"/>
            <a:r>
              <a:rPr lang="tr-TR" dirty="0"/>
              <a:t>Azami 1 milyon TL. </a:t>
            </a:r>
          </a:p>
          <a:p>
            <a:pPr algn="just"/>
            <a:r>
              <a:rPr lang="tr-TR" dirty="0"/>
              <a:t> Borçlu hakkında disiplin ve tazyik hapsi uygulanmasını engellemez. </a:t>
            </a:r>
          </a:p>
          <a:p>
            <a:endParaRPr lang="tr-TR" dirty="0"/>
          </a:p>
        </p:txBody>
      </p:sp>
    </p:spTree>
    <p:extLst>
      <p:ext uri="{BB962C8B-B14F-4D97-AF65-F5344CB8AC3E}">
        <p14:creationId xmlns:p14="http://schemas.microsoft.com/office/powerpoint/2010/main" val="20667446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t>	</a:t>
            </a:r>
          </a:p>
          <a:p>
            <a:pPr algn="just">
              <a:spcBef>
                <a:spcPct val="20000"/>
              </a:spcBef>
              <a:buClr>
                <a:schemeClr val="accent1"/>
              </a:buClr>
              <a:buSzPct val="85000"/>
            </a:pPr>
            <a:endParaRPr lang="tr-TR" dirty="0"/>
          </a:p>
        </p:txBody>
      </p:sp>
      <p:sp>
        <p:nvSpPr>
          <p:cNvPr id="4" name="Başlık 3"/>
          <p:cNvSpPr>
            <a:spLocks noGrp="1"/>
          </p:cNvSpPr>
          <p:nvPr>
            <p:ph type="title"/>
          </p:nvPr>
        </p:nvSpPr>
        <p:spPr>
          <a:xfrm>
            <a:off x="2895600" y="1340768"/>
            <a:ext cx="7620000" cy="1512168"/>
          </a:xfrm>
        </p:spPr>
        <p:txBody>
          <a:bodyPr>
            <a:normAutofit/>
          </a:bodyPr>
          <a:lstStyle/>
          <a:p>
            <a:pPr algn="ctr"/>
            <a:r>
              <a:rPr lang="tr-TR" sz="3000" dirty="0">
                <a:latin typeface="+mn-lt"/>
              </a:rPr>
              <a:t>KİRALANAN TAŞINMAZLARIN İLAMSIZ TAHLİYESİ</a:t>
            </a:r>
          </a:p>
        </p:txBody>
      </p:sp>
      <p:sp>
        <p:nvSpPr>
          <p:cNvPr id="7" name="Slayt Numarası Yer Tutucusu 6"/>
          <p:cNvSpPr>
            <a:spLocks noGrp="1"/>
          </p:cNvSpPr>
          <p:nvPr>
            <p:ph type="sldNum" sz="quarter" idx="11"/>
          </p:nvPr>
        </p:nvSpPr>
        <p:spPr/>
        <p:txBody>
          <a:bodyPr/>
          <a:lstStyle/>
          <a:p>
            <a:fld id="{6972B794-54E3-46A2-9898-0371A4F45677}" type="slidenum">
              <a:rPr lang="tr-TR" smtClean="0"/>
              <a:t>45</a:t>
            </a:fld>
            <a:endParaRPr lang="tr-TR"/>
          </a:p>
        </p:txBody>
      </p:sp>
    </p:spTree>
    <p:extLst>
      <p:ext uri="{BB962C8B-B14F-4D97-AF65-F5344CB8AC3E}">
        <p14:creationId xmlns:p14="http://schemas.microsoft.com/office/powerpoint/2010/main" val="5345388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dirty="0"/>
              <a:t>Kira Bedeli ile Yan Giderlerin Ödenmemesi Nedeniyle İlamsız Tahliye – Yazılı Kira Sözleşmesi İbrazı</a:t>
            </a:r>
          </a:p>
        </p:txBody>
      </p:sp>
      <p:sp>
        <p:nvSpPr>
          <p:cNvPr id="4" name="Slayt Numarası Yer Tutucusu 3"/>
          <p:cNvSpPr>
            <a:spLocks noGrp="1"/>
          </p:cNvSpPr>
          <p:nvPr>
            <p:ph type="sldNum" sz="quarter" idx="12"/>
          </p:nvPr>
        </p:nvSpPr>
        <p:spPr/>
        <p:txBody>
          <a:bodyPr>
            <a:normAutofit fontScale="85000" lnSpcReduction="20000"/>
          </a:bodyPr>
          <a:lstStyle/>
          <a:p>
            <a:fld id="{6972B794-54E3-46A2-9898-0371A4F45677}" type="slidenum">
              <a:rPr lang="tr-TR" smtClean="0"/>
              <a:t>46</a:t>
            </a:fld>
            <a:endParaRPr lang="tr-TR"/>
          </a:p>
        </p:txBody>
      </p:sp>
      <p:sp>
        <p:nvSpPr>
          <p:cNvPr id="5" name="İçerik Yer Tutucusu 4"/>
          <p:cNvSpPr>
            <a:spLocks noGrp="1"/>
          </p:cNvSpPr>
          <p:nvPr>
            <p:ph sz="quarter" idx="1"/>
          </p:nvPr>
        </p:nvSpPr>
        <p:spPr/>
        <p:txBody>
          <a:bodyPr>
            <a:normAutofit/>
          </a:bodyPr>
          <a:lstStyle/>
          <a:p>
            <a:pPr algn="just"/>
            <a:r>
              <a:rPr lang="tr-TR" dirty="0"/>
              <a:t>Kira bedelinin ödenmemesi nedeniyle ilamsız icra yoluna, ancak yazılı bir kira sözleşmesi mevcut ise başvurulabilecek (m. 138/1).</a:t>
            </a:r>
          </a:p>
          <a:p>
            <a:pPr marL="0" indent="0" algn="just">
              <a:buNone/>
            </a:pPr>
            <a:endParaRPr lang="tr-TR" dirty="0"/>
          </a:p>
        </p:txBody>
      </p:sp>
    </p:spTree>
    <p:extLst>
      <p:ext uri="{BB962C8B-B14F-4D97-AF65-F5344CB8AC3E}">
        <p14:creationId xmlns:p14="http://schemas.microsoft.com/office/powerpoint/2010/main" val="42944484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B795D-2F86-C120-9990-DFB6A13E92E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7E6D7A4-2770-5484-9633-A3D34D36FB0D}"/>
              </a:ext>
            </a:extLst>
          </p:cNvPr>
          <p:cNvSpPr>
            <a:spLocks noGrp="1"/>
          </p:cNvSpPr>
          <p:nvPr>
            <p:ph type="title"/>
          </p:nvPr>
        </p:nvSpPr>
        <p:spPr/>
        <p:txBody>
          <a:bodyPr>
            <a:noAutofit/>
          </a:bodyPr>
          <a:lstStyle/>
          <a:p>
            <a:r>
              <a:rPr lang="tr-TR" sz="3200" dirty="0"/>
              <a:t>Kira Bedeli ile Yan Giderlerin Ödenmemesi Nedeniyle İlamsız Tahliye – Eşe Bildirim</a:t>
            </a:r>
          </a:p>
        </p:txBody>
      </p:sp>
      <p:sp>
        <p:nvSpPr>
          <p:cNvPr id="4" name="Slayt Numarası Yer Tutucusu 3">
            <a:extLst>
              <a:ext uri="{FF2B5EF4-FFF2-40B4-BE49-F238E27FC236}">
                <a16:creationId xmlns:a16="http://schemas.microsoft.com/office/drawing/2014/main" id="{834BCD70-02F8-235E-C3E2-2DBB117610D5}"/>
              </a:ext>
            </a:extLst>
          </p:cNvPr>
          <p:cNvSpPr>
            <a:spLocks noGrp="1"/>
          </p:cNvSpPr>
          <p:nvPr>
            <p:ph type="sldNum" sz="quarter" idx="12"/>
          </p:nvPr>
        </p:nvSpPr>
        <p:spPr/>
        <p:txBody>
          <a:bodyPr>
            <a:normAutofit fontScale="85000" lnSpcReduction="20000"/>
          </a:bodyPr>
          <a:lstStyle/>
          <a:p>
            <a:fld id="{6972B794-54E3-46A2-9898-0371A4F45677}" type="slidenum">
              <a:rPr lang="tr-TR" smtClean="0"/>
              <a:t>47</a:t>
            </a:fld>
            <a:endParaRPr lang="tr-TR"/>
          </a:p>
        </p:txBody>
      </p:sp>
      <p:sp>
        <p:nvSpPr>
          <p:cNvPr id="5" name="İçerik Yer Tutucusu 4">
            <a:extLst>
              <a:ext uri="{FF2B5EF4-FFF2-40B4-BE49-F238E27FC236}">
                <a16:creationId xmlns:a16="http://schemas.microsoft.com/office/drawing/2014/main" id="{1E120DBB-D8B8-04CE-9E99-25F00DB114B1}"/>
              </a:ext>
            </a:extLst>
          </p:cNvPr>
          <p:cNvSpPr>
            <a:spLocks noGrp="1"/>
          </p:cNvSpPr>
          <p:nvPr>
            <p:ph sz="quarter" idx="1"/>
          </p:nvPr>
        </p:nvSpPr>
        <p:spPr/>
        <p:txBody>
          <a:bodyPr>
            <a:normAutofit/>
          </a:bodyPr>
          <a:lstStyle/>
          <a:p>
            <a:pPr algn="just"/>
            <a:r>
              <a:rPr lang="tr-TR" dirty="0"/>
              <a:t>Kiralanan taşınmaz aile konutu ise, tahliye talepli icra takibinin yapıldığı hususu borçlunun eşine bir ihbarnameyle tebliğ edilir (m. 138/4; m. 139/2). </a:t>
            </a:r>
          </a:p>
          <a:p>
            <a:pPr lvl="1" algn="just"/>
            <a:r>
              <a:rPr lang="tr-TR" dirty="0"/>
              <a:t>Eşin isim ve adresinin takip talebinde gösterilmesi zorunlu. </a:t>
            </a:r>
          </a:p>
          <a:p>
            <a:pPr lvl="1" algn="just"/>
            <a:r>
              <a:rPr lang="tr-TR" dirty="0"/>
              <a:t>Eşe yapılacak ihbar, eşi takibin tarafı haline getirmeyecek.</a:t>
            </a:r>
          </a:p>
          <a:p>
            <a:pPr lvl="2" algn="just"/>
            <a:r>
              <a:rPr lang="tr-TR" dirty="0"/>
              <a:t>İstisna: TBK m. 349/3 uyarınca kiracı olmayan eş, kiraya verene bildirimde bulunarak kira sözleşmesinin tarafı sıfatını kazanmışsa </a:t>
            </a:r>
          </a:p>
          <a:p>
            <a:pPr algn="just"/>
            <a:endParaRPr lang="tr-TR" dirty="0"/>
          </a:p>
        </p:txBody>
      </p:sp>
    </p:spTree>
    <p:extLst>
      <p:ext uri="{BB962C8B-B14F-4D97-AF65-F5344CB8AC3E}">
        <p14:creationId xmlns:p14="http://schemas.microsoft.com/office/powerpoint/2010/main" val="9232228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427704-6468-D18C-7598-FBB3FA563F33}"/>
              </a:ext>
            </a:extLst>
          </p:cNvPr>
          <p:cNvSpPr>
            <a:spLocks noGrp="1"/>
          </p:cNvSpPr>
          <p:nvPr>
            <p:ph type="title"/>
          </p:nvPr>
        </p:nvSpPr>
        <p:spPr/>
        <p:txBody>
          <a:bodyPr>
            <a:noAutofit/>
          </a:bodyPr>
          <a:lstStyle/>
          <a:p>
            <a:r>
              <a:rPr lang="tr-TR" sz="3600" dirty="0"/>
              <a:t>Kira Bedeli ile Yan Giderlerin Ödenmemesi Nedeniyle İlamsız Tahliye – İhtar Süresi </a:t>
            </a:r>
          </a:p>
        </p:txBody>
      </p:sp>
      <p:sp>
        <p:nvSpPr>
          <p:cNvPr id="3" name="Slayt Numarası Yer Tutucusu 2">
            <a:extLst>
              <a:ext uri="{FF2B5EF4-FFF2-40B4-BE49-F238E27FC236}">
                <a16:creationId xmlns:a16="http://schemas.microsoft.com/office/drawing/2014/main" id="{D90210D4-416F-5978-C5DB-E5C2530A23EF}"/>
              </a:ext>
            </a:extLst>
          </p:cNvPr>
          <p:cNvSpPr>
            <a:spLocks noGrp="1"/>
          </p:cNvSpPr>
          <p:nvPr>
            <p:ph type="sldNum" sz="quarter" idx="12"/>
          </p:nvPr>
        </p:nvSpPr>
        <p:spPr/>
        <p:txBody>
          <a:bodyPr>
            <a:normAutofit fontScale="85000" lnSpcReduction="20000"/>
          </a:bodyPr>
          <a:lstStyle/>
          <a:p>
            <a:fld id="{6972B794-54E3-46A2-9898-0371A4F45677}" type="slidenum">
              <a:rPr lang="tr-TR" smtClean="0"/>
              <a:t>48</a:t>
            </a:fld>
            <a:endParaRPr lang="tr-TR"/>
          </a:p>
        </p:txBody>
      </p:sp>
      <p:sp>
        <p:nvSpPr>
          <p:cNvPr id="4" name="İçerik Yer Tutucusu 3">
            <a:extLst>
              <a:ext uri="{FF2B5EF4-FFF2-40B4-BE49-F238E27FC236}">
                <a16:creationId xmlns:a16="http://schemas.microsoft.com/office/drawing/2014/main" id="{05FA3E4C-EE9A-C7CB-B44B-09D84F4168EB}"/>
              </a:ext>
            </a:extLst>
          </p:cNvPr>
          <p:cNvSpPr>
            <a:spLocks noGrp="1"/>
          </p:cNvSpPr>
          <p:nvPr>
            <p:ph sz="quarter" idx="1"/>
          </p:nvPr>
        </p:nvSpPr>
        <p:spPr/>
        <p:txBody>
          <a:bodyPr/>
          <a:lstStyle/>
          <a:p>
            <a:pPr algn="just"/>
            <a:r>
              <a:rPr lang="tr-TR" dirty="0"/>
              <a:t>m. 139/3-d: Kiracıya ödeme emriyle verilecek süre; </a:t>
            </a:r>
          </a:p>
          <a:p>
            <a:pPr lvl="1" algn="just"/>
            <a:r>
              <a:rPr lang="tr-TR" dirty="0"/>
              <a:t>konut ve çatılı iş yeri kiralarında 30 gün </a:t>
            </a:r>
          </a:p>
          <a:p>
            <a:pPr lvl="1" algn="just"/>
            <a:r>
              <a:rPr lang="tr-TR" dirty="0"/>
              <a:t>ürün kiralarında 60 gün</a:t>
            </a:r>
          </a:p>
          <a:p>
            <a:pPr lvl="1" algn="just"/>
            <a:r>
              <a:rPr lang="tr-TR" dirty="0"/>
              <a:t>diğer kiralarda ise 10 gün</a:t>
            </a:r>
          </a:p>
          <a:p>
            <a:pPr algn="just"/>
            <a:r>
              <a:rPr lang="tr-TR" dirty="0"/>
              <a:t>Halbuki TBK m. 315 ve 362 uyarınca söz konusu süreler asgari olarak belirlenmiş. </a:t>
            </a:r>
          </a:p>
        </p:txBody>
      </p:sp>
    </p:spTree>
    <p:extLst>
      <p:ext uri="{BB962C8B-B14F-4D97-AF65-F5344CB8AC3E}">
        <p14:creationId xmlns:p14="http://schemas.microsoft.com/office/powerpoint/2010/main" val="18700648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82154-BF43-EAB0-D781-4338DECE010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573A8FB-5282-69CF-4810-CC7882610FAD}"/>
              </a:ext>
            </a:extLst>
          </p:cNvPr>
          <p:cNvSpPr>
            <a:spLocks noGrp="1"/>
          </p:cNvSpPr>
          <p:nvPr>
            <p:ph type="title"/>
          </p:nvPr>
        </p:nvSpPr>
        <p:spPr/>
        <p:txBody>
          <a:bodyPr>
            <a:noAutofit/>
          </a:bodyPr>
          <a:lstStyle/>
          <a:p>
            <a:r>
              <a:rPr lang="tr-TR" sz="3600" dirty="0"/>
              <a:t>Kira Bedeli ile Yan Giderlerin Ödenmemesi Nedeniyle İlamsız Tahliye – Süreler</a:t>
            </a:r>
          </a:p>
        </p:txBody>
      </p:sp>
      <p:sp>
        <p:nvSpPr>
          <p:cNvPr id="3" name="Slayt Numarası Yer Tutucusu 2">
            <a:extLst>
              <a:ext uri="{FF2B5EF4-FFF2-40B4-BE49-F238E27FC236}">
                <a16:creationId xmlns:a16="http://schemas.microsoft.com/office/drawing/2014/main" id="{9FAA994F-07C2-FD5F-836D-5B65591A2ABE}"/>
              </a:ext>
            </a:extLst>
          </p:cNvPr>
          <p:cNvSpPr>
            <a:spLocks noGrp="1"/>
          </p:cNvSpPr>
          <p:nvPr>
            <p:ph type="sldNum" sz="quarter" idx="12"/>
          </p:nvPr>
        </p:nvSpPr>
        <p:spPr/>
        <p:txBody>
          <a:bodyPr>
            <a:normAutofit fontScale="85000" lnSpcReduction="20000"/>
          </a:bodyPr>
          <a:lstStyle/>
          <a:p>
            <a:fld id="{6972B794-54E3-46A2-9898-0371A4F45677}" type="slidenum">
              <a:rPr lang="tr-TR" smtClean="0"/>
              <a:t>49</a:t>
            </a:fld>
            <a:endParaRPr lang="tr-TR"/>
          </a:p>
        </p:txBody>
      </p:sp>
      <p:sp>
        <p:nvSpPr>
          <p:cNvPr id="4" name="İçerik Yer Tutucusu 3">
            <a:extLst>
              <a:ext uri="{FF2B5EF4-FFF2-40B4-BE49-F238E27FC236}">
                <a16:creationId xmlns:a16="http://schemas.microsoft.com/office/drawing/2014/main" id="{ADD43A73-6B9B-F8E1-8B0F-65364F746CE8}"/>
              </a:ext>
            </a:extLst>
          </p:cNvPr>
          <p:cNvSpPr>
            <a:spLocks noGrp="1"/>
          </p:cNvSpPr>
          <p:nvPr>
            <p:ph sz="quarter" idx="1"/>
          </p:nvPr>
        </p:nvSpPr>
        <p:spPr/>
        <p:txBody>
          <a:bodyPr>
            <a:normAutofit/>
          </a:bodyPr>
          <a:lstStyle/>
          <a:p>
            <a:r>
              <a:rPr lang="tr-TR" dirty="0"/>
              <a:t>Ödeme emrine itiraz süresi 2 haftaya çıkarılıyor (m. 139/3-f).</a:t>
            </a:r>
          </a:p>
          <a:p>
            <a:r>
              <a:rPr lang="tr-TR" dirty="0"/>
              <a:t>Kiracının mal beyanında bulunma zorunluluğu (m. 139/3-ı) </a:t>
            </a:r>
          </a:p>
          <a:p>
            <a:pPr lvl="1"/>
            <a:r>
              <a:rPr lang="tr-TR" dirty="0"/>
              <a:t>İtiraz etmezse ödeme emrinin, ödeme emrine itiraz etmesi halinde ise itirazın iptaline ilişkin kararın tebliğinden itibaren 2 hafta içinde  </a:t>
            </a:r>
          </a:p>
          <a:p>
            <a:pPr marL="0" indent="0">
              <a:buNone/>
            </a:pPr>
            <a:endParaRPr lang="tr-TR" dirty="0"/>
          </a:p>
        </p:txBody>
      </p:sp>
    </p:spTree>
    <p:extLst>
      <p:ext uri="{BB962C8B-B14F-4D97-AF65-F5344CB8AC3E}">
        <p14:creationId xmlns:p14="http://schemas.microsoft.com/office/powerpoint/2010/main" val="365331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Yeni Kanunun Adı</a:t>
            </a:r>
            <a:endParaRPr dirty="0"/>
          </a:p>
        </p:txBody>
      </p:sp>
      <p:sp>
        <p:nvSpPr>
          <p:cNvPr id="3" name="Content Placeholder 2"/>
          <p:cNvSpPr>
            <a:spLocks noGrp="1"/>
          </p:cNvSpPr>
          <p:nvPr>
            <p:ph sz="quarter" idx="1"/>
          </p:nvPr>
        </p:nvSpPr>
        <p:spPr/>
        <p:txBody>
          <a:bodyPr/>
          <a:lstStyle/>
          <a:p>
            <a:r>
              <a:rPr lang="tr-TR" dirty="0"/>
              <a:t>Cebri İcra Kanunu</a:t>
            </a:r>
          </a:p>
          <a:p>
            <a:pPr lvl="1"/>
            <a:r>
              <a:rPr lang="tr-TR" dirty="0"/>
              <a:t>İcra hukuku (cüzi icra)</a:t>
            </a:r>
          </a:p>
          <a:p>
            <a:pPr lvl="1"/>
            <a:r>
              <a:rPr lang="tr-TR" dirty="0"/>
              <a:t>İflas ve konkordato hukuku (külli icra)</a:t>
            </a:r>
          </a:p>
          <a:p>
            <a:r>
              <a:rPr lang="tr-TR" dirty="0"/>
              <a:t>Kısaltması: CİK</a:t>
            </a:r>
            <a:endParaRP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44384-6A7F-1839-60ED-1D673452C27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E419198-436F-9F1A-1B94-3CE1D1353D6C}"/>
              </a:ext>
            </a:extLst>
          </p:cNvPr>
          <p:cNvSpPr>
            <a:spLocks noGrp="1"/>
          </p:cNvSpPr>
          <p:nvPr>
            <p:ph type="title"/>
          </p:nvPr>
        </p:nvSpPr>
        <p:spPr/>
        <p:txBody>
          <a:bodyPr>
            <a:noAutofit/>
          </a:bodyPr>
          <a:lstStyle/>
          <a:p>
            <a:r>
              <a:rPr lang="tr-TR" sz="3200" dirty="0"/>
              <a:t>Kira Bedeli ile Yan Giderlerin Ödenmemesi Nedeniyle İlamsız Tahliye – Ödeme Emrine İtiraz Edilmemesi </a:t>
            </a:r>
          </a:p>
        </p:txBody>
      </p:sp>
      <p:sp>
        <p:nvSpPr>
          <p:cNvPr id="3" name="Slayt Numarası Yer Tutucusu 2">
            <a:extLst>
              <a:ext uri="{FF2B5EF4-FFF2-40B4-BE49-F238E27FC236}">
                <a16:creationId xmlns:a16="http://schemas.microsoft.com/office/drawing/2014/main" id="{157030CB-FEBF-EA4A-BC7A-610E8780BCCC}"/>
              </a:ext>
            </a:extLst>
          </p:cNvPr>
          <p:cNvSpPr>
            <a:spLocks noGrp="1"/>
          </p:cNvSpPr>
          <p:nvPr>
            <p:ph type="sldNum" sz="quarter" idx="12"/>
          </p:nvPr>
        </p:nvSpPr>
        <p:spPr/>
        <p:txBody>
          <a:bodyPr>
            <a:normAutofit fontScale="85000" lnSpcReduction="20000"/>
          </a:bodyPr>
          <a:lstStyle/>
          <a:p>
            <a:fld id="{6972B794-54E3-46A2-9898-0371A4F45677}" type="slidenum">
              <a:rPr lang="tr-TR" smtClean="0"/>
              <a:t>50</a:t>
            </a:fld>
            <a:endParaRPr lang="tr-TR"/>
          </a:p>
        </p:txBody>
      </p:sp>
      <p:sp>
        <p:nvSpPr>
          <p:cNvPr id="4" name="İçerik Yer Tutucusu 3">
            <a:extLst>
              <a:ext uri="{FF2B5EF4-FFF2-40B4-BE49-F238E27FC236}">
                <a16:creationId xmlns:a16="http://schemas.microsoft.com/office/drawing/2014/main" id="{CF29D245-3EBE-0328-47DF-02821BB9F599}"/>
              </a:ext>
            </a:extLst>
          </p:cNvPr>
          <p:cNvSpPr>
            <a:spLocks noGrp="1"/>
          </p:cNvSpPr>
          <p:nvPr>
            <p:ph sz="quarter" idx="1"/>
          </p:nvPr>
        </p:nvSpPr>
        <p:spPr/>
        <p:txBody>
          <a:bodyPr>
            <a:normAutofit/>
          </a:bodyPr>
          <a:lstStyle/>
          <a:p>
            <a:pPr algn="just"/>
            <a:r>
              <a:rPr lang="tr-TR" dirty="0"/>
              <a:t>Alacaklı ayrıca ihtar süresinin bitiminden itibaren 1 ay içinde sulh hukuk mahkemesinden taşınmazın tahliyesine karar verilmesini de isteyebilir. Bu süre içinde tahliye talep edilmezse, </a:t>
            </a:r>
            <a:r>
              <a:rPr lang="tr-TR" b="1" u="sng" dirty="0"/>
              <a:t>aynı kira alacağı bakımından artık genel hükümlere göre de tahliye talep edilemez</a:t>
            </a:r>
            <a:r>
              <a:rPr lang="tr-TR" dirty="0"/>
              <a:t> (m. 140/1).  </a:t>
            </a:r>
          </a:p>
          <a:p>
            <a:pPr lvl="1" algn="just"/>
            <a:r>
              <a:rPr lang="tr-TR" dirty="0"/>
              <a:t>Madde gerekçesi: İtiraz edilmemesi halinde sulh hukuk mahkemesinde açılacak tahliye davasında dava şartı arabuluculuğa başvurulmasına gerek olmayacak. </a:t>
            </a:r>
          </a:p>
        </p:txBody>
      </p:sp>
    </p:spTree>
    <p:extLst>
      <p:ext uri="{BB962C8B-B14F-4D97-AF65-F5344CB8AC3E}">
        <p14:creationId xmlns:p14="http://schemas.microsoft.com/office/powerpoint/2010/main" val="20954921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8E600-5CEC-3CB7-8D9A-2ECCCC673D2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5E7F6B2-CEB6-751D-73B8-C66A92FCC449}"/>
              </a:ext>
            </a:extLst>
          </p:cNvPr>
          <p:cNvSpPr>
            <a:spLocks noGrp="1"/>
          </p:cNvSpPr>
          <p:nvPr>
            <p:ph type="title"/>
          </p:nvPr>
        </p:nvSpPr>
        <p:spPr/>
        <p:txBody>
          <a:bodyPr>
            <a:noAutofit/>
          </a:bodyPr>
          <a:lstStyle/>
          <a:p>
            <a:r>
              <a:rPr lang="tr-TR" sz="3200" dirty="0"/>
              <a:t>Kira Bedeli ile Yan Giderlerin Ödenmemesi Nedeniyle İlamsız Tahliye – Ödeme Emrine İtiraz Edilmesi</a:t>
            </a:r>
          </a:p>
        </p:txBody>
      </p:sp>
      <p:sp>
        <p:nvSpPr>
          <p:cNvPr id="3" name="Slayt Numarası Yer Tutucusu 2">
            <a:extLst>
              <a:ext uri="{FF2B5EF4-FFF2-40B4-BE49-F238E27FC236}">
                <a16:creationId xmlns:a16="http://schemas.microsoft.com/office/drawing/2014/main" id="{2F914ADA-DF5E-8FB8-CBA7-44B2A6E79AA9}"/>
              </a:ext>
            </a:extLst>
          </p:cNvPr>
          <p:cNvSpPr>
            <a:spLocks noGrp="1"/>
          </p:cNvSpPr>
          <p:nvPr>
            <p:ph type="sldNum" sz="quarter" idx="12"/>
          </p:nvPr>
        </p:nvSpPr>
        <p:spPr/>
        <p:txBody>
          <a:bodyPr>
            <a:normAutofit fontScale="85000" lnSpcReduction="20000"/>
          </a:bodyPr>
          <a:lstStyle/>
          <a:p>
            <a:fld id="{6972B794-54E3-46A2-9898-0371A4F45677}" type="slidenum">
              <a:rPr lang="tr-TR" smtClean="0"/>
              <a:t>51</a:t>
            </a:fld>
            <a:endParaRPr lang="tr-TR"/>
          </a:p>
        </p:txBody>
      </p:sp>
      <p:sp>
        <p:nvSpPr>
          <p:cNvPr id="4" name="İçerik Yer Tutucusu 3">
            <a:extLst>
              <a:ext uri="{FF2B5EF4-FFF2-40B4-BE49-F238E27FC236}">
                <a16:creationId xmlns:a16="http://schemas.microsoft.com/office/drawing/2014/main" id="{E19BFEBA-513B-3681-6A3C-5F5212EFB5EF}"/>
              </a:ext>
            </a:extLst>
          </p:cNvPr>
          <p:cNvSpPr>
            <a:spLocks noGrp="1"/>
          </p:cNvSpPr>
          <p:nvPr>
            <p:ph sz="quarter" idx="1"/>
          </p:nvPr>
        </p:nvSpPr>
        <p:spPr/>
        <p:txBody>
          <a:bodyPr>
            <a:normAutofit/>
          </a:bodyPr>
          <a:lstStyle/>
          <a:p>
            <a:pPr algn="just"/>
            <a:r>
              <a:rPr lang="tr-TR" dirty="0"/>
              <a:t>İcra mahkemesinden itirazın kaldırılması ve tahliye talep edilemeyecek.</a:t>
            </a:r>
          </a:p>
          <a:p>
            <a:pPr algn="just"/>
            <a:r>
              <a:rPr lang="tr-TR" dirty="0"/>
              <a:t>Tek hukuki yol: İtirazın iptali ve tahliye için sulh hukuk mahkemesinde dava açılması (m. 141) </a:t>
            </a:r>
          </a:p>
          <a:p>
            <a:pPr lvl="1" algn="just"/>
            <a:r>
              <a:rPr lang="tr-TR" dirty="0"/>
              <a:t>Dava şartı arabuluculuğa tabi mi, açık değil!</a:t>
            </a:r>
          </a:p>
          <a:p>
            <a:pPr algn="just"/>
            <a:r>
              <a:rPr lang="tr-TR" dirty="0"/>
              <a:t>Süre: İtirazın tebliği tarihinden itibaren 6 ay </a:t>
            </a:r>
          </a:p>
          <a:p>
            <a:pPr lvl="1" algn="just"/>
            <a:r>
              <a:rPr lang="tr-TR" dirty="0"/>
              <a:t>Bu süre içinde tahliye talep edilmezse, </a:t>
            </a:r>
            <a:r>
              <a:rPr lang="tr-TR" b="1" u="sng" dirty="0"/>
              <a:t>aynı kira alacağı bakımından genel hükümlere göre de tahliye talep edilemez</a:t>
            </a:r>
            <a:r>
              <a:rPr lang="tr-TR" dirty="0"/>
              <a:t>. </a:t>
            </a:r>
          </a:p>
          <a:p>
            <a:endParaRPr lang="tr-TR" dirty="0"/>
          </a:p>
        </p:txBody>
      </p:sp>
    </p:spTree>
    <p:extLst>
      <p:ext uri="{BB962C8B-B14F-4D97-AF65-F5344CB8AC3E}">
        <p14:creationId xmlns:p14="http://schemas.microsoft.com/office/powerpoint/2010/main" val="38978711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D4620-B703-66B1-32D0-38BDF4D3499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CEA1777-9192-7056-A24D-C1FC793B92C9}"/>
              </a:ext>
            </a:extLst>
          </p:cNvPr>
          <p:cNvSpPr>
            <a:spLocks noGrp="1"/>
          </p:cNvSpPr>
          <p:nvPr>
            <p:ph type="title"/>
          </p:nvPr>
        </p:nvSpPr>
        <p:spPr/>
        <p:txBody>
          <a:bodyPr>
            <a:noAutofit/>
          </a:bodyPr>
          <a:lstStyle/>
          <a:p>
            <a:r>
              <a:rPr lang="tr-TR" sz="3200" dirty="0"/>
              <a:t>Kira Süresinin Sona Ermesi Nedeniyle + Tahliye Taahhüdüne Dayalı İlamsız Tahliye – Eşe Bildirim</a:t>
            </a:r>
          </a:p>
        </p:txBody>
      </p:sp>
      <p:sp>
        <p:nvSpPr>
          <p:cNvPr id="3" name="Slayt Numarası Yer Tutucusu 2">
            <a:extLst>
              <a:ext uri="{FF2B5EF4-FFF2-40B4-BE49-F238E27FC236}">
                <a16:creationId xmlns:a16="http://schemas.microsoft.com/office/drawing/2014/main" id="{0EA95933-CE3C-8926-3A87-386E1D17F333}"/>
              </a:ext>
            </a:extLst>
          </p:cNvPr>
          <p:cNvSpPr>
            <a:spLocks noGrp="1"/>
          </p:cNvSpPr>
          <p:nvPr>
            <p:ph type="sldNum" sz="quarter" idx="12"/>
          </p:nvPr>
        </p:nvSpPr>
        <p:spPr/>
        <p:txBody>
          <a:bodyPr>
            <a:normAutofit fontScale="85000" lnSpcReduction="20000"/>
          </a:bodyPr>
          <a:lstStyle/>
          <a:p>
            <a:fld id="{6972B794-54E3-46A2-9898-0371A4F45677}" type="slidenum">
              <a:rPr lang="tr-TR" smtClean="0"/>
              <a:t>52</a:t>
            </a:fld>
            <a:endParaRPr lang="tr-TR"/>
          </a:p>
        </p:txBody>
      </p:sp>
      <p:sp>
        <p:nvSpPr>
          <p:cNvPr id="4" name="İçerik Yer Tutucusu 3">
            <a:extLst>
              <a:ext uri="{FF2B5EF4-FFF2-40B4-BE49-F238E27FC236}">
                <a16:creationId xmlns:a16="http://schemas.microsoft.com/office/drawing/2014/main" id="{B81A9028-B4F5-43CD-45FE-C67A44366E4D}"/>
              </a:ext>
            </a:extLst>
          </p:cNvPr>
          <p:cNvSpPr>
            <a:spLocks noGrp="1"/>
          </p:cNvSpPr>
          <p:nvPr>
            <p:ph sz="quarter" idx="1"/>
          </p:nvPr>
        </p:nvSpPr>
        <p:spPr/>
        <p:txBody>
          <a:bodyPr>
            <a:normAutofit/>
          </a:bodyPr>
          <a:lstStyle/>
          <a:p>
            <a:pPr algn="just"/>
            <a:r>
              <a:rPr lang="tr-TR" dirty="0"/>
              <a:t>Taşınmaz aile konutu ise, tahliye talepli icra takibinin yapıldığı hususu borçlunun eşine bir ihbarnameyle tebliğ edilir (m. 144/2). </a:t>
            </a:r>
          </a:p>
        </p:txBody>
      </p:sp>
    </p:spTree>
    <p:extLst>
      <p:ext uri="{BB962C8B-B14F-4D97-AF65-F5344CB8AC3E}">
        <p14:creationId xmlns:p14="http://schemas.microsoft.com/office/powerpoint/2010/main" val="10195929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8E161-EACE-26F4-8C4E-0AC23EEE4CA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E862CDA-BE06-E83F-F4C4-4569D70B80A2}"/>
              </a:ext>
            </a:extLst>
          </p:cNvPr>
          <p:cNvSpPr>
            <a:spLocks noGrp="1"/>
          </p:cNvSpPr>
          <p:nvPr>
            <p:ph type="title"/>
          </p:nvPr>
        </p:nvSpPr>
        <p:spPr/>
        <p:txBody>
          <a:bodyPr>
            <a:noAutofit/>
          </a:bodyPr>
          <a:lstStyle/>
          <a:p>
            <a:pPr algn="just"/>
            <a:r>
              <a:rPr lang="tr-TR" sz="3200" dirty="0"/>
              <a:t>Kira Süresinin Sona Ermesi Nedeniyle + Tahliye Taahhüdüne Dayalı İlamsız Tahliye – İtiraz Edilmemesi </a:t>
            </a:r>
          </a:p>
        </p:txBody>
      </p:sp>
      <p:sp>
        <p:nvSpPr>
          <p:cNvPr id="3" name="Slayt Numarası Yer Tutucusu 2">
            <a:extLst>
              <a:ext uri="{FF2B5EF4-FFF2-40B4-BE49-F238E27FC236}">
                <a16:creationId xmlns:a16="http://schemas.microsoft.com/office/drawing/2014/main" id="{460F74F7-D262-ED78-1595-895962465F7D}"/>
              </a:ext>
            </a:extLst>
          </p:cNvPr>
          <p:cNvSpPr>
            <a:spLocks noGrp="1"/>
          </p:cNvSpPr>
          <p:nvPr>
            <p:ph type="sldNum" sz="quarter" idx="12"/>
          </p:nvPr>
        </p:nvSpPr>
        <p:spPr/>
        <p:txBody>
          <a:bodyPr>
            <a:normAutofit fontScale="85000" lnSpcReduction="20000"/>
          </a:bodyPr>
          <a:lstStyle/>
          <a:p>
            <a:fld id="{6972B794-54E3-46A2-9898-0371A4F45677}" type="slidenum">
              <a:rPr lang="tr-TR" smtClean="0"/>
              <a:t>53</a:t>
            </a:fld>
            <a:endParaRPr lang="tr-TR"/>
          </a:p>
        </p:txBody>
      </p:sp>
      <p:sp>
        <p:nvSpPr>
          <p:cNvPr id="4" name="İçerik Yer Tutucusu 3">
            <a:extLst>
              <a:ext uri="{FF2B5EF4-FFF2-40B4-BE49-F238E27FC236}">
                <a16:creationId xmlns:a16="http://schemas.microsoft.com/office/drawing/2014/main" id="{BB1BBB54-5950-FE81-59AD-C68CB8300B26}"/>
              </a:ext>
            </a:extLst>
          </p:cNvPr>
          <p:cNvSpPr>
            <a:spLocks noGrp="1"/>
          </p:cNvSpPr>
          <p:nvPr>
            <p:ph sz="quarter" idx="1"/>
          </p:nvPr>
        </p:nvSpPr>
        <p:spPr/>
        <p:txBody>
          <a:bodyPr>
            <a:normAutofit/>
          </a:bodyPr>
          <a:lstStyle/>
          <a:p>
            <a:pPr algn="just"/>
            <a:r>
              <a:rPr lang="tr-TR" dirty="0"/>
              <a:t>İtiraz süresi 2 haftaya çıkarılıyor (m. 144/3-f).  </a:t>
            </a:r>
          </a:p>
          <a:p>
            <a:pPr algn="just"/>
            <a:r>
              <a:rPr lang="tr-TR" dirty="0"/>
              <a:t>Tahliye emrine itiraz edilmezse, </a:t>
            </a:r>
            <a:r>
              <a:rPr lang="en-US" dirty="0"/>
              <a:t>a</a:t>
            </a:r>
            <a:r>
              <a:rPr lang="tr-TR" dirty="0" err="1"/>
              <a:t>rtık</a:t>
            </a:r>
            <a:r>
              <a:rPr lang="tr-TR" dirty="0"/>
              <a:t> sulh hukuk mahkemesinin tahliye kararı aranacak (m. 145). </a:t>
            </a:r>
          </a:p>
          <a:p>
            <a:pPr algn="just"/>
            <a:r>
              <a:rPr lang="tr-TR" b="1" u="sng" dirty="0"/>
              <a:t>İhtar süresinin bitiminden itibaren 1 ay içinde</a:t>
            </a:r>
            <a:r>
              <a:rPr lang="tr-TR" dirty="0"/>
              <a:t> sulh hukuk mahkemesinden taşınmazın tahliyesine karar verilmesi istenebilir. Bu süre içinde tahliye talep edilmezse artık </a:t>
            </a:r>
            <a:r>
              <a:rPr lang="tr-TR" b="1" u="sng" dirty="0"/>
              <a:t>aynı takip sebebi bakımından genel hükümlere göre de tahliye talep edilemez</a:t>
            </a:r>
            <a:r>
              <a:rPr lang="tr-TR" dirty="0"/>
              <a:t>. 	</a:t>
            </a:r>
          </a:p>
          <a:p>
            <a:pPr lvl="1" algn="just"/>
            <a:r>
              <a:rPr lang="tr-TR" dirty="0"/>
              <a:t>«İhtar süresi içinde taşınmazı tahliye ve teslim etmezse» ibaresi yanlış! İhtar süresi kira bedeli ödenmediğinde verilir. </a:t>
            </a:r>
          </a:p>
        </p:txBody>
      </p:sp>
    </p:spTree>
    <p:extLst>
      <p:ext uri="{BB962C8B-B14F-4D97-AF65-F5344CB8AC3E}">
        <p14:creationId xmlns:p14="http://schemas.microsoft.com/office/powerpoint/2010/main" val="17924982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7B0FE-3844-6908-AB54-A78E4FFD5CC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D41C6BB-3664-3751-81CF-2B8287463168}"/>
              </a:ext>
            </a:extLst>
          </p:cNvPr>
          <p:cNvSpPr>
            <a:spLocks noGrp="1"/>
          </p:cNvSpPr>
          <p:nvPr>
            <p:ph type="title"/>
          </p:nvPr>
        </p:nvSpPr>
        <p:spPr/>
        <p:txBody>
          <a:bodyPr>
            <a:noAutofit/>
          </a:bodyPr>
          <a:lstStyle/>
          <a:p>
            <a:r>
              <a:rPr lang="tr-TR" sz="3200" dirty="0"/>
              <a:t>Kira Süresinin Sona Ermesi Nedeniyle + Tahliye Taahhüdüne Dayalı İlamsız Tahliye – Tahliye Yargılaması </a:t>
            </a:r>
          </a:p>
        </p:txBody>
      </p:sp>
      <p:sp>
        <p:nvSpPr>
          <p:cNvPr id="3" name="Slayt Numarası Yer Tutucusu 2">
            <a:extLst>
              <a:ext uri="{FF2B5EF4-FFF2-40B4-BE49-F238E27FC236}">
                <a16:creationId xmlns:a16="http://schemas.microsoft.com/office/drawing/2014/main" id="{0C6F66BB-BAC6-F6AB-F87C-58CFF4BB05D6}"/>
              </a:ext>
            </a:extLst>
          </p:cNvPr>
          <p:cNvSpPr>
            <a:spLocks noGrp="1"/>
          </p:cNvSpPr>
          <p:nvPr>
            <p:ph type="sldNum" sz="quarter" idx="12"/>
          </p:nvPr>
        </p:nvSpPr>
        <p:spPr/>
        <p:txBody>
          <a:bodyPr>
            <a:normAutofit fontScale="85000" lnSpcReduction="20000"/>
          </a:bodyPr>
          <a:lstStyle/>
          <a:p>
            <a:fld id="{6972B794-54E3-46A2-9898-0371A4F45677}" type="slidenum">
              <a:rPr lang="tr-TR" smtClean="0"/>
              <a:t>54</a:t>
            </a:fld>
            <a:endParaRPr lang="tr-TR"/>
          </a:p>
        </p:txBody>
      </p:sp>
      <p:sp>
        <p:nvSpPr>
          <p:cNvPr id="4" name="İçerik Yer Tutucusu 3">
            <a:extLst>
              <a:ext uri="{FF2B5EF4-FFF2-40B4-BE49-F238E27FC236}">
                <a16:creationId xmlns:a16="http://schemas.microsoft.com/office/drawing/2014/main" id="{D7A45ADA-7EE5-F3D3-5D19-233442518546}"/>
              </a:ext>
            </a:extLst>
          </p:cNvPr>
          <p:cNvSpPr>
            <a:spLocks noGrp="1"/>
          </p:cNvSpPr>
          <p:nvPr>
            <p:ph sz="quarter" idx="1"/>
          </p:nvPr>
        </p:nvSpPr>
        <p:spPr/>
        <p:txBody>
          <a:bodyPr>
            <a:normAutofit/>
          </a:bodyPr>
          <a:lstStyle/>
          <a:p>
            <a:pPr algn="just"/>
            <a:r>
              <a:rPr lang="tr-TR" dirty="0"/>
              <a:t>Mahkeme, yapacağı inceleme sonucunda, süresi içinde tahliye emrine itiraz edilmediğini ve tahliye ihtarının kanuna ve usulüne uygun olduğunu tespit ederse, taşınmazın tahliyesine karar verir (m. 145/2). </a:t>
            </a:r>
          </a:p>
          <a:p>
            <a:pPr algn="just"/>
            <a:r>
              <a:rPr lang="tr-TR" dirty="0"/>
              <a:t>Mahkeme, itiraz edilmemiş kira sözleşmesini ve tahliye taahhüdünü inceleme konusu yapamaz (m. 145/3 c. 1). </a:t>
            </a:r>
          </a:p>
        </p:txBody>
      </p:sp>
    </p:spTree>
    <p:extLst>
      <p:ext uri="{BB962C8B-B14F-4D97-AF65-F5344CB8AC3E}">
        <p14:creationId xmlns:p14="http://schemas.microsoft.com/office/powerpoint/2010/main" val="10483510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29306-3DB7-4CC8-D1B6-5DAD815C2C3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DB1CBBA-19F2-7D95-13F6-114EDC8E037E}"/>
              </a:ext>
            </a:extLst>
          </p:cNvPr>
          <p:cNvSpPr>
            <a:spLocks noGrp="1"/>
          </p:cNvSpPr>
          <p:nvPr>
            <p:ph type="title"/>
          </p:nvPr>
        </p:nvSpPr>
        <p:spPr/>
        <p:txBody>
          <a:bodyPr>
            <a:noAutofit/>
          </a:bodyPr>
          <a:lstStyle/>
          <a:p>
            <a:r>
              <a:rPr lang="tr-TR" sz="3200" dirty="0"/>
              <a:t>Kira Süresinin Sona Ermesi Nedeniyle + Tahliye Taahhüdüne Dayalı İlamsız Tahliye – Tahliye Emrine İtiraz Edilmesi  </a:t>
            </a:r>
          </a:p>
        </p:txBody>
      </p:sp>
      <p:sp>
        <p:nvSpPr>
          <p:cNvPr id="3" name="Slayt Numarası Yer Tutucusu 2">
            <a:extLst>
              <a:ext uri="{FF2B5EF4-FFF2-40B4-BE49-F238E27FC236}">
                <a16:creationId xmlns:a16="http://schemas.microsoft.com/office/drawing/2014/main" id="{BDFA4E92-9AF4-A6B6-12C7-F1CA30605064}"/>
              </a:ext>
            </a:extLst>
          </p:cNvPr>
          <p:cNvSpPr>
            <a:spLocks noGrp="1"/>
          </p:cNvSpPr>
          <p:nvPr>
            <p:ph type="sldNum" sz="quarter" idx="12"/>
          </p:nvPr>
        </p:nvSpPr>
        <p:spPr/>
        <p:txBody>
          <a:bodyPr>
            <a:normAutofit fontScale="85000" lnSpcReduction="20000"/>
          </a:bodyPr>
          <a:lstStyle/>
          <a:p>
            <a:fld id="{6972B794-54E3-46A2-9898-0371A4F45677}" type="slidenum">
              <a:rPr lang="tr-TR" smtClean="0"/>
              <a:t>55</a:t>
            </a:fld>
            <a:endParaRPr lang="tr-TR"/>
          </a:p>
        </p:txBody>
      </p:sp>
      <p:sp>
        <p:nvSpPr>
          <p:cNvPr id="4" name="İçerik Yer Tutucusu 3">
            <a:extLst>
              <a:ext uri="{FF2B5EF4-FFF2-40B4-BE49-F238E27FC236}">
                <a16:creationId xmlns:a16="http://schemas.microsoft.com/office/drawing/2014/main" id="{161E8666-FF9F-B23C-F3D9-068F651E5AF0}"/>
              </a:ext>
            </a:extLst>
          </p:cNvPr>
          <p:cNvSpPr>
            <a:spLocks noGrp="1"/>
          </p:cNvSpPr>
          <p:nvPr>
            <p:ph sz="quarter" idx="1"/>
          </p:nvPr>
        </p:nvSpPr>
        <p:spPr/>
        <p:txBody>
          <a:bodyPr>
            <a:normAutofit/>
          </a:bodyPr>
          <a:lstStyle/>
          <a:p>
            <a:pPr algn="just"/>
            <a:r>
              <a:rPr lang="tr-TR" dirty="0"/>
              <a:t>İtirazın kaldırılması ilga ediliyor. </a:t>
            </a:r>
          </a:p>
          <a:p>
            <a:pPr algn="just"/>
            <a:r>
              <a:rPr lang="tr-TR" dirty="0"/>
              <a:t>Alacaklı, itirazın tebliği tarihinden itibaren 6 ay içinde sulh hukuk mahkemesine başvurarak genel hükümlere göre itirazın iptali ve tahliye için dava açabilir. </a:t>
            </a:r>
            <a:r>
              <a:rPr lang="tr-TR" b="1" u="sng" dirty="0"/>
              <a:t>Bu süre içinde tahliye talep edilmezse artık aynı takip sebebi bakımından genel hükümlere göre de tahliye talep edilemez</a:t>
            </a:r>
            <a:r>
              <a:rPr lang="tr-TR" dirty="0"/>
              <a:t> (m. 146). </a:t>
            </a:r>
          </a:p>
          <a:p>
            <a:pPr marL="0" indent="0">
              <a:buNone/>
            </a:pPr>
            <a:endParaRPr lang="tr-TR" dirty="0"/>
          </a:p>
        </p:txBody>
      </p:sp>
    </p:spTree>
    <p:extLst>
      <p:ext uri="{BB962C8B-B14F-4D97-AF65-F5344CB8AC3E}">
        <p14:creationId xmlns:p14="http://schemas.microsoft.com/office/powerpoint/2010/main" val="38347874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t>	</a:t>
            </a:r>
          </a:p>
          <a:p>
            <a:pPr algn="just">
              <a:spcBef>
                <a:spcPct val="20000"/>
              </a:spcBef>
              <a:buClr>
                <a:schemeClr val="accent1"/>
              </a:buClr>
              <a:buSzPct val="85000"/>
            </a:pPr>
            <a:endParaRPr lang="tr-TR" dirty="0"/>
          </a:p>
        </p:txBody>
      </p:sp>
      <p:sp>
        <p:nvSpPr>
          <p:cNvPr id="4" name="Başlık 3"/>
          <p:cNvSpPr>
            <a:spLocks noGrp="1"/>
          </p:cNvSpPr>
          <p:nvPr>
            <p:ph type="title"/>
          </p:nvPr>
        </p:nvSpPr>
        <p:spPr>
          <a:xfrm>
            <a:off x="2895600" y="1340768"/>
            <a:ext cx="7620000" cy="1512168"/>
          </a:xfrm>
        </p:spPr>
        <p:txBody>
          <a:bodyPr>
            <a:normAutofit/>
          </a:bodyPr>
          <a:lstStyle/>
          <a:p>
            <a:pPr algn="ctr"/>
            <a:r>
              <a:rPr lang="tr-TR" sz="3600" dirty="0">
                <a:latin typeface="+mn-lt"/>
              </a:rPr>
              <a:t>HACİZ</a:t>
            </a:r>
          </a:p>
        </p:txBody>
      </p:sp>
      <p:sp>
        <p:nvSpPr>
          <p:cNvPr id="7" name="Slayt Numarası Yer Tutucusu 6"/>
          <p:cNvSpPr>
            <a:spLocks noGrp="1"/>
          </p:cNvSpPr>
          <p:nvPr>
            <p:ph type="sldNum" sz="quarter" idx="11"/>
          </p:nvPr>
        </p:nvSpPr>
        <p:spPr/>
        <p:txBody>
          <a:bodyPr/>
          <a:lstStyle/>
          <a:p>
            <a:fld id="{6972B794-54E3-46A2-9898-0371A4F45677}" type="slidenum">
              <a:rPr lang="tr-TR" smtClean="0"/>
              <a:t>56</a:t>
            </a:fld>
            <a:endParaRPr lang="tr-TR"/>
          </a:p>
        </p:txBody>
      </p:sp>
    </p:spTree>
    <p:extLst>
      <p:ext uri="{BB962C8B-B14F-4D97-AF65-F5344CB8AC3E}">
        <p14:creationId xmlns:p14="http://schemas.microsoft.com/office/powerpoint/2010/main" val="10890819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CE96FD-4186-81B6-674A-12CD55B407FE}"/>
              </a:ext>
            </a:extLst>
          </p:cNvPr>
          <p:cNvSpPr>
            <a:spLocks noGrp="1"/>
          </p:cNvSpPr>
          <p:nvPr>
            <p:ph type="title"/>
          </p:nvPr>
        </p:nvSpPr>
        <p:spPr/>
        <p:txBody>
          <a:bodyPr/>
          <a:lstStyle/>
          <a:p>
            <a:r>
              <a:rPr lang="tr-TR" dirty="0"/>
              <a:t>Haciz</a:t>
            </a:r>
          </a:p>
        </p:txBody>
      </p:sp>
      <p:sp>
        <p:nvSpPr>
          <p:cNvPr id="3" name="Slayt Numarası Yer Tutucusu 2">
            <a:extLst>
              <a:ext uri="{FF2B5EF4-FFF2-40B4-BE49-F238E27FC236}">
                <a16:creationId xmlns:a16="http://schemas.microsoft.com/office/drawing/2014/main" id="{C8436244-3D4B-F572-E89A-5E233BC8F2E7}"/>
              </a:ext>
            </a:extLst>
          </p:cNvPr>
          <p:cNvSpPr>
            <a:spLocks noGrp="1"/>
          </p:cNvSpPr>
          <p:nvPr>
            <p:ph type="sldNum" sz="quarter" idx="12"/>
          </p:nvPr>
        </p:nvSpPr>
        <p:spPr/>
        <p:txBody>
          <a:bodyPr>
            <a:normAutofit fontScale="85000" lnSpcReduction="20000"/>
          </a:bodyPr>
          <a:lstStyle/>
          <a:p>
            <a:fld id="{6972B794-54E3-46A2-9898-0371A4F45677}" type="slidenum">
              <a:rPr lang="tr-TR" smtClean="0"/>
              <a:t>57</a:t>
            </a:fld>
            <a:endParaRPr lang="tr-TR"/>
          </a:p>
        </p:txBody>
      </p:sp>
      <p:sp>
        <p:nvSpPr>
          <p:cNvPr id="4" name="İçerik Yer Tutucusu 3">
            <a:extLst>
              <a:ext uri="{FF2B5EF4-FFF2-40B4-BE49-F238E27FC236}">
                <a16:creationId xmlns:a16="http://schemas.microsoft.com/office/drawing/2014/main" id="{89EAD2FE-5CC6-0E82-5B4D-08C4D1DA8DF2}"/>
              </a:ext>
            </a:extLst>
          </p:cNvPr>
          <p:cNvSpPr>
            <a:spLocks noGrp="1"/>
          </p:cNvSpPr>
          <p:nvPr>
            <p:ph sz="quarter" idx="1"/>
          </p:nvPr>
        </p:nvSpPr>
        <p:spPr/>
        <p:txBody>
          <a:bodyPr>
            <a:normAutofit/>
          </a:bodyPr>
          <a:lstStyle/>
          <a:p>
            <a:pPr algn="just"/>
            <a:r>
              <a:rPr lang="tr-TR" dirty="0"/>
              <a:t>Süresinde haciz talep edilmediğinde takip düşüyor. </a:t>
            </a:r>
          </a:p>
          <a:p>
            <a:pPr algn="just"/>
            <a:r>
              <a:rPr lang="tr-TR" dirty="0"/>
              <a:t>Maaş ve ücret arttıkça haciz kesintisinin de artması kabul ediliyor.</a:t>
            </a:r>
          </a:p>
          <a:p>
            <a:pPr algn="just"/>
            <a:r>
              <a:rPr lang="tr-TR" dirty="0"/>
              <a:t>Borçlunun konutunda haciz yapılması ancak bütün diğer mal, hak ve alacaklarının haczi sonucunda alacağın tam olarak karşılanmaması halinde mümkün olabilecek.</a:t>
            </a:r>
          </a:p>
          <a:p>
            <a:pPr algn="just"/>
            <a:r>
              <a:rPr lang="tr-TR" dirty="0"/>
              <a:t>Haciz ihbarnamesine cevap vermemek borcu inkâr sayılıyor.</a:t>
            </a:r>
          </a:p>
          <a:p>
            <a:pPr algn="just"/>
            <a:r>
              <a:rPr lang="tr-TR" dirty="0"/>
              <a:t>Müstakbel alacakların haczi düzenleniyor.</a:t>
            </a:r>
          </a:p>
          <a:p>
            <a:pPr algn="just"/>
            <a:r>
              <a:rPr lang="tr-TR" dirty="0"/>
              <a:t>Dosya haczi düzenleniyor. </a:t>
            </a:r>
          </a:p>
        </p:txBody>
      </p:sp>
    </p:spTree>
    <p:extLst>
      <p:ext uri="{BB962C8B-B14F-4D97-AF65-F5344CB8AC3E}">
        <p14:creationId xmlns:p14="http://schemas.microsoft.com/office/powerpoint/2010/main" val="12538189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15EB7-51F8-D5B1-3F3E-FF312853828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543C767-E84B-E20F-CE9E-6F5FCD2FC26E}"/>
              </a:ext>
            </a:extLst>
          </p:cNvPr>
          <p:cNvSpPr>
            <a:spLocks noGrp="1"/>
          </p:cNvSpPr>
          <p:nvPr>
            <p:ph type="title"/>
          </p:nvPr>
        </p:nvSpPr>
        <p:spPr/>
        <p:txBody>
          <a:bodyPr/>
          <a:lstStyle/>
          <a:p>
            <a:r>
              <a:rPr lang="tr-TR" dirty="0"/>
              <a:t>Haciz</a:t>
            </a:r>
          </a:p>
        </p:txBody>
      </p:sp>
      <p:sp>
        <p:nvSpPr>
          <p:cNvPr id="3" name="Slayt Numarası Yer Tutucusu 2">
            <a:extLst>
              <a:ext uri="{FF2B5EF4-FFF2-40B4-BE49-F238E27FC236}">
                <a16:creationId xmlns:a16="http://schemas.microsoft.com/office/drawing/2014/main" id="{74490282-4D5D-A3CD-24E3-0374F94C25BA}"/>
              </a:ext>
            </a:extLst>
          </p:cNvPr>
          <p:cNvSpPr>
            <a:spLocks noGrp="1"/>
          </p:cNvSpPr>
          <p:nvPr>
            <p:ph type="sldNum" sz="quarter" idx="12"/>
          </p:nvPr>
        </p:nvSpPr>
        <p:spPr/>
        <p:txBody>
          <a:bodyPr>
            <a:normAutofit fontScale="85000" lnSpcReduction="20000"/>
          </a:bodyPr>
          <a:lstStyle/>
          <a:p>
            <a:fld id="{6972B794-54E3-46A2-9898-0371A4F45677}" type="slidenum">
              <a:rPr lang="tr-TR" smtClean="0"/>
              <a:t>58</a:t>
            </a:fld>
            <a:endParaRPr lang="tr-TR"/>
          </a:p>
        </p:txBody>
      </p:sp>
      <p:sp>
        <p:nvSpPr>
          <p:cNvPr id="4" name="İçerik Yer Tutucusu 3">
            <a:extLst>
              <a:ext uri="{FF2B5EF4-FFF2-40B4-BE49-F238E27FC236}">
                <a16:creationId xmlns:a16="http://schemas.microsoft.com/office/drawing/2014/main" id="{22A9221A-91BB-A3D9-D1AD-9C6EC1466D7A}"/>
              </a:ext>
            </a:extLst>
          </p:cNvPr>
          <p:cNvSpPr>
            <a:spLocks noGrp="1"/>
          </p:cNvSpPr>
          <p:nvPr>
            <p:ph sz="quarter" idx="1"/>
          </p:nvPr>
        </p:nvSpPr>
        <p:spPr/>
        <p:txBody>
          <a:bodyPr>
            <a:normAutofit/>
          </a:bodyPr>
          <a:lstStyle/>
          <a:p>
            <a:pPr algn="just"/>
            <a:r>
              <a:rPr lang="tr-TR" dirty="0"/>
              <a:t>Kripto varlıkların haczi düzenleniyor. </a:t>
            </a:r>
          </a:p>
          <a:p>
            <a:pPr algn="just"/>
            <a:r>
              <a:rPr lang="tr-TR" dirty="0"/>
              <a:t>Sicile kayıtlı mallarda da kıymet takdiri ve itiraz haciz aşamasına çekiliyor. </a:t>
            </a:r>
          </a:p>
          <a:p>
            <a:pPr algn="just"/>
            <a:r>
              <a:rPr lang="tr-TR" dirty="0"/>
              <a:t>Kıymet takdirinin geçerlilik süresi 2 yıldan 1 yıla düşürülüyor.</a:t>
            </a:r>
          </a:p>
          <a:p>
            <a:pPr algn="just"/>
            <a:r>
              <a:rPr lang="tr-TR" dirty="0"/>
              <a:t>Sermaye şirketlerinde hisse haczi, genel kurula katılma, oy hakkı gibi kişisel hakları da kısıtlıyor. </a:t>
            </a:r>
          </a:p>
          <a:p>
            <a:pPr algn="just"/>
            <a:r>
              <a:rPr lang="tr-TR" dirty="0"/>
              <a:t>İstihkak davası aşamasından önce icra ve iflas dairesi nezdinde yürütülen istihkak prosedürü kaldırılıyor.</a:t>
            </a:r>
          </a:p>
        </p:txBody>
      </p:sp>
    </p:spTree>
    <p:extLst>
      <p:ext uri="{BB962C8B-B14F-4D97-AF65-F5344CB8AC3E}">
        <p14:creationId xmlns:p14="http://schemas.microsoft.com/office/powerpoint/2010/main" val="14585110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C5C4E-3C99-F37A-0282-C4B40BC755C4}"/>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0596A34-73AE-DA98-A157-B88EB7282BF2}"/>
              </a:ext>
            </a:extLst>
          </p:cNvPr>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t>	</a:t>
            </a:r>
          </a:p>
          <a:p>
            <a:pPr algn="just">
              <a:spcBef>
                <a:spcPct val="20000"/>
              </a:spcBef>
              <a:buClr>
                <a:schemeClr val="accent1"/>
              </a:buClr>
              <a:buSzPct val="85000"/>
            </a:pPr>
            <a:endParaRPr lang="tr-TR" dirty="0"/>
          </a:p>
        </p:txBody>
      </p:sp>
      <p:sp>
        <p:nvSpPr>
          <p:cNvPr id="4" name="Başlık 3">
            <a:extLst>
              <a:ext uri="{FF2B5EF4-FFF2-40B4-BE49-F238E27FC236}">
                <a16:creationId xmlns:a16="http://schemas.microsoft.com/office/drawing/2014/main" id="{BD48B14F-2B83-731A-98F6-E091289E9566}"/>
              </a:ext>
            </a:extLst>
          </p:cNvPr>
          <p:cNvSpPr>
            <a:spLocks noGrp="1"/>
          </p:cNvSpPr>
          <p:nvPr>
            <p:ph type="title"/>
          </p:nvPr>
        </p:nvSpPr>
        <p:spPr>
          <a:xfrm>
            <a:off x="2895600" y="1340768"/>
            <a:ext cx="7620000" cy="1512168"/>
          </a:xfrm>
        </p:spPr>
        <p:txBody>
          <a:bodyPr>
            <a:normAutofit/>
          </a:bodyPr>
          <a:lstStyle/>
          <a:p>
            <a:pPr algn="ctr"/>
            <a:r>
              <a:rPr lang="tr-TR" sz="3200" dirty="0">
                <a:latin typeface="+mn-lt"/>
              </a:rPr>
              <a:t>SATIŞ (PARAYA ÇEVİRME) ve ÖDEME</a:t>
            </a:r>
          </a:p>
        </p:txBody>
      </p:sp>
      <p:sp>
        <p:nvSpPr>
          <p:cNvPr id="7" name="Slayt Numarası Yer Tutucusu 6">
            <a:extLst>
              <a:ext uri="{FF2B5EF4-FFF2-40B4-BE49-F238E27FC236}">
                <a16:creationId xmlns:a16="http://schemas.microsoft.com/office/drawing/2014/main" id="{03FE7787-1AA8-DB9F-B262-F2255C66E99F}"/>
              </a:ext>
            </a:extLst>
          </p:cNvPr>
          <p:cNvSpPr>
            <a:spLocks noGrp="1"/>
          </p:cNvSpPr>
          <p:nvPr>
            <p:ph type="sldNum" sz="quarter" idx="11"/>
          </p:nvPr>
        </p:nvSpPr>
        <p:spPr/>
        <p:txBody>
          <a:bodyPr/>
          <a:lstStyle/>
          <a:p>
            <a:fld id="{6972B794-54E3-46A2-9898-0371A4F45677}" type="slidenum">
              <a:rPr lang="tr-TR" smtClean="0"/>
              <a:t>59</a:t>
            </a:fld>
            <a:endParaRPr lang="tr-TR"/>
          </a:p>
        </p:txBody>
      </p:sp>
    </p:spTree>
    <p:extLst>
      <p:ext uri="{BB962C8B-B14F-4D97-AF65-F5344CB8AC3E}">
        <p14:creationId xmlns:p14="http://schemas.microsoft.com/office/powerpoint/2010/main" val="3051177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0DA58B-709F-987F-8FA5-214B1E5BD9C3}"/>
              </a:ext>
            </a:extLst>
          </p:cNvPr>
          <p:cNvSpPr>
            <a:spLocks noGrp="1"/>
          </p:cNvSpPr>
          <p:nvPr>
            <p:ph type="title"/>
          </p:nvPr>
        </p:nvSpPr>
        <p:spPr/>
        <p:txBody>
          <a:bodyPr/>
          <a:lstStyle/>
          <a:p>
            <a:r>
              <a:rPr lang="tr-TR" dirty="0"/>
              <a:t>Yürürlüğe Giriş Öngörüsü</a:t>
            </a:r>
          </a:p>
        </p:txBody>
      </p:sp>
      <p:sp>
        <p:nvSpPr>
          <p:cNvPr id="3" name="Slayt Numarası Yer Tutucusu 2">
            <a:extLst>
              <a:ext uri="{FF2B5EF4-FFF2-40B4-BE49-F238E27FC236}">
                <a16:creationId xmlns:a16="http://schemas.microsoft.com/office/drawing/2014/main" id="{75D6BD0F-CEF8-ED95-A352-D83832D3C7BF}"/>
              </a:ext>
            </a:extLst>
          </p:cNvPr>
          <p:cNvSpPr>
            <a:spLocks noGrp="1"/>
          </p:cNvSpPr>
          <p:nvPr>
            <p:ph type="sldNum" sz="quarter" idx="12"/>
          </p:nvPr>
        </p:nvSpPr>
        <p:spPr/>
        <p:txBody>
          <a:bodyPr>
            <a:normAutofit fontScale="85000" lnSpcReduction="20000"/>
          </a:bodyPr>
          <a:lstStyle/>
          <a:p>
            <a:fld id="{6972B794-54E3-46A2-9898-0371A4F45677}" type="slidenum">
              <a:rPr lang="tr-TR" smtClean="0"/>
              <a:t>6</a:t>
            </a:fld>
            <a:endParaRPr lang="tr-TR"/>
          </a:p>
        </p:txBody>
      </p:sp>
      <p:sp>
        <p:nvSpPr>
          <p:cNvPr id="4" name="İçerik Yer Tutucusu 3">
            <a:extLst>
              <a:ext uri="{FF2B5EF4-FFF2-40B4-BE49-F238E27FC236}">
                <a16:creationId xmlns:a16="http://schemas.microsoft.com/office/drawing/2014/main" id="{00DC6DCF-0CFC-83E7-FC15-8B1AFBFBC16B}"/>
              </a:ext>
            </a:extLst>
          </p:cNvPr>
          <p:cNvSpPr>
            <a:spLocks noGrp="1"/>
          </p:cNvSpPr>
          <p:nvPr>
            <p:ph sz="quarter" idx="1"/>
          </p:nvPr>
        </p:nvSpPr>
        <p:spPr/>
        <p:txBody>
          <a:bodyPr/>
          <a:lstStyle/>
          <a:p>
            <a:pPr algn="just"/>
            <a:r>
              <a:rPr lang="tr-TR" dirty="0"/>
              <a:t>31 Ocak 2026 tarihine kadar Adalet Bakanlığı’na görüş, eleştiri ve öneriler iletildi. </a:t>
            </a:r>
          </a:p>
          <a:p>
            <a:pPr algn="just"/>
            <a:r>
              <a:rPr lang="tr-TR" dirty="0"/>
              <a:t>En erken sonbahar 2026</a:t>
            </a:r>
          </a:p>
        </p:txBody>
      </p:sp>
    </p:spTree>
    <p:extLst>
      <p:ext uri="{BB962C8B-B14F-4D97-AF65-F5344CB8AC3E}">
        <p14:creationId xmlns:p14="http://schemas.microsoft.com/office/powerpoint/2010/main" val="42423229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92F55-6D80-40AF-FB36-913602A323A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60A49FF-A734-1A54-17BC-87419788BD41}"/>
              </a:ext>
            </a:extLst>
          </p:cNvPr>
          <p:cNvSpPr>
            <a:spLocks noGrp="1"/>
          </p:cNvSpPr>
          <p:nvPr>
            <p:ph type="title"/>
          </p:nvPr>
        </p:nvSpPr>
        <p:spPr/>
        <p:txBody>
          <a:bodyPr/>
          <a:lstStyle/>
          <a:p>
            <a:r>
              <a:rPr lang="tr-TR" dirty="0"/>
              <a:t>Satış (Paraya Çevirme) </a:t>
            </a:r>
          </a:p>
        </p:txBody>
      </p:sp>
      <p:sp>
        <p:nvSpPr>
          <p:cNvPr id="3" name="Slayt Numarası Yer Tutucusu 2">
            <a:extLst>
              <a:ext uri="{FF2B5EF4-FFF2-40B4-BE49-F238E27FC236}">
                <a16:creationId xmlns:a16="http://schemas.microsoft.com/office/drawing/2014/main" id="{84CA9664-B4E6-2BF0-6BDA-E094A2EF296D}"/>
              </a:ext>
            </a:extLst>
          </p:cNvPr>
          <p:cNvSpPr>
            <a:spLocks noGrp="1"/>
          </p:cNvSpPr>
          <p:nvPr>
            <p:ph type="sldNum" sz="quarter" idx="12"/>
          </p:nvPr>
        </p:nvSpPr>
        <p:spPr/>
        <p:txBody>
          <a:bodyPr>
            <a:normAutofit fontScale="85000" lnSpcReduction="20000"/>
          </a:bodyPr>
          <a:lstStyle/>
          <a:p>
            <a:fld id="{6972B794-54E3-46A2-9898-0371A4F45677}" type="slidenum">
              <a:rPr lang="tr-TR" smtClean="0"/>
              <a:t>60</a:t>
            </a:fld>
            <a:endParaRPr lang="tr-TR"/>
          </a:p>
        </p:txBody>
      </p:sp>
      <p:sp>
        <p:nvSpPr>
          <p:cNvPr id="4" name="İçerik Yer Tutucusu 3">
            <a:extLst>
              <a:ext uri="{FF2B5EF4-FFF2-40B4-BE49-F238E27FC236}">
                <a16:creationId xmlns:a16="http://schemas.microsoft.com/office/drawing/2014/main" id="{728B248F-FD00-3D72-8193-397EF1D19DD1}"/>
              </a:ext>
            </a:extLst>
          </p:cNvPr>
          <p:cNvSpPr>
            <a:spLocks noGrp="1"/>
          </p:cNvSpPr>
          <p:nvPr>
            <p:ph sz="quarter" idx="1"/>
          </p:nvPr>
        </p:nvSpPr>
        <p:spPr/>
        <p:txBody>
          <a:bodyPr>
            <a:normAutofit lnSpcReduction="10000"/>
          </a:bodyPr>
          <a:lstStyle/>
          <a:p>
            <a:pPr algn="just"/>
            <a:r>
              <a:rPr lang="tr-TR" dirty="0"/>
              <a:t>Hacizden itibaren bir ay geçmeden satış talep edilmesine izin verilmiyor.</a:t>
            </a:r>
          </a:p>
          <a:p>
            <a:pPr algn="just"/>
            <a:r>
              <a:rPr lang="tr-TR" dirty="0"/>
              <a:t>Satış isteme süresi kaçırılırsa, aynı malın yeniden haczedilmesi yasaklanıyor. </a:t>
            </a:r>
          </a:p>
          <a:p>
            <a:pPr algn="just"/>
            <a:r>
              <a:rPr lang="tr-TR" dirty="0"/>
              <a:t>Satış gerçekleştirilemediğinde tanınan ek 1 yıllık süre kaldırılıyor. </a:t>
            </a:r>
          </a:p>
          <a:p>
            <a:pPr algn="just"/>
            <a:r>
              <a:rPr lang="tr-TR" dirty="0"/>
              <a:t>Borsada işlem gören sermaye piyasası araçlarının ilgili borsada satılıp paraya çevrilmesi düzenleniyor.</a:t>
            </a:r>
          </a:p>
          <a:p>
            <a:pPr algn="just"/>
            <a:r>
              <a:rPr lang="tr-TR" dirty="0" err="1"/>
              <a:t>Rızai</a:t>
            </a:r>
            <a:r>
              <a:rPr lang="tr-TR" dirty="0"/>
              <a:t> satış rehinli mallara teşmil ediliyor. </a:t>
            </a:r>
          </a:p>
          <a:p>
            <a:pPr algn="just"/>
            <a:r>
              <a:rPr lang="tr-TR" dirty="0"/>
              <a:t>Alacağa mahsuben ihale özel surette düzenleniyor.</a:t>
            </a:r>
          </a:p>
          <a:p>
            <a:pPr marL="0" indent="0">
              <a:buNone/>
            </a:pPr>
            <a:endParaRPr lang="tr-TR" dirty="0"/>
          </a:p>
        </p:txBody>
      </p:sp>
    </p:spTree>
    <p:extLst>
      <p:ext uri="{BB962C8B-B14F-4D97-AF65-F5344CB8AC3E}">
        <p14:creationId xmlns:p14="http://schemas.microsoft.com/office/powerpoint/2010/main" val="4048727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CD07D-DE51-249A-0001-32ED9F378B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07A826F-68B1-85AC-7591-F238CE2B9308}"/>
              </a:ext>
            </a:extLst>
          </p:cNvPr>
          <p:cNvSpPr>
            <a:spLocks noGrp="1"/>
          </p:cNvSpPr>
          <p:nvPr>
            <p:ph type="title"/>
          </p:nvPr>
        </p:nvSpPr>
        <p:spPr/>
        <p:txBody>
          <a:bodyPr/>
          <a:lstStyle/>
          <a:p>
            <a:r>
              <a:rPr lang="tr-TR" dirty="0"/>
              <a:t>Satış (Paraya Çevirme) </a:t>
            </a:r>
          </a:p>
        </p:txBody>
      </p:sp>
      <p:sp>
        <p:nvSpPr>
          <p:cNvPr id="3" name="Slayt Numarası Yer Tutucusu 2">
            <a:extLst>
              <a:ext uri="{FF2B5EF4-FFF2-40B4-BE49-F238E27FC236}">
                <a16:creationId xmlns:a16="http://schemas.microsoft.com/office/drawing/2014/main" id="{83332506-0158-EBFE-69A2-60708AB2F1E3}"/>
              </a:ext>
            </a:extLst>
          </p:cNvPr>
          <p:cNvSpPr>
            <a:spLocks noGrp="1"/>
          </p:cNvSpPr>
          <p:nvPr>
            <p:ph type="sldNum" sz="quarter" idx="12"/>
          </p:nvPr>
        </p:nvSpPr>
        <p:spPr/>
        <p:txBody>
          <a:bodyPr>
            <a:normAutofit fontScale="85000" lnSpcReduction="20000"/>
          </a:bodyPr>
          <a:lstStyle/>
          <a:p>
            <a:fld id="{6972B794-54E3-46A2-9898-0371A4F45677}" type="slidenum">
              <a:rPr lang="tr-TR" smtClean="0"/>
              <a:t>61</a:t>
            </a:fld>
            <a:endParaRPr lang="tr-TR"/>
          </a:p>
        </p:txBody>
      </p:sp>
      <p:sp>
        <p:nvSpPr>
          <p:cNvPr id="4" name="İçerik Yer Tutucusu 3">
            <a:extLst>
              <a:ext uri="{FF2B5EF4-FFF2-40B4-BE49-F238E27FC236}">
                <a16:creationId xmlns:a16="http://schemas.microsoft.com/office/drawing/2014/main" id="{878FE255-796B-EB1C-ECF7-9A755E1A30FA}"/>
              </a:ext>
            </a:extLst>
          </p:cNvPr>
          <p:cNvSpPr>
            <a:spLocks noGrp="1"/>
          </p:cNvSpPr>
          <p:nvPr>
            <p:ph sz="quarter" idx="1"/>
          </p:nvPr>
        </p:nvSpPr>
        <p:spPr/>
        <p:txBody>
          <a:bodyPr>
            <a:normAutofit/>
          </a:bodyPr>
          <a:lstStyle/>
          <a:p>
            <a:pPr algn="just"/>
            <a:r>
              <a:rPr lang="tr-TR" dirty="0"/>
              <a:t>Hacizden sonra ayni hak tesis edilirse, iki kademeli artırma getiriliyor. </a:t>
            </a:r>
          </a:p>
          <a:p>
            <a:pPr algn="just"/>
            <a:r>
              <a:rPr lang="tr-TR" dirty="0"/>
              <a:t>İhale kararı kesinleşmeden teminat karşılığında mal alıcıya teslim edilebiliyor. </a:t>
            </a:r>
          </a:p>
          <a:p>
            <a:pPr algn="just"/>
            <a:r>
              <a:rPr lang="tr-TR" dirty="0"/>
              <a:t>İhale kararının kesinleşmesinden sonra tapu iptali ve tescili davalarının açılması engelleniyor. </a:t>
            </a:r>
          </a:p>
          <a:p>
            <a:pPr algn="just"/>
            <a:r>
              <a:rPr lang="tr-TR" dirty="0"/>
              <a:t>Kesin aciz vesikası düzenlenen borçlu, sicile kayıtlı malları üzerinde yaptığı tasarrufları icra dairesine bildirme yükümlülüğü altına sokuluyor. </a:t>
            </a:r>
          </a:p>
          <a:p>
            <a:pPr algn="just"/>
            <a:r>
              <a:rPr lang="tr-TR" dirty="0"/>
              <a:t>Deniz cebri icra hukuku hükümleri </a:t>
            </a:r>
            <a:r>
              <a:rPr lang="tr-TR" dirty="0" err="1"/>
              <a:t>CİK’e</a:t>
            </a:r>
            <a:r>
              <a:rPr lang="tr-TR" dirty="0"/>
              <a:t> alınıyor.</a:t>
            </a:r>
          </a:p>
          <a:p>
            <a:endParaRPr lang="tr-TR" dirty="0"/>
          </a:p>
        </p:txBody>
      </p:sp>
    </p:spTree>
    <p:extLst>
      <p:ext uri="{BB962C8B-B14F-4D97-AF65-F5344CB8AC3E}">
        <p14:creationId xmlns:p14="http://schemas.microsoft.com/office/powerpoint/2010/main" val="3875777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latin typeface="Georgia" pitchFamily="18" charset="0"/>
              </a:rPr>
              <a:t>	</a:t>
            </a:r>
          </a:p>
          <a:p>
            <a:pPr algn="just">
              <a:spcBef>
                <a:spcPct val="20000"/>
              </a:spcBef>
              <a:buClr>
                <a:schemeClr val="accent1"/>
              </a:buClr>
              <a:buSzPct val="85000"/>
            </a:pPr>
            <a:endParaRPr lang="tr-TR" dirty="0"/>
          </a:p>
        </p:txBody>
      </p:sp>
      <p:sp>
        <p:nvSpPr>
          <p:cNvPr id="4" name="Başlık 3"/>
          <p:cNvSpPr>
            <a:spLocks noGrp="1"/>
          </p:cNvSpPr>
          <p:nvPr>
            <p:ph type="title"/>
          </p:nvPr>
        </p:nvSpPr>
        <p:spPr>
          <a:xfrm>
            <a:off x="2895600" y="1340768"/>
            <a:ext cx="7620000" cy="1512168"/>
          </a:xfrm>
        </p:spPr>
        <p:txBody>
          <a:bodyPr>
            <a:normAutofit/>
          </a:bodyPr>
          <a:lstStyle/>
          <a:p>
            <a:pPr algn="ctr"/>
            <a:r>
              <a:rPr lang="tr-TR" sz="3000" dirty="0"/>
              <a:t>REHNİN PARAYA ÇEVRİLMESİ YOLUYLA TAKİP</a:t>
            </a:r>
          </a:p>
        </p:txBody>
      </p:sp>
      <p:sp>
        <p:nvSpPr>
          <p:cNvPr id="7" name="Slayt Numarası Yer Tutucusu 6"/>
          <p:cNvSpPr>
            <a:spLocks noGrp="1"/>
          </p:cNvSpPr>
          <p:nvPr>
            <p:ph type="sldNum" sz="quarter" idx="11"/>
          </p:nvPr>
        </p:nvSpPr>
        <p:spPr/>
        <p:txBody>
          <a:bodyPr/>
          <a:lstStyle/>
          <a:p>
            <a:fld id="{6972B794-54E3-46A2-9898-0371A4F45677}" type="slidenum">
              <a:rPr lang="tr-TR" smtClean="0"/>
              <a:t>62</a:t>
            </a:fld>
            <a:endParaRPr lang="tr-TR"/>
          </a:p>
        </p:txBody>
      </p:sp>
    </p:spTree>
    <p:extLst>
      <p:ext uri="{BB962C8B-B14F-4D97-AF65-F5344CB8AC3E}">
        <p14:creationId xmlns:p14="http://schemas.microsoft.com/office/powerpoint/2010/main" val="20012530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3F95F-0348-4DA8-C920-753561BD98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B4909-18B7-B6FF-9A29-31590554836F}"/>
              </a:ext>
            </a:extLst>
          </p:cNvPr>
          <p:cNvSpPr>
            <a:spLocks noGrp="1"/>
          </p:cNvSpPr>
          <p:nvPr>
            <p:ph type="title"/>
          </p:nvPr>
        </p:nvSpPr>
        <p:spPr/>
        <p:txBody>
          <a:bodyPr/>
          <a:lstStyle/>
          <a:p>
            <a:r>
              <a:rPr lang="tr-TR" dirty="0" err="1"/>
              <a:t>Rehnin</a:t>
            </a:r>
            <a:r>
              <a:rPr lang="tr-TR" dirty="0"/>
              <a:t> Paraya Çevrilmesi Yoluyla Takip </a:t>
            </a:r>
            <a:endParaRPr dirty="0"/>
          </a:p>
        </p:txBody>
      </p:sp>
      <p:sp>
        <p:nvSpPr>
          <p:cNvPr id="3" name="Content Placeholder 2">
            <a:extLst>
              <a:ext uri="{FF2B5EF4-FFF2-40B4-BE49-F238E27FC236}">
                <a16:creationId xmlns:a16="http://schemas.microsoft.com/office/drawing/2014/main" id="{EF0B8DAF-BF10-BC65-464B-D1F35F0A662E}"/>
              </a:ext>
            </a:extLst>
          </p:cNvPr>
          <p:cNvSpPr>
            <a:spLocks noGrp="1"/>
          </p:cNvSpPr>
          <p:nvPr>
            <p:ph sz="quarter" idx="1"/>
          </p:nvPr>
        </p:nvSpPr>
        <p:spPr/>
        <p:txBody>
          <a:bodyPr>
            <a:normAutofit fontScale="92500"/>
          </a:bodyPr>
          <a:lstStyle/>
          <a:p>
            <a:pPr algn="just"/>
            <a:r>
              <a:rPr lang="tr-TR" dirty="0"/>
              <a:t>Elinde kambiyo senedi bulunan rehinli alacaklı, kambiyo takibi kaldırıldığından rehin takibi yapma mecburiyetine tabi tutulacak.</a:t>
            </a:r>
          </a:p>
          <a:p>
            <a:pPr algn="just"/>
            <a:r>
              <a:rPr lang="tr-TR" dirty="0"/>
              <a:t>Aile konutu niteliğindeki ipoteğin paraya çevrilmesinde borçlunun eşi taraf teşkiline dahil ediliyor. </a:t>
            </a:r>
          </a:p>
          <a:p>
            <a:pPr algn="just"/>
            <a:r>
              <a:rPr lang="tr-TR" dirty="0"/>
              <a:t>Taşınmazın bulunduğu yer icra ve iflas dairesinin yetkisi kesin yetki olarak düzenleniyor.</a:t>
            </a:r>
          </a:p>
          <a:p>
            <a:pPr algn="just"/>
            <a:r>
              <a:rPr lang="tr-TR" dirty="0"/>
              <a:t>Kirada olan ipotekli taşınmazın kira bedellerinin ödetilmesi zorlaştırılıyor. </a:t>
            </a:r>
          </a:p>
          <a:p>
            <a:pPr algn="just"/>
            <a:r>
              <a:rPr lang="tr-TR" dirty="0"/>
              <a:t>İİK m. 150/ı ilga ediliyor. </a:t>
            </a:r>
          </a:p>
          <a:p>
            <a:pPr algn="just"/>
            <a:r>
              <a:rPr lang="tr-TR" dirty="0"/>
              <a:t>Birlikte ipoteğin paraya çevrilmesi düzenleniyor.</a:t>
            </a:r>
          </a:p>
        </p:txBody>
      </p:sp>
    </p:spTree>
    <p:extLst>
      <p:ext uri="{BB962C8B-B14F-4D97-AF65-F5344CB8AC3E}">
        <p14:creationId xmlns:p14="http://schemas.microsoft.com/office/powerpoint/2010/main" val="12325788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3B3BD-8572-7022-2290-9E494199F29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6060824-7C36-F521-5785-AD893BA6D42F}"/>
              </a:ext>
            </a:extLst>
          </p:cNvPr>
          <p:cNvSpPr>
            <a:spLocks noGrp="1"/>
          </p:cNvSpPr>
          <p:nvPr>
            <p:ph type="title"/>
          </p:nvPr>
        </p:nvSpPr>
        <p:spPr/>
        <p:txBody>
          <a:bodyPr/>
          <a:lstStyle/>
          <a:p>
            <a:r>
              <a:rPr lang="tr-TR" dirty="0"/>
              <a:t>İhtiyati Haciz </a:t>
            </a:r>
          </a:p>
        </p:txBody>
      </p:sp>
      <p:sp>
        <p:nvSpPr>
          <p:cNvPr id="3" name="Slayt Numarası Yer Tutucusu 2">
            <a:extLst>
              <a:ext uri="{FF2B5EF4-FFF2-40B4-BE49-F238E27FC236}">
                <a16:creationId xmlns:a16="http://schemas.microsoft.com/office/drawing/2014/main" id="{28DAA721-FA94-C110-31F3-7AC11A7BB58C}"/>
              </a:ext>
            </a:extLst>
          </p:cNvPr>
          <p:cNvSpPr>
            <a:spLocks noGrp="1"/>
          </p:cNvSpPr>
          <p:nvPr>
            <p:ph type="sldNum" sz="quarter" idx="12"/>
          </p:nvPr>
        </p:nvSpPr>
        <p:spPr/>
        <p:txBody>
          <a:bodyPr>
            <a:normAutofit fontScale="85000" lnSpcReduction="20000"/>
          </a:bodyPr>
          <a:lstStyle/>
          <a:p>
            <a:fld id="{6972B794-54E3-46A2-9898-0371A4F45677}" type="slidenum">
              <a:rPr lang="tr-TR" smtClean="0"/>
              <a:t>64</a:t>
            </a:fld>
            <a:endParaRPr lang="tr-TR"/>
          </a:p>
        </p:txBody>
      </p:sp>
      <p:sp>
        <p:nvSpPr>
          <p:cNvPr id="4" name="İçerik Yer Tutucusu 3">
            <a:extLst>
              <a:ext uri="{FF2B5EF4-FFF2-40B4-BE49-F238E27FC236}">
                <a16:creationId xmlns:a16="http://schemas.microsoft.com/office/drawing/2014/main" id="{752074DF-FC94-C0B7-01AC-3E6ACE4AFC26}"/>
              </a:ext>
            </a:extLst>
          </p:cNvPr>
          <p:cNvSpPr>
            <a:spLocks noGrp="1"/>
          </p:cNvSpPr>
          <p:nvPr>
            <p:ph sz="quarter" idx="1"/>
          </p:nvPr>
        </p:nvSpPr>
        <p:spPr/>
        <p:txBody>
          <a:bodyPr>
            <a:normAutofit/>
          </a:bodyPr>
          <a:lstStyle/>
          <a:p>
            <a:pPr algn="just"/>
            <a:r>
              <a:rPr lang="tr-TR" dirty="0"/>
              <a:t>Bizzat bölge adliye mahkemesince verilen ihtiyati haczin kabulüne veya reddine ilişkin kararlar hakkında temyiz yoluna başvurulabilecek.</a:t>
            </a:r>
          </a:p>
          <a:p>
            <a:pPr algn="just"/>
            <a:r>
              <a:rPr lang="tr-TR" dirty="0"/>
              <a:t>Alacaklının teminatı 1 hafta içinde göstermesi zorunlu kılınıyor. </a:t>
            </a:r>
          </a:p>
          <a:p>
            <a:pPr algn="just"/>
            <a:r>
              <a:rPr lang="tr-TR" dirty="0"/>
              <a:t>İtiraza başvuruda sebep yönünden sınırlı sayımdan vazgeçiliyor, ihtiyati haczi haklı göstermiş olan bütün vakıalar bakımından itiraz yolu açılıyor.</a:t>
            </a:r>
          </a:p>
          <a:p>
            <a:pPr algn="just"/>
            <a:r>
              <a:rPr lang="tr-TR" dirty="0"/>
              <a:t>İhtiyati haczin sonraki kesin hacze iştiraki kolaylaştırılıyor. </a:t>
            </a:r>
          </a:p>
          <a:p>
            <a:pPr algn="just"/>
            <a:endParaRPr lang="tr-TR" dirty="0"/>
          </a:p>
        </p:txBody>
      </p:sp>
    </p:spTree>
    <p:extLst>
      <p:ext uri="{BB962C8B-B14F-4D97-AF65-F5344CB8AC3E}">
        <p14:creationId xmlns:p14="http://schemas.microsoft.com/office/powerpoint/2010/main" val="50116718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D35A9-1659-4EE1-B8DE-9671E9D2FF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A099E4-C14A-7A74-B10A-2B41202C838C}"/>
              </a:ext>
            </a:extLst>
          </p:cNvPr>
          <p:cNvSpPr>
            <a:spLocks noGrp="1"/>
          </p:cNvSpPr>
          <p:nvPr>
            <p:ph type="title"/>
          </p:nvPr>
        </p:nvSpPr>
        <p:spPr/>
        <p:txBody>
          <a:bodyPr/>
          <a:lstStyle/>
          <a:p>
            <a:r>
              <a:rPr lang="tr-TR" dirty="0"/>
              <a:t>Tasarrufun İptali Davası</a:t>
            </a:r>
            <a:endParaRPr dirty="0"/>
          </a:p>
        </p:txBody>
      </p:sp>
      <p:sp>
        <p:nvSpPr>
          <p:cNvPr id="3" name="Content Placeholder 2">
            <a:extLst>
              <a:ext uri="{FF2B5EF4-FFF2-40B4-BE49-F238E27FC236}">
                <a16:creationId xmlns:a16="http://schemas.microsoft.com/office/drawing/2014/main" id="{578DC6D3-ED40-F738-53D9-117CF9F9D96F}"/>
              </a:ext>
            </a:extLst>
          </p:cNvPr>
          <p:cNvSpPr>
            <a:spLocks noGrp="1"/>
          </p:cNvSpPr>
          <p:nvPr>
            <p:ph sz="quarter" idx="1"/>
          </p:nvPr>
        </p:nvSpPr>
        <p:spPr/>
        <p:txBody>
          <a:bodyPr>
            <a:normAutofit fontScale="92500" lnSpcReduction="20000"/>
          </a:bodyPr>
          <a:lstStyle/>
          <a:p>
            <a:pPr algn="just"/>
            <a:r>
              <a:rPr lang="tr-TR" dirty="0"/>
              <a:t>İptal davasına konu olabilecek tasarruflar için pasif malvarlığı sorgusu yapılabilecek. </a:t>
            </a:r>
          </a:p>
          <a:p>
            <a:pPr algn="just"/>
            <a:r>
              <a:rPr lang="tr-TR" dirty="0" err="1"/>
              <a:t>Terditli</a:t>
            </a:r>
            <a:r>
              <a:rPr lang="tr-TR" dirty="0"/>
              <a:t> dava yasağı</a:t>
            </a:r>
          </a:p>
          <a:p>
            <a:pPr algn="just"/>
            <a:r>
              <a:rPr lang="tr-TR" dirty="0"/>
              <a:t>Tasarrufun iptali davasında aciz vesikasının en geç ön inceleme aşamasında sunulmasına müsamaha gösteriliyor.</a:t>
            </a:r>
          </a:p>
          <a:p>
            <a:pPr algn="just"/>
            <a:r>
              <a:rPr lang="tr-TR" dirty="0"/>
              <a:t>Malvarlığı borçlarına yetmeyen bir borçlunun bazı alacaklılarını diğerlerine göre avantajlı duruma getirmek kastıyla yaptığı tasarruflar için dava açılabilecek. </a:t>
            </a:r>
          </a:p>
          <a:p>
            <a:pPr algn="just"/>
            <a:r>
              <a:rPr lang="tr-TR" dirty="0"/>
              <a:t>Zarar verme kastından dolayı açılan iptal davasında kastın ve mali durum bozukluğunun bilindiğine ilişkin tüzel kişilere özgü yeni bir adi karine ihdas ediliyor.</a:t>
            </a:r>
          </a:p>
        </p:txBody>
      </p:sp>
    </p:spTree>
    <p:extLst>
      <p:ext uri="{BB962C8B-B14F-4D97-AF65-F5344CB8AC3E}">
        <p14:creationId xmlns:p14="http://schemas.microsoft.com/office/powerpoint/2010/main" val="1032732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A21FF-F879-CE60-420D-0DF46DC30F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9DB6D2-AB0D-AD22-FBBC-C9041C919D38}"/>
              </a:ext>
            </a:extLst>
          </p:cNvPr>
          <p:cNvSpPr>
            <a:spLocks noGrp="1"/>
          </p:cNvSpPr>
          <p:nvPr>
            <p:ph type="title"/>
          </p:nvPr>
        </p:nvSpPr>
        <p:spPr/>
        <p:txBody>
          <a:bodyPr/>
          <a:lstStyle/>
          <a:p>
            <a:r>
              <a:rPr lang="tr-TR" dirty="0"/>
              <a:t>Konkordato</a:t>
            </a:r>
            <a:endParaRPr dirty="0"/>
          </a:p>
        </p:txBody>
      </p:sp>
      <p:sp>
        <p:nvSpPr>
          <p:cNvPr id="3" name="Content Placeholder 2">
            <a:extLst>
              <a:ext uri="{FF2B5EF4-FFF2-40B4-BE49-F238E27FC236}">
                <a16:creationId xmlns:a16="http://schemas.microsoft.com/office/drawing/2014/main" id="{37A328D7-0F14-D771-B892-22278FA673B8}"/>
              </a:ext>
            </a:extLst>
          </p:cNvPr>
          <p:cNvSpPr>
            <a:spLocks noGrp="1"/>
          </p:cNvSpPr>
          <p:nvPr>
            <p:ph sz="quarter" idx="1"/>
          </p:nvPr>
        </p:nvSpPr>
        <p:spPr/>
        <p:txBody>
          <a:bodyPr>
            <a:normAutofit fontScale="92500" lnSpcReduction="20000"/>
          </a:bodyPr>
          <a:lstStyle/>
          <a:p>
            <a:pPr algn="just"/>
            <a:r>
              <a:rPr lang="tr-TR" dirty="0"/>
              <a:t>Yetkili mahkemenin tayininde başvuru tarihinden geriye doğru altı ay içinde yapılan yer değişiklikleri dikkate alınmayacak. </a:t>
            </a:r>
          </a:p>
          <a:p>
            <a:pPr algn="just"/>
            <a:r>
              <a:rPr lang="tr-TR" dirty="0"/>
              <a:t>Borçlu, paraya alternatif ifa teklifinde bulunabilecek.</a:t>
            </a:r>
          </a:p>
          <a:p>
            <a:pPr algn="just"/>
            <a:r>
              <a:rPr lang="tr-TR" dirty="0"/>
              <a:t>Toplam konkordato mühleti süresi kısaltılıyor; kesin mühlet kolaylaştırılıyor, tasdik zorlaştırılıyor. </a:t>
            </a:r>
          </a:p>
          <a:p>
            <a:pPr algn="just"/>
            <a:r>
              <a:rPr lang="tr-TR" dirty="0"/>
              <a:t>Borçlu, tarafı olduğu ve konkordatonun amacına ulaşmasını engelleyen aşırı külfetli sürekli borç ilişkileri için uyarlama talep edebilecek. </a:t>
            </a:r>
          </a:p>
          <a:p>
            <a:pPr algn="just"/>
            <a:r>
              <a:rPr lang="tr-TR" dirty="0"/>
              <a:t>Teminat mektupları aksine karar verilmedikçe paraya çevrilemeyecek. </a:t>
            </a:r>
          </a:p>
          <a:p>
            <a:pPr algn="just"/>
            <a:r>
              <a:rPr lang="tr-TR" dirty="0"/>
              <a:t>Pay sahiplerinin mali fedakarlıkta bulunması (katkı payı) konkordatonun tasdiki koşulu haline getiriliyor.</a:t>
            </a:r>
          </a:p>
          <a:p>
            <a:pPr algn="just"/>
            <a:r>
              <a:rPr lang="tr-TR" dirty="0"/>
              <a:t>Sermaye şirketleri ve kooperatiflerin yeniden yapılandırılması ilga ediliyor. </a:t>
            </a:r>
          </a:p>
          <a:p>
            <a:pPr marL="0" indent="0" algn="just">
              <a:buNone/>
            </a:pPr>
            <a:endParaRPr lang="tr-TR" dirty="0"/>
          </a:p>
        </p:txBody>
      </p:sp>
    </p:spTree>
    <p:extLst>
      <p:ext uri="{BB962C8B-B14F-4D97-AF65-F5344CB8AC3E}">
        <p14:creationId xmlns:p14="http://schemas.microsoft.com/office/powerpoint/2010/main" val="33465760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fontScale="77500" lnSpcReduction="20000"/>
          </a:bodyPr>
          <a:lstStyle/>
          <a:p>
            <a:r>
              <a:rPr lang="tr-TR" dirty="0"/>
              <a:t>Doç. Dr. Evrim Erişir </a:t>
            </a:r>
          </a:p>
          <a:p>
            <a:r>
              <a:rPr lang="tr-TR" dirty="0"/>
              <a:t>İstanbul Bilgi Üniversitesi Hukuk Fakültesi </a:t>
            </a:r>
          </a:p>
        </p:txBody>
      </p:sp>
      <p:sp>
        <p:nvSpPr>
          <p:cNvPr id="4" name="Başlık 3"/>
          <p:cNvSpPr>
            <a:spLocks noGrp="1"/>
          </p:cNvSpPr>
          <p:nvPr>
            <p:ph type="ctrTitle"/>
          </p:nvPr>
        </p:nvSpPr>
        <p:spPr>
          <a:xfrm>
            <a:off x="1946176" y="980728"/>
            <a:ext cx="8299648" cy="4356484"/>
          </a:xfrm>
        </p:spPr>
        <p:txBody>
          <a:bodyPr>
            <a:normAutofit fontScale="90000"/>
          </a:bodyPr>
          <a:lstStyle/>
          <a:p>
            <a:pPr algn="ctr"/>
            <a:br>
              <a:rPr lang="tr-TR" dirty="0"/>
            </a:br>
            <a:br>
              <a:rPr lang="tr-TR" dirty="0"/>
            </a:br>
            <a:r>
              <a:rPr lang="tr-TR" b="1" dirty="0"/>
              <a:t>BENİ DİNLEDİĞİNİZ İÇİN </a:t>
            </a:r>
            <a:br>
              <a:rPr lang="tr-TR" b="1" dirty="0"/>
            </a:br>
            <a:r>
              <a:rPr lang="tr-TR" b="1" dirty="0"/>
              <a:t>TEŞEKKÜR EDERİM</a:t>
            </a:r>
            <a:r>
              <a:rPr lang="tr-TR" b="1" dirty="0">
                <a:sym typeface="Wingdings" panose="05000000000000000000" pitchFamily="2" charset="2"/>
              </a:rPr>
              <a:t></a:t>
            </a:r>
            <a:br>
              <a:rPr lang="tr-TR" b="1" dirty="0"/>
            </a:br>
            <a:br>
              <a:rPr lang="tr-TR" b="1" cap="none" dirty="0"/>
            </a:br>
            <a:r>
              <a:rPr lang="tr-TR" cap="none" dirty="0">
                <a:hlinkClick r:id="rId2"/>
              </a:rPr>
              <a:t>evrim.erisir@bilgi.edu.tr</a:t>
            </a:r>
            <a:br>
              <a:rPr lang="tr-TR" cap="none" dirty="0"/>
            </a:br>
            <a:r>
              <a:rPr lang="tr-TR" cap="none" dirty="0"/>
              <a:t>Akademik Instagram: </a:t>
            </a:r>
            <a:r>
              <a:rPr lang="tr-TR" cap="none" dirty="0" err="1"/>
              <a:t>evrim.erisir</a:t>
            </a:r>
            <a:br>
              <a:rPr lang="tr-TR" cap="none" dirty="0"/>
            </a:br>
            <a:r>
              <a:rPr lang="tr-TR" cap="none" dirty="0"/>
              <a:t>LinkedIn: Evrim Erişir</a:t>
            </a:r>
            <a:endParaRPr lang="tr-TR" dirty="0"/>
          </a:p>
        </p:txBody>
      </p:sp>
      <p:sp>
        <p:nvSpPr>
          <p:cNvPr id="5" name="Başlık 1"/>
          <p:cNvSpPr>
            <a:spLocks noGrp="1"/>
          </p:cNvSpPr>
          <p:nvPr/>
        </p:nvSpPr>
        <p:spPr>
          <a:xfrm>
            <a:off x="2857500" y="1520788"/>
            <a:ext cx="6477000" cy="3816424"/>
          </a:xfrm>
          <a:prstGeom prst="rect">
            <a:avLst/>
          </a:prstGeom>
        </p:spPr>
        <p:txBody>
          <a:bodyPr vert="horz" anchor="b">
            <a:normAutofit/>
          </a:bodyPr>
          <a:lstStyle>
            <a:lvl1pPr algn="l" rtl="0" eaLnBrk="1" latinLnBrk="0" hangingPunct="1">
              <a:spcBef>
                <a:spcPct val="0"/>
              </a:spcBef>
              <a:buNone/>
              <a:defRPr kumimoji="0" sz="4400" kern="1200" cap="all" baseline="0">
                <a:solidFill>
                  <a:schemeClr val="tx2"/>
                </a:solidFill>
                <a:latin typeface="+mj-lt"/>
                <a:ea typeface="+mj-ea"/>
                <a:cs typeface="+mj-cs"/>
              </a:defRPr>
            </a:lvl1pPr>
          </a:lstStyle>
          <a:p>
            <a:endParaRPr lang="tr-TR" dirty="0"/>
          </a:p>
        </p:txBody>
      </p:sp>
    </p:spTree>
    <p:extLst>
      <p:ext uri="{BB962C8B-B14F-4D97-AF65-F5344CB8AC3E}">
        <p14:creationId xmlns:p14="http://schemas.microsoft.com/office/powerpoint/2010/main" val="1963195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2423593" y="2708920"/>
            <a:ext cx="7595121" cy="504056"/>
          </a:xfrm>
        </p:spPr>
        <p:txBody>
          <a:bodyPr>
            <a:normAutofit lnSpcReduction="10000"/>
          </a:bodyPr>
          <a:lstStyle/>
          <a:p>
            <a:pPr algn="just">
              <a:spcBef>
                <a:spcPct val="20000"/>
              </a:spcBef>
              <a:buClr>
                <a:schemeClr val="accent1"/>
              </a:buClr>
              <a:buSzPct val="85000"/>
            </a:pPr>
            <a:r>
              <a:rPr lang="tr-TR" dirty="0"/>
              <a:t>			</a:t>
            </a:r>
            <a:r>
              <a:rPr lang="tr-TR" altLang="tr-TR" dirty="0"/>
              <a:t>	</a:t>
            </a:r>
          </a:p>
          <a:p>
            <a:pPr algn="just">
              <a:spcBef>
                <a:spcPct val="20000"/>
              </a:spcBef>
              <a:buClr>
                <a:schemeClr val="accent1"/>
              </a:buClr>
              <a:buSzPct val="85000"/>
            </a:pPr>
            <a:endParaRPr lang="tr-TR" dirty="0"/>
          </a:p>
        </p:txBody>
      </p:sp>
      <p:sp>
        <p:nvSpPr>
          <p:cNvPr id="4" name="Başlık 3"/>
          <p:cNvSpPr>
            <a:spLocks noGrp="1"/>
          </p:cNvSpPr>
          <p:nvPr>
            <p:ph type="title"/>
          </p:nvPr>
        </p:nvSpPr>
        <p:spPr>
          <a:xfrm>
            <a:off x="2895600" y="1340768"/>
            <a:ext cx="7620000" cy="1512168"/>
          </a:xfrm>
        </p:spPr>
        <p:txBody>
          <a:bodyPr>
            <a:normAutofit/>
          </a:bodyPr>
          <a:lstStyle/>
          <a:p>
            <a:pPr algn="ctr"/>
            <a:r>
              <a:rPr lang="tr-TR" sz="3600" dirty="0">
                <a:latin typeface="+mn-lt"/>
              </a:rPr>
              <a:t>TÜM TAKİP YOLLARINI İLGİLENDİREN DEĞİŞİKLİK ve YENİLİKLER</a:t>
            </a:r>
          </a:p>
        </p:txBody>
      </p:sp>
      <p:sp>
        <p:nvSpPr>
          <p:cNvPr id="7" name="Slayt Numarası Yer Tutucusu 6"/>
          <p:cNvSpPr>
            <a:spLocks noGrp="1"/>
          </p:cNvSpPr>
          <p:nvPr>
            <p:ph type="sldNum" sz="quarter" idx="11"/>
          </p:nvPr>
        </p:nvSpPr>
        <p:spPr/>
        <p:txBody>
          <a:bodyPr/>
          <a:lstStyle/>
          <a:p>
            <a:fld id="{6972B794-54E3-46A2-9898-0371A4F45677}" type="slidenum">
              <a:rPr lang="tr-TR" smtClean="0"/>
              <a:t>7</a:t>
            </a:fld>
            <a:endParaRPr lang="tr-TR"/>
          </a:p>
        </p:txBody>
      </p:sp>
    </p:spTree>
    <p:extLst>
      <p:ext uri="{BB962C8B-B14F-4D97-AF65-F5344CB8AC3E}">
        <p14:creationId xmlns:p14="http://schemas.microsoft.com/office/powerpoint/2010/main" val="481258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Nemalandırma</a:t>
            </a:r>
          </a:p>
        </p:txBody>
      </p:sp>
      <p:sp>
        <p:nvSpPr>
          <p:cNvPr id="3" name="Content Placeholder 2"/>
          <p:cNvSpPr>
            <a:spLocks noGrp="1"/>
          </p:cNvSpPr>
          <p:nvPr>
            <p:ph sz="quarter" idx="1"/>
          </p:nvPr>
        </p:nvSpPr>
        <p:spPr/>
        <p:txBody>
          <a:bodyPr>
            <a:normAutofit/>
          </a:bodyPr>
          <a:lstStyle/>
          <a:p>
            <a:pPr algn="just"/>
            <a:r>
              <a:rPr lang="tr-TR" dirty="0"/>
              <a:t>«İcra ve iflas dairelerine yatırılan veya bu dairelerce tahsil edilen para, Adalet Bakanlığınca çıkarılacak yönetmelik hükümleri çerçevesinde nemalandırılır ve kanunda belirtilen kesintiler yapıldıktan sonra kalanı, nemalarıyla birlikte banka aracılığıyla hak sahiplerine ödenir.» </a:t>
            </a:r>
            <a:r>
              <a:rPr dirty="0"/>
              <a:t>(m. </a:t>
            </a:r>
            <a:r>
              <a:rPr lang="tr-TR" dirty="0"/>
              <a:t>12</a:t>
            </a:r>
            <a:r>
              <a:rPr dirty="0"/>
              <a:t>)</a:t>
            </a:r>
          </a:p>
          <a:p>
            <a:pPr lvl="1" algn="just"/>
            <a:r>
              <a:rPr lang="tr-TR" dirty="0"/>
              <a:t>Ör. Kiracı tarafından icra ve iflas dairesinin banka hesabına yatırılan para (m. 125/2)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D1238-6E98-0800-9806-186E97005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A06F5-8235-1D5F-C435-2153FB971D65}"/>
              </a:ext>
            </a:extLst>
          </p:cNvPr>
          <p:cNvSpPr>
            <a:spLocks noGrp="1"/>
          </p:cNvSpPr>
          <p:nvPr>
            <p:ph type="title"/>
          </p:nvPr>
        </p:nvSpPr>
        <p:spPr/>
        <p:txBody>
          <a:bodyPr/>
          <a:lstStyle/>
          <a:p>
            <a:r>
              <a:rPr lang="tr-TR" dirty="0"/>
              <a:t>İnceleme ve Örnek Alma </a:t>
            </a:r>
            <a:endParaRPr dirty="0"/>
          </a:p>
        </p:txBody>
      </p:sp>
      <p:sp>
        <p:nvSpPr>
          <p:cNvPr id="3" name="Content Placeholder 2">
            <a:extLst>
              <a:ext uri="{FF2B5EF4-FFF2-40B4-BE49-F238E27FC236}">
                <a16:creationId xmlns:a16="http://schemas.microsoft.com/office/drawing/2014/main" id="{81A66508-3C06-2895-B413-AA587D1659DE}"/>
              </a:ext>
            </a:extLst>
          </p:cNvPr>
          <p:cNvSpPr>
            <a:spLocks noGrp="1"/>
          </p:cNvSpPr>
          <p:nvPr>
            <p:ph sz="quarter" idx="1"/>
          </p:nvPr>
        </p:nvSpPr>
        <p:spPr/>
        <p:txBody>
          <a:bodyPr/>
          <a:lstStyle/>
          <a:p>
            <a:pPr algn="just"/>
            <a:r>
              <a:rPr lang="tr-TR" dirty="0"/>
              <a:t>İlgililerin inceleme ve örnek alma hakkı, </a:t>
            </a:r>
            <a:r>
              <a:rPr lang="tr-TR" b="1" u="sng" dirty="0"/>
              <a:t>takibin sona ermesinden itibaren beş yıl sonra biter</a:t>
            </a:r>
            <a:r>
              <a:rPr lang="tr-TR" dirty="0"/>
              <a:t>. Ancak, bu sürenin bitiminden sonra dahi adli ve idari merciler, derdest bir soruşturma, yargılama veya tesis edilecek bir idari işlem gerektiriyorsa, örnek verilmesini isteyebilir (m. 9/5). </a:t>
            </a:r>
            <a:endParaRPr dirty="0"/>
          </a:p>
        </p:txBody>
      </p:sp>
    </p:spTree>
    <p:extLst>
      <p:ext uri="{BB962C8B-B14F-4D97-AF65-F5344CB8AC3E}">
        <p14:creationId xmlns:p14="http://schemas.microsoft.com/office/powerpoint/2010/main" val="355966338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yan">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Medy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y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121997</TotalTime>
  <Words>3441</Words>
  <Application>Microsoft Office PowerPoint</Application>
  <PresentationFormat>Geniş ekran</PresentationFormat>
  <Paragraphs>319</Paragraphs>
  <Slides>67</Slides>
  <Notes>21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67</vt:i4>
      </vt:variant>
    </vt:vector>
  </HeadingPairs>
  <TitlesOfParts>
    <vt:vector size="73" baseType="lpstr">
      <vt:lpstr>Calibri</vt:lpstr>
      <vt:lpstr>Georgia</vt:lpstr>
      <vt:lpstr>Tw Cen MT</vt:lpstr>
      <vt:lpstr>Wingdings</vt:lpstr>
      <vt:lpstr>Wingdings 2</vt:lpstr>
      <vt:lpstr>Medyan</vt:lpstr>
      <vt:lpstr>               cebri icra kanunu tasLAĞINDA  ÖNGÖRÜLEN ÖNEMLİ DEĞİŞİKLİK ve YENİLİKLER  BALIKESİR BAROSU 28 Mart 2026  Doç. Dr. EVRİM ErİŞİr  İstanbul Bilgi Üniversitesi Hukuk Fakültesi Medenî Usûl ve İcra-İflâs Hukuku Anabilim Dalı  </vt:lpstr>
      <vt:lpstr>PowerPoint Sunusu</vt:lpstr>
      <vt:lpstr>PowerPoint Sunusu</vt:lpstr>
      <vt:lpstr>PowerPoint Sunusu</vt:lpstr>
      <vt:lpstr>Yeni Kanunun Adı</vt:lpstr>
      <vt:lpstr>Yürürlüğe Giriş Öngörüsü</vt:lpstr>
      <vt:lpstr>TÜM TAKİP YOLLARINI İLGİLENDİREN DEĞİŞİKLİK ve YENİLİKLER</vt:lpstr>
      <vt:lpstr>Nemalandırma</vt:lpstr>
      <vt:lpstr>İnceleme ve Örnek Alma </vt:lpstr>
      <vt:lpstr>İcra ve İflas Dairesine Sunulacak Teminat Mektubu</vt:lpstr>
      <vt:lpstr>İflas Mahkemeleri</vt:lpstr>
      <vt:lpstr>İstinafa Başvuruda Parasal Sınır</vt:lpstr>
      <vt:lpstr>İstinaf Başvurusunun Cebri İcraya Etkisi</vt:lpstr>
      <vt:lpstr>Temyize Başvurunun Cebri İcraya Etkisi</vt:lpstr>
      <vt:lpstr>Hükümsüz İşlemler</vt:lpstr>
      <vt:lpstr>Tebligat</vt:lpstr>
      <vt:lpstr>Borçlunun UYAP Üzerinden Malvarlığı Sorgusu </vt:lpstr>
      <vt:lpstr>Gider Avansı Yatırma Mecburiyeti </vt:lpstr>
      <vt:lpstr>HACİZ YOLUYLA İLAMSIZ TAKİP</vt:lpstr>
      <vt:lpstr>Türleri</vt:lpstr>
      <vt:lpstr>Belge İbrazı Zorunluluğu</vt:lpstr>
      <vt:lpstr>Yetkili İcra Dairesi </vt:lpstr>
      <vt:lpstr>Ödeme, İtiraz ve Mal Beyanında Bulunma Süresi</vt:lpstr>
      <vt:lpstr>Kısmi İtiraz </vt:lpstr>
      <vt:lpstr>İtirazın Giderilmesi </vt:lpstr>
      <vt:lpstr>Menfi Tespit Davası – Takipten Önce</vt:lpstr>
      <vt:lpstr>Menfi Tespit Davası – Takipten Sonra</vt:lpstr>
      <vt:lpstr>Menfi Tespit Davası – Sahtelik Davası </vt:lpstr>
      <vt:lpstr>Menfi Tespit Davası – Hacizlerin Kaldırılması </vt:lpstr>
      <vt:lpstr>Menfi Tespit Davası – Alacaklının Haklı Çıkması </vt:lpstr>
      <vt:lpstr>Menfi Tespit Davası – Borçlunun Haklı Çıkması </vt:lpstr>
      <vt:lpstr>İstirdat Davası</vt:lpstr>
      <vt:lpstr>İLAMLI İCRA</vt:lpstr>
      <vt:lpstr>Takibin Konusu</vt:lpstr>
      <vt:lpstr>İlamın İcraya Konulabileceği Zaman</vt:lpstr>
      <vt:lpstr>İcranın Ertelenmesi</vt:lpstr>
      <vt:lpstr>Karşılıklı Edimlerin İfasını İçeren İlamların İcrası</vt:lpstr>
      <vt:lpstr>İlamın Üst Mahkemece Kaldırılması/Bozulması</vt:lpstr>
      <vt:lpstr>İcranın Geri Bırakılması/Ertelenmesi</vt:lpstr>
      <vt:lpstr>Aynı İlama Dayalı Birden Çok Takip Yapılması </vt:lpstr>
      <vt:lpstr>İcra Emrinde Belirtilen İfa Süresi</vt:lpstr>
      <vt:lpstr>İcra Emrinin Tebliği Üzerine Tüm Borcun Ödenmesi</vt:lpstr>
      <vt:lpstr>Bir İşin Yapılmamasına İlişkin İlamların İcrası </vt:lpstr>
      <vt:lpstr>İcra Tazminatı </vt:lpstr>
      <vt:lpstr>KİRALANAN TAŞINMAZLARIN İLAMSIZ TAHLİYESİ</vt:lpstr>
      <vt:lpstr>Kira Bedeli ile Yan Giderlerin Ödenmemesi Nedeniyle İlamsız Tahliye – Yazılı Kira Sözleşmesi İbrazı</vt:lpstr>
      <vt:lpstr>Kira Bedeli ile Yan Giderlerin Ödenmemesi Nedeniyle İlamsız Tahliye – Eşe Bildirim</vt:lpstr>
      <vt:lpstr>Kira Bedeli ile Yan Giderlerin Ödenmemesi Nedeniyle İlamsız Tahliye – İhtar Süresi </vt:lpstr>
      <vt:lpstr>Kira Bedeli ile Yan Giderlerin Ödenmemesi Nedeniyle İlamsız Tahliye – Süreler</vt:lpstr>
      <vt:lpstr>Kira Bedeli ile Yan Giderlerin Ödenmemesi Nedeniyle İlamsız Tahliye – Ödeme Emrine İtiraz Edilmemesi </vt:lpstr>
      <vt:lpstr>Kira Bedeli ile Yan Giderlerin Ödenmemesi Nedeniyle İlamsız Tahliye – Ödeme Emrine İtiraz Edilmesi</vt:lpstr>
      <vt:lpstr>Kira Süresinin Sona Ermesi Nedeniyle + Tahliye Taahhüdüne Dayalı İlamsız Tahliye – Eşe Bildirim</vt:lpstr>
      <vt:lpstr>Kira Süresinin Sona Ermesi Nedeniyle + Tahliye Taahhüdüne Dayalı İlamsız Tahliye – İtiraz Edilmemesi </vt:lpstr>
      <vt:lpstr>Kira Süresinin Sona Ermesi Nedeniyle + Tahliye Taahhüdüne Dayalı İlamsız Tahliye – Tahliye Yargılaması </vt:lpstr>
      <vt:lpstr>Kira Süresinin Sona Ermesi Nedeniyle + Tahliye Taahhüdüne Dayalı İlamsız Tahliye – Tahliye Emrine İtiraz Edilmesi  </vt:lpstr>
      <vt:lpstr>HACİZ</vt:lpstr>
      <vt:lpstr>Haciz</vt:lpstr>
      <vt:lpstr>Haciz</vt:lpstr>
      <vt:lpstr>SATIŞ (PARAYA ÇEVİRME) ve ÖDEME</vt:lpstr>
      <vt:lpstr>Satış (Paraya Çevirme) </vt:lpstr>
      <vt:lpstr>Satış (Paraya Çevirme) </vt:lpstr>
      <vt:lpstr>REHNİN PARAYA ÇEVRİLMESİ YOLUYLA TAKİP</vt:lpstr>
      <vt:lpstr>Rehnin Paraya Çevrilmesi Yoluyla Takip </vt:lpstr>
      <vt:lpstr>İhtiyati Haciz </vt:lpstr>
      <vt:lpstr>Tasarrufun İptali Davası</vt:lpstr>
      <vt:lpstr>Konkordato</vt:lpstr>
      <vt:lpstr>  BENİ DİNLEDİĞİNİZ İÇİN  TEŞEKKÜR EDERİM  evrim.erisir@bilgi.edu.tr Akademik Instagram: evrim.erisir LinkedIn: Evrim Erişir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Evrim Erisir</cp:lastModifiedBy>
  <cp:revision>1971</cp:revision>
  <dcterms:created xsi:type="dcterms:W3CDTF">2015-11-14T20:28:52Z</dcterms:created>
  <dcterms:modified xsi:type="dcterms:W3CDTF">2026-03-28T08:22:43Z</dcterms:modified>
</cp:coreProperties>
</file>